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269" r:id="rId3"/>
    <p:sldId id="288" r:id="rId4"/>
    <p:sldId id="257" r:id="rId5"/>
    <p:sldId id="277" r:id="rId6"/>
    <p:sldId id="280" r:id="rId7"/>
    <p:sldId id="276" r:id="rId8"/>
    <p:sldId id="279" r:id="rId9"/>
    <p:sldId id="283" r:id="rId10"/>
    <p:sldId id="282" r:id="rId11"/>
    <p:sldId id="281" r:id="rId12"/>
    <p:sldId id="270" r:id="rId13"/>
    <p:sldId id="284" r:id="rId14"/>
    <p:sldId id="285" r:id="rId15"/>
    <p:sldId id="287" r:id="rId16"/>
    <p:sldId id="289" r:id="rId17"/>
  </p:sldIdLst>
  <p:sldSz cx="9144000" cy="5715000" type="screen16x10"/>
  <p:notesSz cx="6858000" cy="9144000"/>
  <p:embeddedFontLst>
    <p:embeddedFont>
      <p:font typeface="함초롬바탕" pitchFamily="18" charset="-127"/>
      <p:regular r:id="rId20"/>
      <p:bold r:id="rId21"/>
    </p:embeddedFont>
    <p:embeddedFont>
      <p:font typeface="Abadi" charset="0"/>
      <p:regular r:id="rId22"/>
    </p:embeddedFont>
    <p:embeddedFont>
      <p:font typeface="맑은 고딕" pitchFamily="50" charset="-127"/>
      <p:regular r:id="rId23"/>
      <p:bold r:id="rId24"/>
    </p:embeddedFont>
    <p:embeddedFont>
      <p:font typeface="Georgia" pitchFamily="18" charset="0"/>
      <p:regular r:id="rId25"/>
      <p:bold r:id="rId26"/>
      <p:italic r:id="rId27"/>
      <p:boldItalic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77"/>
    <a:srgbClr val="409EE2"/>
    <a:srgbClr val="99CCFF"/>
    <a:srgbClr val="3899DE"/>
    <a:srgbClr val="71C3FC"/>
    <a:srgbClr val="000099"/>
    <a:srgbClr val="669BA6"/>
    <a:srgbClr val="0A0606"/>
    <a:srgbClr val="A68366"/>
    <a:srgbClr val="B79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6" autoAdjust="0"/>
  </p:normalViewPr>
  <p:slideViewPr>
    <p:cSldViewPr>
      <p:cViewPr varScale="1">
        <p:scale>
          <a:sx n="97" d="100"/>
          <a:sy n="97" d="100"/>
        </p:scale>
        <p:origin x="-1042" y="-77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16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D163C-A226-4650-8B25-A14507D0B2A1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1F316-2EB4-4E77-ABCE-CB1C55A15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95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E7BE8-D0E6-4AB2-9BEE-653011863F38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1DDB-432A-4C6A-A205-A0E8F80A4E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6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news.co.kr/news/articleView.html?idxno=7614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news.co.kr/news/articleView.html?idxno=7614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news.co.kr/news/articleView.html?idxno=7614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출처 </a:t>
            </a:r>
            <a:r>
              <a:rPr lang="en-US" altLang="ko-KR" dirty="0"/>
              <a:t>: JTBC </a:t>
            </a:r>
            <a:r>
              <a:rPr lang="ko-KR" altLang="en-US" dirty="0" err="1"/>
              <a:t>팩트체크</a:t>
            </a:r>
            <a:r>
              <a:rPr lang="ko-KR" altLang="en-US" dirty="0"/>
              <a:t> 우유와 골다공증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C1DDB-432A-4C6A-A205-A0E8F80A4EE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313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1DDB-432A-4C6A-A205-A0E8F80A4EE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661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1DDB-432A-4C6A-A205-A0E8F80A4EE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992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1DDB-432A-4C6A-A205-A0E8F80A4EE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73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1DDB-432A-4C6A-A205-A0E8F80A4EE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72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앞선 </a:t>
            </a:r>
            <a:r>
              <a:rPr lang="ko-KR" altLang="en-US" dirty="0" err="1"/>
              <a:t>최윤제</a:t>
            </a:r>
            <a:r>
              <a:rPr lang="ko-KR" altLang="en-US" dirty="0"/>
              <a:t> 박사님 강의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1DDB-432A-4C6A-A205-A0E8F80A4EE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39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 err="1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출처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 : https://news.mt.co.kr/mtview.php?no=2019112209283773329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C1DDB-432A-4C6A-A205-A0E8F80A4EE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54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 err="1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출처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 : https://news.mt.co.kr/mtview.php?no=2019112209283773329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C1DDB-432A-4C6A-A205-A0E8F80A4EE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31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194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출처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en-US" altLang="ko-KR" sz="1800" b="1" kern="0" spc="0" dirty="0">
                <a:solidFill>
                  <a:srgbClr val="222222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http://www.thinkfood.co.kr/news/articleView.html?idxno=90590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C1DDB-432A-4C6A-A205-A0E8F80A4EE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722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b="1" kern="0" spc="0" dirty="0">
                <a:solidFill>
                  <a:srgbClr val="0A0A0A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출처 </a:t>
            </a:r>
            <a:r>
              <a:rPr lang="en-US" altLang="ko-KR" sz="1800" b="1" kern="0" spc="0" dirty="0">
                <a:solidFill>
                  <a:srgbClr val="0A0A0A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en-US" altLang="ko-KR" sz="1800" b="1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굴림체" panose="020B0609000101010101" pitchFamily="49" charset="-127"/>
                <a:ea typeface="굴림체" panose="020B0609000101010101" pitchFamily="49" charset="-127"/>
                <a:hlinkClick r:id="rId3"/>
              </a:rPr>
              <a:t>http://www.foodnews.co.kr/news/articleView.html?idxno=76140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C1DDB-432A-4C6A-A205-A0E8F80A4EE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21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C1DDB-432A-4C6A-A205-A0E8F80A4EE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81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b="1" kern="0" spc="0" dirty="0">
                <a:solidFill>
                  <a:srgbClr val="0A0A0A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출처 </a:t>
            </a:r>
            <a:r>
              <a:rPr lang="en-US" altLang="ko-KR" sz="1800" b="1" kern="0" spc="0" dirty="0">
                <a:solidFill>
                  <a:srgbClr val="0A0A0A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en-US" altLang="ko-KR" sz="1800" b="1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굴림체" panose="020B0609000101010101" pitchFamily="49" charset="-127"/>
                <a:ea typeface="굴림체" panose="020B0609000101010101" pitchFamily="49" charset="-127"/>
                <a:hlinkClick r:id="rId3"/>
              </a:rPr>
              <a:t>http://www.foodnews.co.kr/news/articleView.html?idxno=76140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C1DDB-432A-4C6A-A205-A0E8F80A4EE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64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b="1" kern="0" spc="0" dirty="0">
                <a:solidFill>
                  <a:srgbClr val="0A0A0A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출처 </a:t>
            </a:r>
            <a:r>
              <a:rPr lang="en-US" altLang="ko-KR" sz="1800" b="1" kern="0" spc="0" dirty="0">
                <a:solidFill>
                  <a:srgbClr val="0A0A0A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en-US" altLang="ko-KR" sz="1800" b="1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굴림체" panose="020B0609000101010101" pitchFamily="49" charset="-127"/>
                <a:ea typeface="굴림체" panose="020B0609000101010101" pitchFamily="49" charset="-127"/>
                <a:hlinkClick r:id="rId3"/>
              </a:rPr>
              <a:t>http://www.foodnews.co.kr/news/articleView.html?idxno=76140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C1DDB-432A-4C6A-A205-A0E8F80A4EE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20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gradFill>
          <a:gsLst>
            <a:gs pos="0">
              <a:srgbClr val="0070C0">
                <a:lumMod val="51000"/>
                <a:lumOff val="49000"/>
              </a:srgbClr>
            </a:gs>
            <a:gs pos="100000">
              <a:srgbClr val="0070C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2627784" y="1915096"/>
            <a:ext cx="4004175" cy="1819402"/>
            <a:chOff x="2656057" y="1839563"/>
            <a:chExt cx="4004175" cy="1819402"/>
          </a:xfrm>
        </p:grpSpPr>
        <p:cxnSp>
          <p:nvCxnSpPr>
            <p:cNvPr id="7" name="직선 연결선 6"/>
            <p:cNvCxnSpPr/>
            <p:nvPr userDrawn="1"/>
          </p:nvCxnSpPr>
          <p:spPr>
            <a:xfrm>
              <a:off x="2656057" y="2125453"/>
              <a:ext cx="3572127" cy="0"/>
            </a:xfrm>
            <a:prstGeom prst="line">
              <a:avLst/>
            </a:prstGeom>
            <a:ln w="15875" cap="rnd">
              <a:solidFill>
                <a:schemeClr val="bg1">
                  <a:lumMod val="95000"/>
                  <a:alpha val="9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 userDrawn="1"/>
          </p:nvCxnSpPr>
          <p:spPr>
            <a:xfrm>
              <a:off x="3088105" y="3446018"/>
              <a:ext cx="3572127" cy="0"/>
            </a:xfrm>
            <a:prstGeom prst="line">
              <a:avLst/>
            </a:prstGeom>
            <a:ln w="15875" cap="rnd">
              <a:solidFill>
                <a:schemeClr val="bg1">
                  <a:lumMod val="95000"/>
                  <a:alpha val="9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 userDrawn="1"/>
          </p:nvCxnSpPr>
          <p:spPr>
            <a:xfrm>
              <a:off x="6256760" y="2675622"/>
              <a:ext cx="0" cy="967468"/>
            </a:xfrm>
            <a:prstGeom prst="line">
              <a:avLst/>
            </a:prstGeom>
            <a:ln w="15875" cap="rnd">
              <a:solidFill>
                <a:schemeClr val="bg1">
                  <a:lumMod val="95000"/>
                  <a:alpha val="9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 userDrawn="1"/>
          </p:nvCxnSpPr>
          <p:spPr>
            <a:xfrm>
              <a:off x="3016097" y="1839563"/>
              <a:ext cx="3641" cy="1400956"/>
            </a:xfrm>
            <a:prstGeom prst="line">
              <a:avLst/>
            </a:prstGeom>
            <a:ln w="15875" cap="rnd">
              <a:solidFill>
                <a:schemeClr val="bg1">
                  <a:lumMod val="95000"/>
                  <a:alpha val="9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 userDrawn="1"/>
          </p:nvSpPr>
          <p:spPr>
            <a:xfrm>
              <a:off x="3563953" y="3449439"/>
              <a:ext cx="2072640" cy="20952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ko-KR" altLang="en-US" sz="1200" spc="-150" dirty="0">
                <a:gradFill flip="none" rotWithShape="1">
                  <a:gsLst>
                    <a:gs pos="0">
                      <a:srgbClr val="0070C0">
                        <a:lumMod val="84000"/>
                        <a:lumOff val="16000"/>
                      </a:srgbClr>
                    </a:gs>
                    <a:gs pos="100000">
                      <a:schemeClr val="bg2">
                        <a:lumMod val="76000"/>
                      </a:schemeClr>
                    </a:gs>
                  </a:gsLst>
                  <a:lin ang="0" scaled="1"/>
                  <a:tileRect/>
                </a:gra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 flipV="1">
            <a:off x="-1612" y="0"/>
            <a:ext cx="4573612" cy="588183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75000"/>
                  <a:lumOff val="25000"/>
                </a:srgbClr>
              </a:gs>
              <a:gs pos="100000">
                <a:srgbClr val="0070C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7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98292" y="2216904"/>
            <a:ext cx="3735145" cy="1320052"/>
            <a:chOff x="398198" y="2216904"/>
            <a:chExt cx="3735145" cy="1320052"/>
          </a:xfrm>
        </p:grpSpPr>
        <p:cxnSp>
          <p:nvCxnSpPr>
            <p:cNvPr id="7" name="직선 연결선 6"/>
            <p:cNvCxnSpPr/>
            <p:nvPr userDrawn="1"/>
          </p:nvCxnSpPr>
          <p:spPr>
            <a:xfrm>
              <a:off x="398198" y="2478074"/>
              <a:ext cx="3526393" cy="0"/>
            </a:xfrm>
            <a:prstGeom prst="line">
              <a:avLst/>
            </a:prstGeom>
            <a:ln w="15875" cap="rnd">
              <a:solidFill>
                <a:schemeClr val="bg1">
                  <a:lumMod val="95000"/>
                  <a:alpha val="9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 userDrawn="1"/>
          </p:nvGrpSpPr>
          <p:grpSpPr>
            <a:xfrm>
              <a:off x="558965" y="2940918"/>
              <a:ext cx="3574378" cy="596038"/>
              <a:chOff x="658771" y="2940918"/>
              <a:chExt cx="3574378" cy="596038"/>
            </a:xfrm>
          </p:grpSpPr>
          <p:cxnSp>
            <p:nvCxnSpPr>
              <p:cNvPr id="8" name="직선 연결선 7"/>
              <p:cNvCxnSpPr/>
              <p:nvPr userDrawn="1"/>
            </p:nvCxnSpPr>
            <p:spPr>
              <a:xfrm>
                <a:off x="658771" y="3240847"/>
                <a:ext cx="3574378" cy="0"/>
              </a:xfrm>
              <a:prstGeom prst="line">
                <a:avLst/>
              </a:prstGeom>
              <a:ln w="15875" cap="rnd">
                <a:solidFill>
                  <a:schemeClr val="bg1">
                    <a:lumMod val="95000"/>
                    <a:alpha val="9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8"/>
              <p:cNvCxnSpPr/>
              <p:nvPr userDrawn="1"/>
            </p:nvCxnSpPr>
            <p:spPr>
              <a:xfrm>
                <a:off x="4100181" y="2940918"/>
                <a:ext cx="0" cy="596038"/>
              </a:xfrm>
              <a:prstGeom prst="line">
                <a:avLst/>
              </a:prstGeom>
              <a:ln w="15875" cap="rnd">
                <a:solidFill>
                  <a:schemeClr val="bg1">
                    <a:lumMod val="95000"/>
                    <a:alpha val="9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직선 연결선 9"/>
            <p:cNvCxnSpPr/>
            <p:nvPr userDrawn="1"/>
          </p:nvCxnSpPr>
          <p:spPr>
            <a:xfrm>
              <a:off x="499781" y="2216904"/>
              <a:ext cx="1682" cy="863100"/>
            </a:xfrm>
            <a:prstGeom prst="line">
              <a:avLst/>
            </a:prstGeom>
            <a:ln w="15875" cap="rnd">
              <a:solidFill>
                <a:schemeClr val="bg1">
                  <a:lumMod val="95000"/>
                  <a:alpha val="9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14687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 flipV="1">
            <a:off x="-1612" y="0"/>
            <a:ext cx="9145612" cy="52284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43000"/>
                  <a:lumOff val="57000"/>
                </a:srgbClr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7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36512" y="35237"/>
            <a:ext cx="2951311" cy="455302"/>
            <a:chOff x="2628451" y="1664071"/>
            <a:chExt cx="4352776" cy="2097170"/>
          </a:xfrm>
        </p:grpSpPr>
        <p:cxnSp>
          <p:nvCxnSpPr>
            <p:cNvPr id="14" name="직선 연결선 13"/>
            <p:cNvCxnSpPr/>
            <p:nvPr userDrawn="1"/>
          </p:nvCxnSpPr>
          <p:spPr>
            <a:xfrm>
              <a:off x="2628451" y="1787482"/>
              <a:ext cx="3572126" cy="0"/>
            </a:xfrm>
            <a:prstGeom prst="line">
              <a:avLst/>
            </a:prstGeom>
            <a:ln w="12700" cap="rnd">
              <a:solidFill>
                <a:schemeClr val="bg1">
                  <a:lumMod val="95000"/>
                  <a:alpha val="9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3409101" y="3621510"/>
              <a:ext cx="3572126" cy="0"/>
            </a:xfrm>
            <a:prstGeom prst="line">
              <a:avLst/>
            </a:prstGeom>
            <a:ln w="12700" cap="rnd">
              <a:solidFill>
                <a:schemeClr val="bg1">
                  <a:lumMod val="95000"/>
                  <a:alpha val="9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 userDrawn="1"/>
          </p:nvCxnSpPr>
          <p:spPr>
            <a:xfrm>
              <a:off x="6892711" y="2793774"/>
              <a:ext cx="0" cy="967467"/>
            </a:xfrm>
            <a:prstGeom prst="line">
              <a:avLst/>
            </a:prstGeom>
            <a:ln w="12700" cap="rnd">
              <a:solidFill>
                <a:schemeClr val="bg1">
                  <a:lumMod val="95000"/>
                  <a:alpha val="9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 userDrawn="1"/>
          </p:nvCxnSpPr>
          <p:spPr>
            <a:xfrm>
              <a:off x="2711683" y="1664071"/>
              <a:ext cx="3639" cy="1400957"/>
            </a:xfrm>
            <a:prstGeom prst="line">
              <a:avLst/>
            </a:prstGeom>
            <a:ln w="12700" cap="rnd">
              <a:solidFill>
                <a:schemeClr val="bg1">
                  <a:lumMod val="95000"/>
                  <a:alpha val="9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직사각형 18"/>
          <p:cNvSpPr/>
          <p:nvPr userDrawn="1"/>
        </p:nvSpPr>
        <p:spPr>
          <a:xfrm>
            <a:off x="273713" y="5494983"/>
            <a:ext cx="352229" cy="153888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l"/>
            <a:r>
              <a:rPr lang="en-US" altLang="ko-KR" sz="10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 14</a:t>
            </a:r>
            <a:endParaRPr lang="ko-KR" altLang="en-US" sz="900" spc="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11" y="5410729"/>
            <a:ext cx="377532" cy="304271"/>
          </a:xfrm>
        </p:spPr>
        <p:txBody>
          <a:bodyPr/>
          <a:lstStyle>
            <a:lvl1pPr algn="r">
              <a:defRPr>
                <a:solidFill>
                  <a:srgbClr val="3899DE"/>
                </a:solidFill>
                <a:latin typeface="+mn-ea"/>
                <a:ea typeface="+mn-ea"/>
              </a:defRPr>
            </a:lvl1pPr>
          </a:lstStyle>
          <a:p>
            <a:endParaRPr lang="ko-KR" altLang="en-US" dirty="0"/>
          </a:p>
        </p:txBody>
      </p:sp>
      <p:sp>
        <p:nvSpPr>
          <p:cNvPr id="21" name="직사각형 20"/>
          <p:cNvSpPr/>
          <p:nvPr userDrawn="1"/>
        </p:nvSpPr>
        <p:spPr>
          <a:xfrm>
            <a:off x="6819224" y="5494983"/>
            <a:ext cx="2229346" cy="153888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dist"/>
            <a:r>
              <a:rPr lang="en-US" altLang="ko-KR" sz="1000" spc="-15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ADPOTION.TISTORY.COM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643473"/>
            <a:ext cx="6512511" cy="952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5143500"/>
            <a:ext cx="2514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11D4753F-750D-491F-89A1-8C4D7779A83A}" type="datetimeFigureOut">
              <a:rPr lang="ko-KR" altLang="en-US" smtClean="0"/>
              <a:pPr/>
              <a:t>2021-04-08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5" y="5137754"/>
            <a:ext cx="335280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5143500"/>
            <a:ext cx="1828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7DFE456D-6E63-4A2C-94BF-E742D4CF9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marL="320040" indent="-320040" algn="r" defTabSz="914400" rtl="0" eaLnBrk="1" latinLnBrk="1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0" i="0" kern="1200">
          <a:solidFill>
            <a:schemeClr val="bg1">
              <a:lumMod val="75000"/>
            </a:schemeClr>
          </a:solidFill>
          <a:effectLst>
            <a:reflection blurRad="6350" stA="55000" endA="300" endPos="45500" dir="5400000" sy="-100000" algn="bl" rotWithShape="0"/>
          </a:effectLst>
          <a:latin typeface="+mn-ea"/>
          <a:ea typeface="+mn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>
                <a:lumMod val="51000"/>
                <a:lumOff val="49000"/>
              </a:srgbClr>
            </a:gs>
            <a:gs pos="100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979421" y="2254804"/>
            <a:ext cx="3257953" cy="1200329"/>
            <a:chOff x="3397821" y="2094784"/>
            <a:chExt cx="2998429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3397821" y="2442176"/>
              <a:ext cx="29244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ko-KR" altLang="en-US" sz="4800" b="1" spc="-150" dirty="0"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atin typeface="+mj-ea"/>
                <a:ea typeface="+mj-ea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71828" y="2094784"/>
              <a:ext cx="29244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3600" b="1" spc="-150" dirty="0">
                  <a:gradFill flip="none" rotWithShape="1"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0" scaled="1"/>
                    <a:tileRect/>
                  </a:gra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안티우유 </a:t>
              </a:r>
              <a:endParaRPr lang="en-US" altLang="ko-KR" sz="3600" b="1" spc="-150" dirty="0"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dist"/>
              <a:r>
                <a:rPr lang="ko-KR" altLang="en-US" sz="3600" b="1" spc="-150" dirty="0">
                  <a:gradFill flip="none" rotWithShape="1"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0" scaled="1"/>
                    <a:tileRect/>
                  </a:gra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대응전략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56961" y="359591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b="1" dirty="0" smtClean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버터 조</a:t>
            </a:r>
            <a:endParaRPr lang="ko-KR" altLang="en-US" b="1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13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3D5ECD11-2123-43EA-B55C-389792A8E71E}"/>
              </a:ext>
            </a:extLst>
          </p:cNvPr>
          <p:cNvGrpSpPr/>
          <p:nvPr/>
        </p:nvGrpSpPr>
        <p:grpSpPr>
          <a:xfrm>
            <a:off x="827584" y="1417340"/>
            <a:ext cx="7094882" cy="3718283"/>
            <a:chOff x="755576" y="841276"/>
            <a:chExt cx="7421011" cy="4124198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xmlns="" id="{1411BCCB-8858-46F1-B13B-91FE24D10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841276"/>
              <a:ext cx="7421011" cy="1457528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36A9693D-F6AA-42F0-A98A-FECFD084D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576" y="2301592"/>
              <a:ext cx="7421011" cy="2295845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xmlns="" id="{BBCFE87B-E5BA-4F19-A515-5D172942B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576" y="4622526"/>
              <a:ext cx="7015769" cy="342948"/>
            </a:xfrm>
            <a:prstGeom prst="rect">
              <a:avLst/>
            </a:prstGeom>
          </p:spPr>
        </p:pic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1E7C6473-0C4F-4A58-BE59-2C32173FF08F}"/>
              </a:ext>
            </a:extLst>
          </p:cNvPr>
          <p:cNvSpPr/>
          <p:nvPr/>
        </p:nvSpPr>
        <p:spPr>
          <a:xfrm>
            <a:off x="853512" y="3895954"/>
            <a:ext cx="7056784" cy="21367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D4195F48-8329-438C-AE6F-3D6C8F9D8B15}"/>
              </a:ext>
            </a:extLst>
          </p:cNvPr>
          <p:cNvSpPr/>
          <p:nvPr/>
        </p:nvSpPr>
        <p:spPr>
          <a:xfrm>
            <a:off x="853512" y="4115379"/>
            <a:ext cx="7056784" cy="21367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43E17630-B5E9-483B-B637-ABA3135052BA}"/>
              </a:ext>
            </a:extLst>
          </p:cNvPr>
          <p:cNvSpPr/>
          <p:nvPr/>
        </p:nvSpPr>
        <p:spPr>
          <a:xfrm>
            <a:off x="853512" y="4329049"/>
            <a:ext cx="7056784" cy="21367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A2FA1EAF-D9BB-4B28-AAB0-118E5CD4E1AD}"/>
              </a:ext>
            </a:extLst>
          </p:cNvPr>
          <p:cNvSpPr/>
          <p:nvPr/>
        </p:nvSpPr>
        <p:spPr>
          <a:xfrm>
            <a:off x="853512" y="4571986"/>
            <a:ext cx="1872208" cy="21367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E87DB3-7082-47EA-B756-B18C8B132974}"/>
              </a:ext>
            </a:extLst>
          </p:cNvPr>
          <p:cNvSpPr txBox="1"/>
          <p:nvPr/>
        </p:nvSpPr>
        <p:spPr>
          <a:xfrm>
            <a:off x="467544" y="769268"/>
            <a:ext cx="764674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단백질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함량이 높으며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빠르게 소화가 가능하여 근육발달에 도움을 줌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슬라이드 번호 개체 틀 10">
            <a:extLst>
              <a:ext uri="{FF2B5EF4-FFF2-40B4-BE49-F238E27FC236}">
                <a16:creationId xmlns:a16="http://schemas.microsoft.com/office/drawing/2014/main" xmlns="" id="{5E849306-06E2-4047-A5EF-E54DE351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11" y="5410729"/>
            <a:ext cx="377532" cy="304271"/>
          </a:xfrm>
        </p:spPr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10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C47E813F-105D-4C24-868B-CAE96A7DB42A}"/>
              </a:ext>
            </a:extLst>
          </p:cNvPr>
          <p:cNvSpPr/>
          <p:nvPr/>
        </p:nvSpPr>
        <p:spPr>
          <a:xfrm>
            <a:off x="107504" y="159841"/>
            <a:ext cx="2160240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안티우유  대응방안</a:t>
            </a:r>
          </a:p>
        </p:txBody>
      </p:sp>
    </p:spTree>
    <p:extLst>
      <p:ext uri="{BB962C8B-B14F-4D97-AF65-F5344CB8AC3E}">
        <p14:creationId xmlns:p14="http://schemas.microsoft.com/office/powerpoint/2010/main" val="15233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C51A6B1E-1450-4D34-9A9B-51CF23D8F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29" y="1381304"/>
            <a:ext cx="8421275" cy="97168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D8C1B7FF-08D6-4CDF-81EC-69B325069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353444"/>
            <a:ext cx="3741918" cy="2429214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161773F7-7B5A-43C7-9E4C-C52FB567F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446" y="1993316"/>
            <a:ext cx="4892883" cy="86689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A81FB601-BD7A-46BC-9F96-6EB19C2A3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45" y="2965002"/>
            <a:ext cx="4892883" cy="89547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A4F01F70-46BC-41A8-B01D-ABFBFFEB9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445" y="3965267"/>
            <a:ext cx="4892883" cy="1076475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92CCDCA1-9756-43AC-B826-FC23A9133259}"/>
              </a:ext>
            </a:extLst>
          </p:cNvPr>
          <p:cNvSpPr/>
          <p:nvPr/>
        </p:nvSpPr>
        <p:spPr>
          <a:xfrm>
            <a:off x="1977213" y="3995293"/>
            <a:ext cx="1872208" cy="21367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58CD4AE1-79BC-4223-B05E-9AD8714B5378}"/>
              </a:ext>
            </a:extLst>
          </p:cNvPr>
          <p:cNvSpPr/>
          <p:nvPr/>
        </p:nvSpPr>
        <p:spPr>
          <a:xfrm>
            <a:off x="371549" y="4245960"/>
            <a:ext cx="2253735" cy="21367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A566CE83-B335-4DC9-86F7-74A8A18CCF14}"/>
              </a:ext>
            </a:extLst>
          </p:cNvPr>
          <p:cNvSpPr/>
          <p:nvPr/>
        </p:nvSpPr>
        <p:spPr>
          <a:xfrm>
            <a:off x="4075542" y="2084880"/>
            <a:ext cx="4814439" cy="21367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DBEA3946-45A5-4590-8E7D-30F991EAADFB}"/>
              </a:ext>
            </a:extLst>
          </p:cNvPr>
          <p:cNvSpPr/>
          <p:nvPr/>
        </p:nvSpPr>
        <p:spPr>
          <a:xfrm>
            <a:off x="4001304" y="2364954"/>
            <a:ext cx="1432293" cy="21367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1D307524-0B58-43A6-8DC3-2BA42C9C44BE}"/>
              </a:ext>
            </a:extLst>
          </p:cNvPr>
          <p:cNvSpPr/>
          <p:nvPr/>
        </p:nvSpPr>
        <p:spPr>
          <a:xfrm>
            <a:off x="6297693" y="3284654"/>
            <a:ext cx="2592288" cy="21367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A0C9A57C-B72E-4D68-A3CE-F18DCA6EB60F}"/>
              </a:ext>
            </a:extLst>
          </p:cNvPr>
          <p:cNvSpPr/>
          <p:nvPr/>
        </p:nvSpPr>
        <p:spPr>
          <a:xfrm>
            <a:off x="4137453" y="3568051"/>
            <a:ext cx="4248472" cy="21367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4FA759E1-CB83-4ECE-8244-C2AC6E2B0CC4}"/>
              </a:ext>
            </a:extLst>
          </p:cNvPr>
          <p:cNvSpPr/>
          <p:nvPr/>
        </p:nvSpPr>
        <p:spPr>
          <a:xfrm>
            <a:off x="4499699" y="4568988"/>
            <a:ext cx="4390281" cy="220802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4334D944-8EBD-44FB-9A68-FBC42240C76D}"/>
              </a:ext>
            </a:extLst>
          </p:cNvPr>
          <p:cNvSpPr/>
          <p:nvPr/>
        </p:nvSpPr>
        <p:spPr>
          <a:xfrm>
            <a:off x="4075542" y="4852078"/>
            <a:ext cx="1574079" cy="220802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슬라이드 번호 개체 틀 10">
            <a:extLst>
              <a:ext uri="{FF2B5EF4-FFF2-40B4-BE49-F238E27FC236}">
                <a16:creationId xmlns:a16="http://schemas.microsoft.com/office/drawing/2014/main" xmlns="" id="{728D9BA3-954A-4BBB-981E-D8E85A2B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11" y="5410729"/>
            <a:ext cx="377532" cy="304271"/>
          </a:xfrm>
        </p:spPr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11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12ACB8FD-4700-422E-B342-1DB9407F090B}"/>
              </a:ext>
            </a:extLst>
          </p:cNvPr>
          <p:cNvSpPr/>
          <p:nvPr/>
        </p:nvSpPr>
        <p:spPr>
          <a:xfrm>
            <a:off x="107504" y="159841"/>
            <a:ext cx="2160240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안티우유</a:t>
            </a:r>
            <a:r>
              <a:rPr lang="ko-KR" alt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 </a:t>
            </a:r>
            <a:r>
              <a:rPr lang="ko-KR" altLang="en-US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대응방안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0E87DB3-7082-47EA-B756-B18C8B132974}"/>
              </a:ext>
            </a:extLst>
          </p:cNvPr>
          <p:cNvSpPr txBox="1"/>
          <p:nvPr/>
        </p:nvSpPr>
        <p:spPr>
          <a:xfrm>
            <a:off x="453648" y="797524"/>
            <a:ext cx="764674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유업계들의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친환경 공헌활동 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2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7504" y="159841"/>
            <a:ext cx="2160240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    안</a:t>
            </a: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12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26640" y="543535"/>
            <a:ext cx="9170640" cy="257561"/>
          </a:xfrm>
          <a:prstGeom prst="roundRect">
            <a:avLst>
              <a:gd name="adj" fmla="val 0"/>
            </a:avLst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lvl="0"/>
            <a:endParaRPr lang="ko-KR" altLang="en-US" sz="1300" b="1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7B495C-3928-4828-8D0E-A37C0D49F419}"/>
              </a:ext>
            </a:extLst>
          </p:cNvPr>
          <p:cNvSpPr txBox="1"/>
          <p:nvPr/>
        </p:nvSpPr>
        <p:spPr>
          <a:xfrm>
            <a:off x="187155" y="778344"/>
            <a:ext cx="4953520" cy="382303"/>
          </a:xfrm>
          <a:prstGeom prst="roundRect">
            <a:avLst>
              <a:gd name="adj" fmla="val 0"/>
            </a:avLst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lvl="0"/>
            <a:r>
              <a:rPr lang="en-US" altLang="ko-KR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ko-KR" altLang="en-US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우유 </a:t>
            </a:r>
            <a:r>
              <a:rPr lang="ko-KR" altLang="en-US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 촉진 및 안티우유 대응전략 제안</a:t>
            </a:r>
            <a:endParaRPr lang="en-US" altLang="ko-KR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ECD2AA-7A86-430C-937B-30C5A6E9B81E}"/>
              </a:ext>
            </a:extLst>
          </p:cNvPr>
          <p:cNvSpPr txBox="1"/>
          <p:nvPr/>
        </p:nvSpPr>
        <p:spPr>
          <a:xfrm>
            <a:off x="17579" y="1274394"/>
            <a:ext cx="9170640" cy="382303"/>
          </a:xfrm>
          <a:prstGeom prst="roundRect">
            <a:avLst>
              <a:gd name="adj" fmla="val 0"/>
            </a:avLst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lvl="0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우유의 악의적인 인식에 대한 보도에 대하여 협회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정부 차원의 강경 대응 필요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51C4E6-0686-48FA-99A7-4531EDC1A2BF}"/>
              </a:ext>
            </a:extLst>
          </p:cNvPr>
          <p:cNvSpPr txBox="1"/>
          <p:nvPr/>
        </p:nvSpPr>
        <p:spPr>
          <a:xfrm>
            <a:off x="32926" y="1771547"/>
            <a:ext cx="9170640" cy="382303"/>
          </a:xfrm>
          <a:prstGeom prst="roundRect">
            <a:avLst>
              <a:gd name="adj" fmla="val 0"/>
            </a:avLst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lvl="0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잘못된 인식에 대응되는 협회와 기업의 차원의 올바른 교육 필요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그림 16" descr="화면 캡처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61" y="2382903"/>
            <a:ext cx="4707171" cy="27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7504" y="159841"/>
            <a:ext cx="2160240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    안</a:t>
            </a: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>
          <a:xfrm>
            <a:off x="-26640" y="5403023"/>
            <a:ext cx="377532" cy="304271"/>
          </a:xfrm>
        </p:spPr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13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26640" y="543535"/>
            <a:ext cx="9170640" cy="257561"/>
          </a:xfrm>
          <a:prstGeom prst="roundRect">
            <a:avLst>
              <a:gd name="adj" fmla="val 0"/>
            </a:avLst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lvl="0"/>
            <a:endParaRPr lang="ko-KR" altLang="en-US" sz="1300" b="1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ECD2AA-7A86-430C-937B-30C5A6E9B81E}"/>
              </a:ext>
            </a:extLst>
          </p:cNvPr>
          <p:cNvSpPr txBox="1"/>
          <p:nvPr/>
        </p:nvSpPr>
        <p:spPr>
          <a:xfrm>
            <a:off x="113927" y="1324336"/>
            <a:ext cx="9170640" cy="382303"/>
          </a:xfrm>
          <a:prstGeom prst="roundRect">
            <a:avLst>
              <a:gd name="adj" fmla="val 0"/>
            </a:avLst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lvl="0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우유 마시기 캠페인 진행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28" y="1978063"/>
            <a:ext cx="2296044" cy="324036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180" y="2031931"/>
            <a:ext cx="4608512" cy="31326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7B495C-3928-4828-8D0E-A37C0D49F419}"/>
              </a:ext>
            </a:extLst>
          </p:cNvPr>
          <p:cNvSpPr txBox="1"/>
          <p:nvPr/>
        </p:nvSpPr>
        <p:spPr>
          <a:xfrm>
            <a:off x="187155" y="778344"/>
            <a:ext cx="4953520" cy="382303"/>
          </a:xfrm>
          <a:prstGeom prst="roundRect">
            <a:avLst>
              <a:gd name="adj" fmla="val 0"/>
            </a:avLst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lvl="0"/>
            <a:r>
              <a:rPr lang="en-US" altLang="ko-KR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ko-KR" altLang="en-US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우유 </a:t>
            </a:r>
            <a:r>
              <a:rPr lang="ko-KR" altLang="en-US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 촉진 및 안티우유 대응전략 제안</a:t>
            </a:r>
            <a:endParaRPr lang="en-US" altLang="ko-KR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27584" y="1849388"/>
            <a:ext cx="7511516" cy="3561678"/>
          </a:xfrm>
          <a:prstGeom prst="rect">
            <a:avLst/>
          </a:prstGeom>
          <a:noFill/>
          <a:ln>
            <a:solidFill>
              <a:srgbClr val="1B1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2CA95B2-70C4-46E5-9EE4-EFBFFA79BEA4}"/>
              </a:ext>
            </a:extLst>
          </p:cNvPr>
          <p:cNvSpPr txBox="1"/>
          <p:nvPr/>
        </p:nvSpPr>
        <p:spPr>
          <a:xfrm>
            <a:off x="5652120" y="5062462"/>
            <a:ext cx="3022188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우유 마시기 캠페인 광고 예시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7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E965FD-27D4-41D5-BD8D-BFF1A6909D05}"/>
              </a:ext>
            </a:extLst>
          </p:cNvPr>
          <p:cNvSpPr txBox="1"/>
          <p:nvPr/>
        </p:nvSpPr>
        <p:spPr>
          <a:xfrm>
            <a:off x="194544" y="1318914"/>
            <a:ext cx="9170640" cy="382303"/>
          </a:xfrm>
          <a:prstGeom prst="roundRect">
            <a:avLst>
              <a:gd name="adj" fmla="val 0"/>
            </a:avLst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lvl="0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4)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우유 유래 유가공품 활용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영양강화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C6FFE4D5-F63C-4302-ACB3-2AACE7270246}"/>
              </a:ext>
            </a:extLst>
          </p:cNvPr>
          <p:cNvSpPr/>
          <p:nvPr/>
        </p:nvSpPr>
        <p:spPr>
          <a:xfrm>
            <a:off x="107504" y="159841"/>
            <a:ext cx="2160240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    안</a:t>
            </a:r>
          </a:p>
        </p:txBody>
      </p:sp>
      <p:pic>
        <p:nvPicPr>
          <p:cNvPr id="5" name="그림 4" descr="화면 캡처">
            <a:extLst>
              <a:ext uri="{FF2B5EF4-FFF2-40B4-BE49-F238E27FC236}">
                <a16:creationId xmlns:a16="http://schemas.microsoft.com/office/drawing/2014/main" xmlns="" id="{00000000-0008-0000-0000-00000F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3" y="2289781"/>
            <a:ext cx="4174442" cy="3022333"/>
          </a:xfrm>
          <a:prstGeom prst="rect">
            <a:avLst/>
          </a:prstGeom>
        </p:spPr>
      </p:pic>
      <p:pic>
        <p:nvPicPr>
          <p:cNvPr id="6" name="그림 5" descr="화면 캡처">
            <a:extLst>
              <a:ext uri="{FF2B5EF4-FFF2-40B4-BE49-F238E27FC236}">
                <a16:creationId xmlns:a16="http://schemas.microsoft.com/office/drawing/2014/main" xmlns="" id="{00000000-0008-0000-0000-000013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25" y="2576813"/>
            <a:ext cx="4141964" cy="2232248"/>
          </a:xfrm>
          <a:prstGeom prst="rect">
            <a:avLst/>
          </a:prstGeom>
        </p:spPr>
      </p:pic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xmlns="" id="{A881C668-3147-4C39-8BF3-FCD6A1E0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6640" y="5403023"/>
            <a:ext cx="377532" cy="304271"/>
          </a:xfrm>
        </p:spPr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14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7B495C-3928-4828-8D0E-A37C0D49F419}"/>
              </a:ext>
            </a:extLst>
          </p:cNvPr>
          <p:cNvSpPr txBox="1"/>
          <p:nvPr/>
        </p:nvSpPr>
        <p:spPr>
          <a:xfrm>
            <a:off x="187155" y="778344"/>
            <a:ext cx="4953520" cy="382303"/>
          </a:xfrm>
          <a:prstGeom prst="roundRect">
            <a:avLst>
              <a:gd name="adj" fmla="val 0"/>
            </a:avLst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lvl="0"/>
            <a:r>
              <a:rPr lang="en-US" altLang="ko-KR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ko-KR" altLang="en-US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우유 </a:t>
            </a:r>
            <a:r>
              <a:rPr lang="ko-KR" altLang="en-US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 촉진 및 안티우유 대응전략 제안</a:t>
            </a:r>
            <a:endParaRPr lang="en-US" altLang="ko-KR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76806" y="2226528"/>
            <a:ext cx="4224177" cy="2977575"/>
          </a:xfrm>
          <a:prstGeom prst="rect">
            <a:avLst/>
          </a:prstGeom>
          <a:noFill/>
          <a:ln>
            <a:solidFill>
              <a:srgbClr val="1B1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644008" y="2226528"/>
            <a:ext cx="4289579" cy="2977575"/>
          </a:xfrm>
          <a:prstGeom prst="rect">
            <a:avLst/>
          </a:prstGeom>
          <a:noFill/>
          <a:ln>
            <a:solidFill>
              <a:srgbClr val="1B1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A95B2-70C4-46E5-9EE4-EFBFFA79BEA4}"/>
              </a:ext>
            </a:extLst>
          </p:cNvPr>
          <p:cNvSpPr txBox="1"/>
          <p:nvPr/>
        </p:nvSpPr>
        <p:spPr>
          <a:xfrm>
            <a:off x="276806" y="1853029"/>
            <a:ext cx="1342866" cy="369332"/>
          </a:xfrm>
          <a:prstGeom prst="rect">
            <a:avLst/>
          </a:prstGeom>
          <a:solidFill>
            <a:srgbClr val="002060"/>
          </a:solidFill>
          <a:ln>
            <a:solidFill>
              <a:srgbClr val="1B1B7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 사례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CA95B2-70C4-46E5-9EE4-EFBFFA79BEA4}"/>
              </a:ext>
            </a:extLst>
          </p:cNvPr>
          <p:cNvSpPr txBox="1"/>
          <p:nvPr/>
        </p:nvSpPr>
        <p:spPr>
          <a:xfrm>
            <a:off x="4644008" y="1889281"/>
            <a:ext cx="1342866" cy="333617"/>
          </a:xfrm>
          <a:prstGeom prst="rect">
            <a:avLst/>
          </a:prstGeom>
          <a:solidFill>
            <a:srgbClr val="002060"/>
          </a:solidFill>
          <a:ln>
            <a:solidFill>
              <a:srgbClr val="1B1B7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 사례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7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0150DB5-F194-4DC8-8BCC-A105987451F8}"/>
              </a:ext>
            </a:extLst>
          </p:cNvPr>
          <p:cNvSpPr/>
          <p:nvPr/>
        </p:nvSpPr>
        <p:spPr>
          <a:xfrm>
            <a:off x="107504" y="159841"/>
            <a:ext cx="2160240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    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A64593-2C6A-40EF-9334-0079F620D1BA}"/>
              </a:ext>
            </a:extLst>
          </p:cNvPr>
          <p:cNvSpPr txBox="1"/>
          <p:nvPr/>
        </p:nvSpPr>
        <p:spPr>
          <a:xfrm>
            <a:off x="-47938" y="1359414"/>
            <a:ext cx="9073153" cy="485712"/>
          </a:xfrm>
          <a:prstGeom prst="roundRect">
            <a:avLst>
              <a:gd name="adj" fmla="val 0"/>
            </a:avLst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5)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운동인구 증가추세에 따른 유명 운동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유튜버들을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통한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운동 후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우유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섭취에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대한 강점 홍보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_x285549120">
            <a:extLst>
              <a:ext uri="{FF2B5EF4-FFF2-40B4-BE49-F238E27FC236}">
                <a16:creationId xmlns:a16="http://schemas.microsoft.com/office/drawing/2014/main" xmlns="" id="{0DD69AE4-22D2-40DB-AC2A-FCEA966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92" y="2760304"/>
            <a:ext cx="2870475" cy="211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_x285549280">
            <a:extLst>
              <a:ext uri="{FF2B5EF4-FFF2-40B4-BE49-F238E27FC236}">
                <a16:creationId xmlns:a16="http://schemas.microsoft.com/office/drawing/2014/main" xmlns="" id="{193EA507-7CD3-462C-8422-F23F6B9AD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24" y="2760304"/>
            <a:ext cx="2183495" cy="201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285539984">
            <a:extLst>
              <a:ext uri="{FF2B5EF4-FFF2-40B4-BE49-F238E27FC236}">
                <a16:creationId xmlns:a16="http://schemas.microsoft.com/office/drawing/2014/main" xmlns="" id="{C16E7624-5256-47E5-B42F-F0DB1E6CD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1" y="2745260"/>
            <a:ext cx="3018589" cy="207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CA95B2-70C4-46E5-9EE4-EFBFFA79BEA4}"/>
              </a:ext>
            </a:extLst>
          </p:cNvPr>
          <p:cNvSpPr txBox="1"/>
          <p:nvPr/>
        </p:nvSpPr>
        <p:spPr>
          <a:xfrm>
            <a:off x="386456" y="2158647"/>
            <a:ext cx="2419522" cy="333617"/>
          </a:xfrm>
          <a:prstGeom prst="rect">
            <a:avLst/>
          </a:prstGeom>
          <a:solidFill>
            <a:srgbClr val="002060"/>
          </a:solidFill>
          <a:ln>
            <a:solidFill>
              <a:srgbClr val="1B1B7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연도별 </a:t>
            </a:r>
            <a:r>
              <a:rPr lang="ko-KR" altLang="en-US" sz="12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운동인구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증가 추세</a:t>
            </a:r>
            <a:endParaRPr lang="en-US" altLang="ko-KR" sz="12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xmlns="" id="{1C084FDB-200E-4E7E-AD70-11693AF1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6640" y="5403023"/>
            <a:ext cx="377532" cy="304271"/>
          </a:xfrm>
        </p:spPr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15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7B495C-3928-4828-8D0E-A37C0D49F419}"/>
              </a:ext>
            </a:extLst>
          </p:cNvPr>
          <p:cNvSpPr txBox="1"/>
          <p:nvPr/>
        </p:nvSpPr>
        <p:spPr>
          <a:xfrm>
            <a:off x="187155" y="778344"/>
            <a:ext cx="4953520" cy="382303"/>
          </a:xfrm>
          <a:prstGeom prst="roundRect">
            <a:avLst>
              <a:gd name="adj" fmla="val 0"/>
            </a:avLst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lvl="0"/>
            <a:r>
              <a:rPr lang="en-US" altLang="ko-KR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ko-KR" altLang="en-US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우유 </a:t>
            </a:r>
            <a:r>
              <a:rPr lang="ko-KR" altLang="en-US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 촉진 및 안티우유 대응전략 제안</a:t>
            </a:r>
            <a:endParaRPr lang="en-US" altLang="ko-KR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A95B2-70C4-46E5-9EE4-EFBFFA79BEA4}"/>
              </a:ext>
            </a:extLst>
          </p:cNvPr>
          <p:cNvSpPr txBox="1"/>
          <p:nvPr/>
        </p:nvSpPr>
        <p:spPr>
          <a:xfrm>
            <a:off x="3643512" y="2164749"/>
            <a:ext cx="2448272" cy="33361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운동정보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관련 </a:t>
            </a:r>
            <a:r>
              <a:rPr lang="ko-KR" altLang="en-US" sz="12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유투버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예시</a:t>
            </a:r>
            <a:endParaRPr lang="en-US" altLang="ko-KR" sz="12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643512" y="2497252"/>
            <a:ext cx="5256584" cy="2577234"/>
          </a:xfrm>
          <a:prstGeom prst="rect">
            <a:avLst/>
          </a:prstGeom>
          <a:noFill/>
          <a:ln>
            <a:solidFill>
              <a:srgbClr val="1B1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86456" y="2497252"/>
            <a:ext cx="3168979" cy="2577234"/>
          </a:xfrm>
          <a:prstGeom prst="rect">
            <a:avLst/>
          </a:prstGeom>
          <a:noFill/>
          <a:ln>
            <a:solidFill>
              <a:srgbClr val="1B1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0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xmlns="" id="{1C084FDB-200E-4E7E-AD70-11693AF1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6640" y="5403023"/>
            <a:ext cx="377532" cy="304271"/>
          </a:xfrm>
        </p:spPr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16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E7851E-AB1A-4A4A-9212-8EE850DB4D04}"/>
              </a:ext>
            </a:extLst>
          </p:cNvPr>
          <p:cNvSpPr txBox="1"/>
          <p:nvPr/>
        </p:nvSpPr>
        <p:spPr>
          <a:xfrm>
            <a:off x="3275856" y="2643217"/>
            <a:ext cx="2808312" cy="646331"/>
          </a:xfrm>
          <a:prstGeom prst="rect">
            <a:avLst/>
          </a:prstGeom>
          <a:solidFill>
            <a:srgbClr val="409E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spc="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endParaRPr lang="ko-KR" altLang="en-US" sz="3600" spc="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47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00" y="2595890"/>
            <a:ext cx="331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800" b="1" spc="-150" dirty="0"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안티 우유 대응전략</a:t>
            </a:r>
            <a:endParaRPr lang="ko-KR" altLang="en-US" sz="2800" spc="-150" dirty="0"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444706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spc="-1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3000" b="1" spc="-113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157077" y="1682135"/>
            <a:ext cx="78581" cy="791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spc="-113" dirty="0"/>
          </a:p>
        </p:txBody>
      </p:sp>
      <p:sp>
        <p:nvSpPr>
          <p:cNvPr id="13" name="타원 12"/>
          <p:cNvSpPr/>
          <p:nvPr/>
        </p:nvSpPr>
        <p:spPr>
          <a:xfrm>
            <a:off x="5157077" y="2706069"/>
            <a:ext cx="78581" cy="791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spc="-113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8" y="1571956"/>
            <a:ext cx="204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-113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부정적 인식의 등장</a:t>
            </a:r>
            <a:endParaRPr lang="ko-KR" altLang="en-US" b="1" spc="-113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2579043"/>
            <a:ext cx="154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-113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안티우유</a:t>
            </a:r>
            <a:r>
              <a:rPr lang="ko-KR" altLang="en-US" b="1" spc="-113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대응</a:t>
            </a:r>
            <a:endParaRPr lang="ko-KR" altLang="en-US" b="1" spc="-113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3632822"/>
            <a:ext cx="61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-113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</a:t>
            </a:r>
            <a:endParaRPr lang="en-US" altLang="ko-KR" b="1" spc="-113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2451793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spc="-1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3000" b="1" spc="-113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3505572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spc="-1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3000" b="1" spc="-113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5153357" y="3743001"/>
            <a:ext cx="78581" cy="791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spc="-113" dirty="0"/>
          </a:p>
        </p:txBody>
      </p:sp>
    </p:spTree>
    <p:extLst>
      <p:ext uri="{BB962C8B-B14F-4D97-AF65-F5344CB8AC3E}">
        <p14:creationId xmlns:p14="http://schemas.microsoft.com/office/powerpoint/2010/main" val="37753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D4E9556-C132-4CC6-8008-3A5A66AFC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17" y="1026151"/>
            <a:ext cx="2952328" cy="169331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934DFFE1-A2BC-4894-9ED7-30D9EC528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383" y="1026151"/>
            <a:ext cx="3022977" cy="173291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B99D010-2D85-4065-833F-F7867E34F3D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6816" y="2914821"/>
            <a:ext cx="2980455" cy="16708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AC11770E-3332-4B0F-9322-36427E7B679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89383" y="2914821"/>
            <a:ext cx="3022977" cy="167087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14F9236C-BBCA-470A-8EED-9DEFB67E55DF}"/>
              </a:ext>
            </a:extLst>
          </p:cNvPr>
          <p:cNvSpPr/>
          <p:nvPr/>
        </p:nvSpPr>
        <p:spPr>
          <a:xfrm>
            <a:off x="95250" y="142358"/>
            <a:ext cx="2748558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dist"/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우유의 부정적인식의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등장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E7851E-AB1A-4A4A-9212-8EE850DB4D04}"/>
              </a:ext>
            </a:extLst>
          </p:cNvPr>
          <p:cNvSpPr txBox="1"/>
          <p:nvPr/>
        </p:nvSpPr>
        <p:spPr>
          <a:xfrm>
            <a:off x="1187624" y="4809343"/>
            <a:ext cx="6768752" cy="3385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미디어를 통한 영양학적 측면의 올바르지 못한 부정적 인식들의 확산</a:t>
            </a:r>
          </a:p>
        </p:txBody>
      </p:sp>
      <p:sp>
        <p:nvSpPr>
          <p:cNvPr id="12" name="슬라이드 번호 개체 틀 10">
            <a:extLst>
              <a:ext uri="{FF2B5EF4-FFF2-40B4-BE49-F238E27FC236}">
                <a16:creationId xmlns:a16="http://schemas.microsoft.com/office/drawing/2014/main" xmlns="" id="{F7482746-59A3-45E6-8E4D-76206548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11" y="5410729"/>
            <a:ext cx="377532" cy="304271"/>
          </a:xfrm>
        </p:spPr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3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4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35" y="643023"/>
            <a:ext cx="1454423" cy="247984"/>
          </a:xfrm>
          <a:prstGeom prst="roundRect">
            <a:avLst>
              <a:gd name="adj" fmla="val 0"/>
            </a:avLst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1400" b="1" spc="300" dirty="0">
                <a:solidFill>
                  <a:schemeClr val="bg1"/>
                </a:solidFill>
                <a:latin typeface="Abadi" panose="020B0604020104020204" pitchFamily="34" charset="0"/>
              </a:rPr>
              <a:t>PPT</a:t>
            </a:r>
            <a:r>
              <a:rPr lang="ko-KR" altLang="en-US" sz="1400" b="1" spc="300" dirty="0">
                <a:solidFill>
                  <a:schemeClr val="bg1"/>
                </a:solidFill>
                <a:latin typeface="Abadi" panose="020B0604020104020204" pitchFamily="34" charset="0"/>
              </a:rPr>
              <a:t>완성하기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F948BC-5D2D-44BD-8C71-7FADE1C66F4F}"/>
              </a:ext>
            </a:extLst>
          </p:cNvPr>
          <p:cNvSpPr txBox="1"/>
          <p:nvPr/>
        </p:nvSpPr>
        <p:spPr>
          <a:xfrm>
            <a:off x="14188" y="1230140"/>
            <a:ext cx="9170640" cy="257561"/>
          </a:xfrm>
          <a:prstGeom prst="roundRect">
            <a:avLst>
              <a:gd name="adj" fmla="val 0"/>
            </a:avLst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lvl="0"/>
            <a:r>
              <a:rPr lang="ko-KR" altLang="en-US" sz="1300" b="1" dirty="0">
                <a:solidFill>
                  <a:srgbClr val="3899DE"/>
                </a:solidFill>
                <a:latin typeface="Abadi" panose="020B0604020104020204" pitchFamily="34" charset="0"/>
              </a:rPr>
              <a:t> </a:t>
            </a:r>
            <a:r>
              <a:rPr lang="en-US" altLang="ko-KR" sz="1300" b="1" dirty="0">
                <a:solidFill>
                  <a:srgbClr val="3899DE"/>
                </a:solidFill>
                <a:latin typeface="Abadi" panose="020B0604020104020204" pitchFamily="34" charset="0"/>
              </a:rPr>
              <a:t>  </a:t>
            </a:r>
            <a:endParaRPr lang="ko-KR" altLang="en-US" sz="1300" b="1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85292"/>
            <a:ext cx="7124931" cy="347941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14F9236C-BBCA-470A-8EED-9DEFB67E55DF}"/>
              </a:ext>
            </a:extLst>
          </p:cNvPr>
          <p:cNvSpPr/>
          <p:nvPr/>
        </p:nvSpPr>
        <p:spPr>
          <a:xfrm>
            <a:off x="95250" y="142358"/>
            <a:ext cx="2748558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dist"/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우유의 부정적인식의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등장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E7851E-AB1A-4A4A-9212-8EE850DB4D04}"/>
              </a:ext>
            </a:extLst>
          </p:cNvPr>
          <p:cNvSpPr txBox="1"/>
          <p:nvPr/>
        </p:nvSpPr>
        <p:spPr>
          <a:xfrm>
            <a:off x="1257701" y="4709554"/>
            <a:ext cx="6840760" cy="3385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미디어를 통한 영양학적 측면의 올바르지 못한 부정적 인식들의 확산</a:t>
            </a:r>
          </a:p>
        </p:txBody>
      </p:sp>
    </p:spTree>
    <p:extLst>
      <p:ext uri="{BB962C8B-B14F-4D97-AF65-F5344CB8AC3E}">
        <p14:creationId xmlns:p14="http://schemas.microsoft.com/office/powerpoint/2010/main" val="27465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7CBFA4E-4C78-4879-93CA-D0FAFDB19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129830"/>
            <a:ext cx="5929197" cy="270829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0678B4A-6125-4649-83B4-78D36AC3A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0" y="1707660"/>
            <a:ext cx="3562847" cy="39058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1F4BC3E1-71D3-466E-A123-2AF5B70BE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0" y="706283"/>
            <a:ext cx="5832650" cy="1001377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858796B7-5AD8-4554-8F89-CBB6DDAD239E}"/>
              </a:ext>
            </a:extLst>
          </p:cNvPr>
          <p:cNvSpPr/>
          <p:nvPr/>
        </p:nvSpPr>
        <p:spPr>
          <a:xfrm>
            <a:off x="1619671" y="2117750"/>
            <a:ext cx="5929197" cy="247461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24AB2803-0A2D-4D13-B580-AB7ECA629BA9}"/>
              </a:ext>
            </a:extLst>
          </p:cNvPr>
          <p:cNvSpPr/>
          <p:nvPr/>
        </p:nvSpPr>
        <p:spPr>
          <a:xfrm>
            <a:off x="1619670" y="2381239"/>
            <a:ext cx="5929197" cy="247461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B6502100-608C-4D6C-A2B0-3CCE9E71D08A}"/>
              </a:ext>
            </a:extLst>
          </p:cNvPr>
          <p:cNvSpPr/>
          <p:nvPr/>
        </p:nvSpPr>
        <p:spPr>
          <a:xfrm>
            <a:off x="1619670" y="2610039"/>
            <a:ext cx="5929197" cy="247461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E65ED752-33E5-4FBA-9F93-40B7F03E3229}"/>
              </a:ext>
            </a:extLst>
          </p:cNvPr>
          <p:cNvSpPr/>
          <p:nvPr/>
        </p:nvSpPr>
        <p:spPr>
          <a:xfrm>
            <a:off x="1619670" y="2857500"/>
            <a:ext cx="3445543" cy="247461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2A4BF25E-1273-4F3F-BDB3-A7717978FF09}"/>
              </a:ext>
            </a:extLst>
          </p:cNvPr>
          <p:cNvSpPr/>
          <p:nvPr/>
        </p:nvSpPr>
        <p:spPr>
          <a:xfrm>
            <a:off x="1619670" y="3592921"/>
            <a:ext cx="4349649" cy="247461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06D83C-39E3-4500-ACFC-4D42765916F7}"/>
              </a:ext>
            </a:extLst>
          </p:cNvPr>
          <p:cNvSpPr txBox="1"/>
          <p:nvPr/>
        </p:nvSpPr>
        <p:spPr>
          <a:xfrm>
            <a:off x="1115616" y="4951845"/>
            <a:ext cx="6984776" cy="3385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동물복지와 </a:t>
            </a:r>
            <a:r>
              <a:rPr lang="ko-KR" altLang="en-US" sz="16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유당불내증</a:t>
            </a: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알레르기에 관하여 우유에 대한 인식 회의적</a:t>
            </a:r>
          </a:p>
        </p:txBody>
      </p:sp>
      <p:sp>
        <p:nvSpPr>
          <p:cNvPr id="16" name="슬라이드 번호 개체 틀 10">
            <a:extLst>
              <a:ext uri="{FF2B5EF4-FFF2-40B4-BE49-F238E27FC236}">
                <a16:creationId xmlns:a16="http://schemas.microsoft.com/office/drawing/2014/main" xmlns="" id="{B95EC825-EDD1-4305-9110-87920BA6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11" y="5410729"/>
            <a:ext cx="377532" cy="304271"/>
          </a:xfrm>
        </p:spPr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5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14F9236C-BBCA-470A-8EED-9DEFB67E55DF}"/>
              </a:ext>
            </a:extLst>
          </p:cNvPr>
          <p:cNvSpPr/>
          <p:nvPr/>
        </p:nvSpPr>
        <p:spPr>
          <a:xfrm>
            <a:off x="95250" y="142358"/>
            <a:ext cx="2748558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dist"/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우유의 부정적인식의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등장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15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06D83C-39E3-4500-ACFC-4D42765916F7}"/>
              </a:ext>
            </a:extLst>
          </p:cNvPr>
          <p:cNvSpPr txBox="1"/>
          <p:nvPr/>
        </p:nvSpPr>
        <p:spPr>
          <a:xfrm>
            <a:off x="683568" y="5008344"/>
            <a:ext cx="8064896" cy="3385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환경적인 측면에서 우유에 대한 부정적 인식 존재</a:t>
            </a:r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이로 인한 대체우유 필요성 인식</a:t>
            </a:r>
          </a:p>
        </p:txBody>
      </p:sp>
      <p:sp>
        <p:nvSpPr>
          <p:cNvPr id="16" name="슬라이드 번호 개체 틀 10">
            <a:extLst>
              <a:ext uri="{FF2B5EF4-FFF2-40B4-BE49-F238E27FC236}">
                <a16:creationId xmlns:a16="http://schemas.microsoft.com/office/drawing/2014/main" xmlns="" id="{B95EC825-EDD1-4305-9110-87920BA6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11" y="5410729"/>
            <a:ext cx="377532" cy="304271"/>
          </a:xfrm>
        </p:spPr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6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9EF3CA27-07E8-4823-9360-3674ACD73826}"/>
              </a:ext>
            </a:extLst>
          </p:cNvPr>
          <p:cNvGrpSpPr/>
          <p:nvPr/>
        </p:nvGrpSpPr>
        <p:grpSpPr>
          <a:xfrm>
            <a:off x="1835696" y="746860"/>
            <a:ext cx="5256584" cy="4126864"/>
            <a:chOff x="1619672" y="1491922"/>
            <a:chExt cx="5706271" cy="6525536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9B3FA37B-FC1A-40F2-AC7A-1F4B33A83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672" y="2644608"/>
              <a:ext cx="5706271" cy="5372850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2A1A644D-944D-4652-9907-52076C80D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9672" y="1491922"/>
              <a:ext cx="5706271" cy="1152686"/>
            </a:xfrm>
            <a:prstGeom prst="rect">
              <a:avLst/>
            </a:prstGeom>
          </p:spPr>
        </p:pic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C12B8B00-8DBD-44F9-B598-3F1D0D7CCBB4}"/>
              </a:ext>
            </a:extLst>
          </p:cNvPr>
          <p:cNvSpPr/>
          <p:nvPr/>
        </p:nvSpPr>
        <p:spPr>
          <a:xfrm>
            <a:off x="2699792" y="2479545"/>
            <a:ext cx="4357431" cy="212377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FB3FEE75-E4F7-4902-8A6E-D4BEE0300B7B}"/>
              </a:ext>
            </a:extLst>
          </p:cNvPr>
          <p:cNvSpPr/>
          <p:nvPr/>
        </p:nvSpPr>
        <p:spPr>
          <a:xfrm>
            <a:off x="1907705" y="2713484"/>
            <a:ext cx="5049087" cy="237617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D04DEB0C-0FD7-4646-90C2-4792F2B0987A}"/>
              </a:ext>
            </a:extLst>
          </p:cNvPr>
          <p:cNvSpPr/>
          <p:nvPr/>
        </p:nvSpPr>
        <p:spPr>
          <a:xfrm>
            <a:off x="1939444" y="2995819"/>
            <a:ext cx="5049087" cy="165189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14F9236C-BBCA-470A-8EED-9DEFB67E55DF}"/>
              </a:ext>
            </a:extLst>
          </p:cNvPr>
          <p:cNvSpPr/>
          <p:nvPr/>
        </p:nvSpPr>
        <p:spPr>
          <a:xfrm>
            <a:off x="95250" y="142358"/>
            <a:ext cx="2748558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dist"/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우유의 부정적인식의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등장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76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8B514212-B367-4CFF-AD0A-277F199B1570}"/>
              </a:ext>
            </a:extLst>
          </p:cNvPr>
          <p:cNvGrpSpPr/>
          <p:nvPr/>
        </p:nvGrpSpPr>
        <p:grpSpPr>
          <a:xfrm>
            <a:off x="1403648" y="726602"/>
            <a:ext cx="6506483" cy="3881106"/>
            <a:chOff x="827584" y="1045286"/>
            <a:chExt cx="6506483" cy="3881106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xmlns="" id="{A95DFA9A-8B5E-4358-8CA0-45939DAB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1849388"/>
              <a:ext cx="6506483" cy="3077004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xmlns="" id="{B638B957-E2F9-4975-9913-DAEA2D18C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1045286"/>
              <a:ext cx="6506483" cy="801789"/>
            </a:xfrm>
            <a:prstGeom prst="rect">
              <a:avLst/>
            </a:prstGeom>
          </p:spPr>
        </p:pic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7D4F130D-D5C9-4603-8358-8B1F4E000B8E}"/>
              </a:ext>
            </a:extLst>
          </p:cNvPr>
          <p:cNvSpPr/>
          <p:nvPr/>
        </p:nvSpPr>
        <p:spPr>
          <a:xfrm>
            <a:off x="1403649" y="758878"/>
            <a:ext cx="4824536" cy="432048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EFBA7C45-0946-4DBE-896B-B37DDEF80D88}"/>
              </a:ext>
            </a:extLst>
          </p:cNvPr>
          <p:cNvSpPr/>
          <p:nvPr/>
        </p:nvSpPr>
        <p:spPr>
          <a:xfrm>
            <a:off x="3491880" y="2097108"/>
            <a:ext cx="4320480" cy="285678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D0B8A107-F7FD-4BEC-936A-872295321757}"/>
              </a:ext>
            </a:extLst>
          </p:cNvPr>
          <p:cNvSpPr/>
          <p:nvPr/>
        </p:nvSpPr>
        <p:spPr>
          <a:xfrm>
            <a:off x="1403648" y="2355174"/>
            <a:ext cx="1872208" cy="285678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FEAEBD-1D8E-4801-9165-16332D3FC26B}"/>
              </a:ext>
            </a:extLst>
          </p:cNvPr>
          <p:cNvSpPr txBox="1"/>
          <p:nvPr/>
        </p:nvSpPr>
        <p:spPr>
          <a:xfrm>
            <a:off x="467544" y="4835558"/>
            <a:ext cx="8533456" cy="3385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비건들의</a:t>
            </a: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증가로 식물성 대체식품의 시장이 점점 커지며 이에 따른 대체 유제품의 성장</a:t>
            </a:r>
          </a:p>
        </p:txBody>
      </p:sp>
      <p:sp>
        <p:nvSpPr>
          <p:cNvPr id="12" name="슬라이드 번호 개체 틀 10">
            <a:extLst>
              <a:ext uri="{FF2B5EF4-FFF2-40B4-BE49-F238E27FC236}">
                <a16:creationId xmlns:a16="http://schemas.microsoft.com/office/drawing/2014/main" xmlns="" id="{9AA2871B-86A0-4E94-9FF7-B75586FC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11" y="5410729"/>
            <a:ext cx="377532" cy="304271"/>
          </a:xfrm>
        </p:spPr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7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14F9236C-BBCA-470A-8EED-9DEFB67E55DF}"/>
              </a:ext>
            </a:extLst>
          </p:cNvPr>
          <p:cNvSpPr/>
          <p:nvPr/>
        </p:nvSpPr>
        <p:spPr>
          <a:xfrm>
            <a:off x="95250" y="142358"/>
            <a:ext cx="2748558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dist"/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우유의 부정적인식의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등장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65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E621A1FC-8F18-4A1A-9B9F-9C0CF0E63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388563"/>
            <a:ext cx="6582694" cy="402963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F7BF00B6-F073-4030-9B62-251E4084CAB4}"/>
              </a:ext>
            </a:extLst>
          </p:cNvPr>
          <p:cNvSpPr/>
          <p:nvPr/>
        </p:nvSpPr>
        <p:spPr>
          <a:xfrm>
            <a:off x="1259631" y="4843542"/>
            <a:ext cx="6582693" cy="21367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C7104294-70BE-402F-8792-CC5BFF04451D}"/>
              </a:ext>
            </a:extLst>
          </p:cNvPr>
          <p:cNvSpPr/>
          <p:nvPr/>
        </p:nvSpPr>
        <p:spPr>
          <a:xfrm>
            <a:off x="1259631" y="5057212"/>
            <a:ext cx="6582693" cy="140062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16BD78F6-AF61-4D74-A90B-C1388A29FE3F}"/>
              </a:ext>
            </a:extLst>
          </p:cNvPr>
          <p:cNvSpPr/>
          <p:nvPr/>
        </p:nvSpPr>
        <p:spPr>
          <a:xfrm>
            <a:off x="1259630" y="5197274"/>
            <a:ext cx="5379582" cy="140062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6093C3BC-79FC-43EC-9CC5-B7DDDCBDBA6B}"/>
              </a:ext>
            </a:extLst>
          </p:cNvPr>
          <p:cNvSpPr/>
          <p:nvPr/>
        </p:nvSpPr>
        <p:spPr>
          <a:xfrm>
            <a:off x="107504" y="159841"/>
            <a:ext cx="2160240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안티우유  대응방안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xmlns="" id="{96F41E97-2306-460E-BF64-031637EE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11" y="5410729"/>
            <a:ext cx="377532" cy="304271"/>
          </a:xfrm>
        </p:spPr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8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085411-80B3-472F-9B58-65A4F6502834}"/>
              </a:ext>
            </a:extLst>
          </p:cNvPr>
          <p:cNvSpPr txBox="1"/>
          <p:nvPr/>
        </p:nvSpPr>
        <p:spPr>
          <a:xfrm>
            <a:off x="899592" y="636654"/>
            <a:ext cx="740918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카제인에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결합된 칼슘은 다른 식품에 존재하는 칼슘보다 흡수율이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높아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식물성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우유와는 차별화된 강점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지님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44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99E164-6965-4B12-8CE6-00B66E018349}"/>
              </a:ext>
            </a:extLst>
          </p:cNvPr>
          <p:cNvSpPr txBox="1"/>
          <p:nvPr/>
        </p:nvSpPr>
        <p:spPr>
          <a:xfrm>
            <a:off x="719571" y="133867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VS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두유 영양성분 비교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DBB1DB8B-B7F6-494A-A07C-4BAA2DE67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00041"/>
              </p:ext>
            </p:extLst>
          </p:nvPr>
        </p:nvGraphicFramePr>
        <p:xfrm>
          <a:off x="432519" y="1826354"/>
          <a:ext cx="3670449" cy="3386999"/>
        </p:xfrm>
        <a:graphic>
          <a:graphicData uri="http://schemas.openxmlformats.org/drawingml/2006/table">
            <a:tbl>
              <a:tblPr/>
              <a:tblGrid>
                <a:gridCol w="1721684">
                  <a:extLst>
                    <a:ext uri="{9D8B030D-6E8A-4147-A177-3AD203B41FA5}">
                      <a16:colId xmlns:a16="http://schemas.microsoft.com/office/drawing/2014/main" xmlns="" val="1758214372"/>
                    </a:ext>
                  </a:extLst>
                </a:gridCol>
                <a:gridCol w="1056957">
                  <a:extLst>
                    <a:ext uri="{9D8B030D-6E8A-4147-A177-3AD203B41FA5}">
                      <a16:colId xmlns:a16="http://schemas.microsoft.com/office/drawing/2014/main" xmlns="" val="422512476"/>
                    </a:ext>
                  </a:extLst>
                </a:gridCol>
                <a:gridCol w="891808">
                  <a:extLst>
                    <a:ext uri="{9D8B030D-6E8A-4147-A177-3AD203B41FA5}">
                      <a16:colId xmlns:a16="http://schemas.microsoft.com/office/drawing/2014/main" xmlns="" val="2526989262"/>
                    </a:ext>
                  </a:extLst>
                </a:gridCol>
              </a:tblGrid>
              <a:tr h="307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100ml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흰우유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 두유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807866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칼로리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kcal)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6199666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나트륨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mg)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7314529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탄수화물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6435181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당류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4453236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지방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4230973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트랜스지방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1107478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포화지방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7448084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콜레스테롤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mg)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3655631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단백질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0096305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칼슘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mg)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84844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7F5442-6639-4960-9873-680083A4C294}"/>
              </a:ext>
            </a:extLst>
          </p:cNvPr>
          <p:cNvSpPr txBox="1"/>
          <p:nvPr/>
        </p:nvSpPr>
        <p:spPr>
          <a:xfrm>
            <a:off x="4393939" y="1827943"/>
            <a:ext cx="3953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우유와 두유의 영양성분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비교 결과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우유의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영양이 조금 더 높은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과다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섭취 혹은 결핍 관련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영양성분의 경우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저지방우유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락토프리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우유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영양 강화 우유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등으로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대체 가능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B5D1FA6-3FD3-4F17-8C41-87079FB6B27E}"/>
              </a:ext>
            </a:extLst>
          </p:cNvPr>
          <p:cNvSpPr txBox="1"/>
          <p:nvPr/>
        </p:nvSpPr>
        <p:spPr>
          <a:xfrm>
            <a:off x="460985" y="763164"/>
            <a:ext cx="763940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대체우유와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비교 시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영양학적 강점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그림 13" descr="화면 캡처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1072"/>
            <a:ext cx="571330" cy="1674972"/>
          </a:xfrm>
          <a:prstGeom prst="rect">
            <a:avLst/>
          </a:prstGeom>
        </p:spPr>
      </p:pic>
      <p:pic>
        <p:nvPicPr>
          <p:cNvPr id="15" name="그림 14" descr="화면 캡처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02" y="3675292"/>
            <a:ext cx="1228752" cy="1557045"/>
          </a:xfrm>
          <a:prstGeom prst="rect">
            <a:avLst/>
          </a:prstGeom>
        </p:spPr>
      </p:pic>
      <p:pic>
        <p:nvPicPr>
          <p:cNvPr id="16" name="그림 15" descr="화면 캡처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19" y="3675292"/>
            <a:ext cx="1073037" cy="1542490"/>
          </a:xfrm>
          <a:prstGeom prst="rect">
            <a:avLst/>
          </a:prstGeom>
        </p:spPr>
      </p:pic>
      <p:sp>
        <p:nvSpPr>
          <p:cNvPr id="17" name="슬라이드 번호 개체 틀 10">
            <a:extLst>
              <a:ext uri="{FF2B5EF4-FFF2-40B4-BE49-F238E27FC236}">
                <a16:creationId xmlns:a16="http://schemas.microsoft.com/office/drawing/2014/main" xmlns="" id="{D0E58F25-12B6-42EC-B122-FDDC9DCD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11" y="5410729"/>
            <a:ext cx="377532" cy="304271"/>
          </a:xfrm>
        </p:spPr>
        <p:txBody>
          <a:bodyPr/>
          <a:lstStyle/>
          <a:p>
            <a:pPr algn="r"/>
            <a:fld id="{7DFE456D-6E63-4A2C-94BF-E742D4CF930A}" type="slidenum">
              <a:rPr lang="ko-KR" altLang="en-US" b="1" smtClean="0">
                <a:latin typeface="Abadi" panose="020B0604020104020204" pitchFamily="34" charset="0"/>
              </a:rPr>
              <a:pPr algn="r"/>
              <a:t>9</a:t>
            </a:fld>
            <a:endParaRPr lang="ko-KR" altLang="en-US" b="1" dirty="0">
              <a:latin typeface="Abadi" panose="020B0604020104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18EBDA8C-51FA-4590-9118-DCB0ABCDF8C4}"/>
              </a:ext>
            </a:extLst>
          </p:cNvPr>
          <p:cNvSpPr/>
          <p:nvPr/>
        </p:nvSpPr>
        <p:spPr>
          <a:xfrm>
            <a:off x="107504" y="159841"/>
            <a:ext cx="2160240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안티우유  대응방안</a:t>
            </a:r>
          </a:p>
        </p:txBody>
      </p:sp>
    </p:spTree>
    <p:extLst>
      <p:ext uri="{BB962C8B-B14F-4D97-AF65-F5344CB8AC3E}">
        <p14:creationId xmlns:p14="http://schemas.microsoft.com/office/powerpoint/2010/main" val="7809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류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사용자 지정 1">
      <a:majorFont>
        <a:latin typeface="KoPub돋움체 Bold"/>
        <a:ea typeface="KoPub돋움체 Bold"/>
        <a:cs typeface=""/>
      </a:majorFont>
      <a:minorFont>
        <a:latin typeface="KoPub돋움체 Light"/>
        <a:ea typeface="KoPub돋움체 Light"/>
        <a:cs typeface=""/>
      </a:minorFont>
    </a:fontScheme>
    <a:fmtScheme name="기류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768</TotalTime>
  <Words>417</Words>
  <Application>Microsoft Office PowerPoint</Application>
  <PresentationFormat>화면 슬라이드 쇼(16:10)</PresentationFormat>
  <Paragraphs>122</Paragraphs>
  <Slides>16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8" baseType="lpstr">
      <vt:lpstr>굴림</vt:lpstr>
      <vt:lpstr>Arial</vt:lpstr>
      <vt:lpstr>함초롬바탕</vt:lpstr>
      <vt:lpstr>굴림체</vt:lpstr>
      <vt:lpstr>바탕</vt:lpstr>
      <vt:lpstr>Abadi</vt:lpstr>
      <vt:lpstr>맑은 고딕</vt:lpstr>
      <vt:lpstr>KoPub돋움체 Light</vt:lpstr>
      <vt:lpstr>KoPub돋움체 Bold</vt:lpstr>
      <vt:lpstr>Wingdings</vt:lpstr>
      <vt:lpstr>Georgia</vt:lpstr>
      <vt:lpstr>기류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CoolBlue</dc:title>
  <dc:creator>Adstore.Tistory.com</dc:creator>
  <cp:lastModifiedBy>user</cp:lastModifiedBy>
  <cp:revision>76</cp:revision>
  <dcterms:created xsi:type="dcterms:W3CDTF">2013-06-09T12:01:59Z</dcterms:created>
  <dcterms:modified xsi:type="dcterms:W3CDTF">2021-04-08T12:57:21Z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746f57-604a-4b1d-8689-42b09f2bd39e_Enabled">
    <vt:lpwstr>true</vt:lpwstr>
  </property>
  <property fmtid="{D5CDD505-2E9C-101B-9397-08002B2CF9AE}" pid="3" name="MSIP_Label_55746f57-604a-4b1d-8689-42b09f2bd39e_SetDate">
    <vt:lpwstr>2021-04-05T08:33:58Z</vt:lpwstr>
  </property>
  <property fmtid="{D5CDD505-2E9C-101B-9397-08002B2CF9AE}" pid="4" name="MSIP_Label_55746f57-604a-4b1d-8689-42b09f2bd39e_Method">
    <vt:lpwstr>Privileged</vt:lpwstr>
  </property>
  <property fmtid="{D5CDD505-2E9C-101B-9397-08002B2CF9AE}" pid="5" name="MSIP_Label_55746f57-604a-4b1d-8689-42b09f2bd39e_Name">
    <vt:lpwstr>일반</vt:lpwstr>
  </property>
  <property fmtid="{D5CDD505-2E9C-101B-9397-08002B2CF9AE}" pid="6" name="MSIP_Label_55746f57-604a-4b1d-8689-42b09f2bd39e_SiteId">
    <vt:lpwstr>7199116b-1fc4-4d51-aa19-015bbc6c370c</vt:lpwstr>
  </property>
  <property fmtid="{D5CDD505-2E9C-101B-9397-08002B2CF9AE}" pid="7" name="MSIP_Label_55746f57-604a-4b1d-8689-42b09f2bd39e_ActionId">
    <vt:lpwstr>29255e28-311c-4e17-a6c7-b113177bd2b9</vt:lpwstr>
  </property>
  <property fmtid="{D5CDD505-2E9C-101B-9397-08002B2CF9AE}" pid="8" name="MSIP_Label_55746f57-604a-4b1d-8689-42b09f2bd39e_ContentBits">
    <vt:lpwstr>0</vt:lpwstr>
  </property>
</Properties>
</file>