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5" r:id="rId3"/>
    <p:sldId id="257" r:id="rId4"/>
    <p:sldId id="261" r:id="rId5"/>
    <p:sldId id="259" r:id="rId6"/>
    <p:sldId id="263" r:id="rId7"/>
    <p:sldId id="264" r:id="rId8"/>
  </p:sldIdLst>
  <p:sldSz cx="12192000" cy="6858000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85" d="100"/>
          <a:sy n="85" d="100"/>
        </p:scale>
        <p:origin x="590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3891EB1A-914B-4FA0-97B7-25E68618254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부제목 2">
            <a:extLst>
              <a:ext uri="{FF2B5EF4-FFF2-40B4-BE49-F238E27FC236}">
                <a16:creationId xmlns:a16="http://schemas.microsoft.com/office/drawing/2014/main" id="{6BABDBA9-86A0-4BDE-AC1B-039651BE1FD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/>
              <a:t>클릭하여 마스터 부제목 스타일 편집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63B8E6D1-1CAE-4EBC-9FD7-56684103AE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0BB4C-1496-4938-90FC-ACD4D4A2B544}" type="datetimeFigureOut">
              <a:rPr lang="ko-KR" altLang="en-US" smtClean="0"/>
              <a:t>2022-06-16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6B277B91-124E-4C1E-A65B-02D336CB8C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1E7C9831-A7E8-4661-9F4B-654126C5AC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42DEF4-3734-47B0-8F09-F122D311438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537640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3F71E555-4986-4AC3-B933-8C569EBB0C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>
            <a:extLst>
              <a:ext uri="{FF2B5EF4-FFF2-40B4-BE49-F238E27FC236}">
                <a16:creationId xmlns:a16="http://schemas.microsoft.com/office/drawing/2014/main" id="{6D400D6A-D25B-4330-BD78-674F8EC4667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AA3BEBA8-E06E-470B-B07C-E4748B0F25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0BB4C-1496-4938-90FC-ACD4D4A2B544}" type="datetimeFigureOut">
              <a:rPr lang="ko-KR" altLang="en-US" smtClean="0"/>
              <a:t>2022-06-16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49C1AA1E-9CFA-43E1-A068-A579C66812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F330C1F0-EACB-4542-B910-57E13A5141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42DEF4-3734-47B0-8F09-F122D311438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597508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>
            <a:extLst>
              <a:ext uri="{FF2B5EF4-FFF2-40B4-BE49-F238E27FC236}">
                <a16:creationId xmlns:a16="http://schemas.microsoft.com/office/drawing/2014/main" id="{CF22E6C4-74CB-438D-BA51-8A423987BF7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>
            <a:extLst>
              <a:ext uri="{FF2B5EF4-FFF2-40B4-BE49-F238E27FC236}">
                <a16:creationId xmlns:a16="http://schemas.microsoft.com/office/drawing/2014/main" id="{7519604A-A7C5-4512-A665-171A487A86E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108EE8E3-A0D5-412F-8DC2-355B5AB8E0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0BB4C-1496-4938-90FC-ACD4D4A2B544}" type="datetimeFigureOut">
              <a:rPr lang="ko-KR" altLang="en-US" smtClean="0"/>
              <a:t>2022-06-16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492E7A75-0637-45AB-8AE0-A1369D11E3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EC40A5C6-70C1-49B8-9EFC-970C56E9ED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42DEF4-3734-47B0-8F09-F122D311438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9351764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F0D50FD2-4C40-4B8F-B6B9-C7E07BADF1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3A18FA37-801C-4416-8190-1697FAA0FA4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340F14A3-5DE0-4189-A877-DB28C8ED38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0BB4C-1496-4938-90FC-ACD4D4A2B544}" type="datetimeFigureOut">
              <a:rPr lang="ko-KR" altLang="en-US" smtClean="0"/>
              <a:t>2022-06-16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D61DF657-D38E-42FD-8653-2601D39CD8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B9B0BD7A-E01A-450B-ADBD-09D3ECC3D8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42DEF4-3734-47B0-8F09-F122D311438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4978236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2EAFCC7A-0099-47D7-A18B-63F24BAFF7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E51FF434-24C0-4051-8691-F6374472331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340030B5-7813-4ADF-8FD6-E7962063CC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0BB4C-1496-4938-90FC-ACD4D4A2B544}" type="datetimeFigureOut">
              <a:rPr lang="ko-KR" altLang="en-US" smtClean="0"/>
              <a:t>2022-06-16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461C5D3E-EDB7-4A8A-A9B7-1537BC7BF4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001622EF-5EA8-4F91-9917-0B058D8692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42DEF4-3734-47B0-8F09-F122D311438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9777335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791A9862-B3BF-4462-924D-EDD144D568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AB33ECBD-B83E-42B3-96C8-EDCF6210289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내용 개체 틀 3">
            <a:extLst>
              <a:ext uri="{FF2B5EF4-FFF2-40B4-BE49-F238E27FC236}">
                <a16:creationId xmlns:a16="http://schemas.microsoft.com/office/drawing/2014/main" id="{94B957F1-7EA0-4C49-AD81-ECBDC65504A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C6727A68-053C-49EE-AD74-EC265735D5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0BB4C-1496-4938-90FC-ACD4D4A2B544}" type="datetimeFigureOut">
              <a:rPr lang="ko-KR" altLang="en-US" smtClean="0"/>
              <a:t>2022-06-16</a:t>
            </a:fld>
            <a:endParaRPr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5669E788-E492-4288-A8AA-461BCDAA70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010DD78F-F131-4B03-BDDF-183238A4CF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42DEF4-3734-47B0-8F09-F122D311438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8267077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B8DB8D72-32FD-4E81-BB8C-00A592E923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1E61B655-C9FA-406F-8F94-BDEDB6B093F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4" name="내용 개체 틀 3">
            <a:extLst>
              <a:ext uri="{FF2B5EF4-FFF2-40B4-BE49-F238E27FC236}">
                <a16:creationId xmlns:a16="http://schemas.microsoft.com/office/drawing/2014/main" id="{97547710-B2F5-47BE-8D57-611418B02C9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5" name="텍스트 개체 틀 4">
            <a:extLst>
              <a:ext uri="{FF2B5EF4-FFF2-40B4-BE49-F238E27FC236}">
                <a16:creationId xmlns:a16="http://schemas.microsoft.com/office/drawing/2014/main" id="{796E3D3E-71EC-44A1-BF45-593053D61D3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6" name="내용 개체 틀 5">
            <a:extLst>
              <a:ext uri="{FF2B5EF4-FFF2-40B4-BE49-F238E27FC236}">
                <a16:creationId xmlns:a16="http://schemas.microsoft.com/office/drawing/2014/main" id="{79B096DF-76CC-4BFB-9A98-8B5D4FE2C3F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7" name="날짜 개체 틀 6">
            <a:extLst>
              <a:ext uri="{FF2B5EF4-FFF2-40B4-BE49-F238E27FC236}">
                <a16:creationId xmlns:a16="http://schemas.microsoft.com/office/drawing/2014/main" id="{5796E051-8090-4A97-AC4C-207683B7EA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0BB4C-1496-4938-90FC-ACD4D4A2B544}" type="datetimeFigureOut">
              <a:rPr lang="ko-KR" altLang="en-US" smtClean="0"/>
              <a:t>2022-06-16</a:t>
            </a:fld>
            <a:endParaRPr lang="ko-KR" altLang="en-US"/>
          </a:p>
        </p:txBody>
      </p:sp>
      <p:sp>
        <p:nvSpPr>
          <p:cNvPr id="8" name="바닥글 개체 틀 7">
            <a:extLst>
              <a:ext uri="{FF2B5EF4-FFF2-40B4-BE49-F238E27FC236}">
                <a16:creationId xmlns:a16="http://schemas.microsoft.com/office/drawing/2014/main" id="{9926E1FA-A579-4077-8458-32C6842B15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>
            <a:extLst>
              <a:ext uri="{FF2B5EF4-FFF2-40B4-BE49-F238E27FC236}">
                <a16:creationId xmlns:a16="http://schemas.microsoft.com/office/drawing/2014/main" id="{2B4F05D5-3CEF-4A52-BCCE-B836FCEEE7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42DEF4-3734-47B0-8F09-F122D311438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626139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AECAD073-FF5F-431A-802B-25F123B40D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날짜 개체 틀 2">
            <a:extLst>
              <a:ext uri="{FF2B5EF4-FFF2-40B4-BE49-F238E27FC236}">
                <a16:creationId xmlns:a16="http://schemas.microsoft.com/office/drawing/2014/main" id="{8C19EA45-0655-44ED-8B3C-AA485B6DD1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0BB4C-1496-4938-90FC-ACD4D4A2B544}" type="datetimeFigureOut">
              <a:rPr lang="ko-KR" altLang="en-US" smtClean="0"/>
              <a:t>2022-06-16</a:t>
            </a:fld>
            <a:endParaRPr lang="ko-KR" altLang="en-US"/>
          </a:p>
        </p:txBody>
      </p:sp>
      <p:sp>
        <p:nvSpPr>
          <p:cNvPr id="4" name="바닥글 개체 틀 3">
            <a:extLst>
              <a:ext uri="{FF2B5EF4-FFF2-40B4-BE49-F238E27FC236}">
                <a16:creationId xmlns:a16="http://schemas.microsoft.com/office/drawing/2014/main" id="{330D1A92-2B0C-4B3C-A32F-A07B3E78AF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>
            <a:extLst>
              <a:ext uri="{FF2B5EF4-FFF2-40B4-BE49-F238E27FC236}">
                <a16:creationId xmlns:a16="http://schemas.microsoft.com/office/drawing/2014/main" id="{A77A735D-6774-4D13-B2EB-F28D4AB577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42DEF4-3734-47B0-8F09-F122D311438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8115722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>
            <a:extLst>
              <a:ext uri="{FF2B5EF4-FFF2-40B4-BE49-F238E27FC236}">
                <a16:creationId xmlns:a16="http://schemas.microsoft.com/office/drawing/2014/main" id="{8B96AA03-76D3-450E-9BBA-2A17EEF4BE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0BB4C-1496-4938-90FC-ACD4D4A2B544}" type="datetimeFigureOut">
              <a:rPr lang="ko-KR" altLang="en-US" smtClean="0"/>
              <a:t>2022-06-16</a:t>
            </a:fld>
            <a:endParaRPr lang="ko-KR" altLang="en-US"/>
          </a:p>
        </p:txBody>
      </p:sp>
      <p:sp>
        <p:nvSpPr>
          <p:cNvPr id="3" name="바닥글 개체 틀 2">
            <a:extLst>
              <a:ext uri="{FF2B5EF4-FFF2-40B4-BE49-F238E27FC236}">
                <a16:creationId xmlns:a16="http://schemas.microsoft.com/office/drawing/2014/main" id="{8790997A-7F80-4101-964F-33F4D76EE8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C7B23587-9DB1-4253-9D2E-A82EEB59A1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42DEF4-3734-47B0-8F09-F122D311438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6602061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2BF90A62-55E5-4BC7-8DB8-C9A8CB44A3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55073B83-D60C-42D0-BF67-ECEB6A7EA8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07B57B84-8049-485A-9A27-926EE7E6B48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231C606D-F537-485B-A0FA-96537F3E0D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0BB4C-1496-4938-90FC-ACD4D4A2B544}" type="datetimeFigureOut">
              <a:rPr lang="ko-KR" altLang="en-US" smtClean="0"/>
              <a:t>2022-06-16</a:t>
            </a:fld>
            <a:endParaRPr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120131E0-8E1E-4A3C-9C04-92CDC286A2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F9245C6B-EE3E-4EF6-BFA1-F32AE40283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42DEF4-3734-47B0-8F09-F122D311438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4473940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3CCCAF1A-F175-411A-B0B7-701265E30E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E569459B-4312-4BBF-A4B1-0DE915DFA62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C68DA849-5346-41E8-B06E-C88C089C797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EDFB0CB6-AAA8-4BA1-A292-5EF11589A6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0BB4C-1496-4938-90FC-ACD4D4A2B544}" type="datetimeFigureOut">
              <a:rPr lang="ko-KR" altLang="en-US" smtClean="0"/>
              <a:t>2022-06-16</a:t>
            </a:fld>
            <a:endParaRPr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3DF1C8E3-20BF-4972-A64E-281455A15B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F701DF82-5778-4FCE-AC99-2ABDFC4C57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42DEF4-3734-47B0-8F09-F122D311438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601639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>
            <a:extLst>
              <a:ext uri="{FF2B5EF4-FFF2-40B4-BE49-F238E27FC236}">
                <a16:creationId xmlns:a16="http://schemas.microsoft.com/office/drawing/2014/main" id="{B5B2DDE2-F77F-471B-B862-0CE0481A8A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72CDB52D-2E9D-4E7C-9F1B-C18D2CDA4FF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93DEA9A8-9E28-45A4-81DA-4E0E71B072F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350BB4C-1496-4938-90FC-ACD4D4A2B544}" type="datetimeFigureOut">
              <a:rPr lang="ko-KR" altLang="en-US" smtClean="0"/>
              <a:t>2022-06-16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5A8DBE18-1910-4902-B98D-E86241A2A9A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A2A57146-78B2-4A70-90AF-EEE93ACB341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42DEF4-3734-47B0-8F09-F122D311438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393604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7" Type="http://schemas.openxmlformats.org/officeDocument/2006/relationships/image" Target="../media/image12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.png"/><Relationship Id="rId5" Type="http://schemas.openxmlformats.org/officeDocument/2006/relationships/image" Target="../media/image11.png"/><Relationship Id="rId4" Type="http://schemas.openxmlformats.org/officeDocument/2006/relationships/image" Target="../media/image10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45EAF099-FC60-4848-B071-B0C1F50C28F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599989" y="2488174"/>
            <a:ext cx="2708477" cy="2387600"/>
          </a:xfrm>
        </p:spPr>
        <p:txBody>
          <a:bodyPr>
            <a:noAutofit/>
          </a:bodyPr>
          <a:lstStyle/>
          <a:p>
            <a:r>
              <a:rPr lang="ko-KR" altLang="en-US" sz="5400" dirty="0"/>
              <a:t>우유 </a:t>
            </a:r>
            <a:br>
              <a:rPr lang="en-US" altLang="ko-KR" sz="5400" dirty="0"/>
            </a:br>
            <a:r>
              <a:rPr lang="ko-KR" altLang="en-US" sz="5400" dirty="0"/>
              <a:t>소비</a:t>
            </a:r>
            <a:br>
              <a:rPr lang="en-US" altLang="ko-KR" sz="5400" dirty="0"/>
            </a:br>
            <a:r>
              <a:rPr lang="ko-KR" altLang="en-US" sz="5400" dirty="0"/>
              <a:t>신장</a:t>
            </a:r>
            <a:br>
              <a:rPr lang="en-US" altLang="ko-KR" sz="5400" dirty="0"/>
            </a:br>
            <a:br>
              <a:rPr lang="en-US" altLang="ko-KR" sz="5400" dirty="0"/>
            </a:br>
            <a:r>
              <a:rPr lang="en-US" altLang="ko-KR" sz="4400" dirty="0"/>
              <a:t>-</a:t>
            </a:r>
            <a:r>
              <a:rPr lang="ko-KR" altLang="en-US" sz="4400" dirty="0" err="1"/>
              <a:t>분유조</a:t>
            </a:r>
            <a:r>
              <a:rPr lang="en-US" altLang="ko-KR" sz="4400" dirty="0"/>
              <a:t>-</a:t>
            </a:r>
            <a:endParaRPr lang="ko-KR" altLang="en-US" sz="5400" dirty="0"/>
          </a:p>
        </p:txBody>
      </p:sp>
      <p:pic>
        <p:nvPicPr>
          <p:cNvPr id="1026" name="Picture 2" descr="Child drinking milk at home. Happy little girl eating at home - 58964652">
            <a:extLst>
              <a:ext uri="{FF2B5EF4-FFF2-40B4-BE49-F238E27FC236}">
                <a16:creationId xmlns:a16="http://schemas.microsoft.com/office/drawing/2014/main" id="{8DFAA5E1-3752-4F11-BD0B-3206F0A2E2B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86498"/>
            <a:ext cx="7672387" cy="69444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그림 4">
            <a:extLst>
              <a:ext uri="{FF2B5EF4-FFF2-40B4-BE49-F238E27FC236}">
                <a16:creationId xmlns:a16="http://schemas.microsoft.com/office/drawing/2014/main" id="{1FA057C1-D55F-402D-AEF9-715788CB9AB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55983" y="73409"/>
            <a:ext cx="2838846" cy="543001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8F20DD81-9BD3-4470-B085-5BAE49984558}"/>
              </a:ext>
            </a:extLst>
          </p:cNvPr>
          <p:cNvSpPr txBox="1"/>
          <p:nvPr/>
        </p:nvSpPr>
        <p:spPr>
          <a:xfrm>
            <a:off x="8067554" y="5197033"/>
            <a:ext cx="392727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김도현</a:t>
            </a:r>
            <a:r>
              <a:rPr lang="en-US" altLang="ko-KR" dirty="0"/>
              <a:t>, </a:t>
            </a:r>
            <a:r>
              <a:rPr lang="ko-KR" altLang="en-US" dirty="0"/>
              <a:t>이상헌</a:t>
            </a:r>
            <a:r>
              <a:rPr lang="en-US" altLang="ko-KR" dirty="0"/>
              <a:t>, </a:t>
            </a:r>
            <a:r>
              <a:rPr lang="ko-KR" altLang="en-US" dirty="0"/>
              <a:t>이호석</a:t>
            </a:r>
            <a:r>
              <a:rPr lang="en-US" altLang="ko-KR" dirty="0"/>
              <a:t>, </a:t>
            </a:r>
            <a:r>
              <a:rPr lang="ko-KR" altLang="en-US" dirty="0" err="1"/>
              <a:t>손영득</a:t>
            </a:r>
            <a:r>
              <a:rPr lang="en-US" altLang="ko-KR" dirty="0"/>
              <a:t>, </a:t>
            </a:r>
          </a:p>
          <a:p>
            <a:r>
              <a:rPr lang="ko-KR" altLang="en-US" dirty="0"/>
              <a:t>최상훈</a:t>
            </a:r>
            <a:r>
              <a:rPr lang="en-US" altLang="ko-KR" dirty="0"/>
              <a:t>, </a:t>
            </a:r>
            <a:r>
              <a:rPr lang="ko-KR" altLang="en-US" dirty="0" err="1"/>
              <a:t>방봉준</a:t>
            </a:r>
            <a:r>
              <a:rPr lang="en-US" altLang="ko-KR" dirty="0"/>
              <a:t>, </a:t>
            </a:r>
            <a:r>
              <a:rPr lang="ko-KR" altLang="en-US" dirty="0"/>
              <a:t>김가람</a:t>
            </a:r>
            <a:r>
              <a:rPr lang="en-US" altLang="ko-KR" dirty="0"/>
              <a:t>, </a:t>
            </a:r>
            <a:r>
              <a:rPr lang="ko-KR" altLang="en-US" dirty="0"/>
              <a:t>조현진</a:t>
            </a:r>
            <a:r>
              <a:rPr lang="en-US" altLang="ko-KR" dirty="0"/>
              <a:t>, </a:t>
            </a:r>
          </a:p>
          <a:p>
            <a:r>
              <a:rPr lang="ko-KR" altLang="en-US" dirty="0" err="1"/>
              <a:t>김준언</a:t>
            </a:r>
            <a:r>
              <a:rPr lang="en-US" altLang="ko-KR" dirty="0"/>
              <a:t>, </a:t>
            </a:r>
            <a:r>
              <a:rPr lang="ko-KR" altLang="en-US" dirty="0"/>
              <a:t>이상희</a:t>
            </a:r>
          </a:p>
        </p:txBody>
      </p:sp>
    </p:spTree>
    <p:extLst>
      <p:ext uri="{BB962C8B-B14F-4D97-AF65-F5344CB8AC3E}">
        <p14:creationId xmlns:p14="http://schemas.microsoft.com/office/powerpoint/2010/main" val="318280358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그림 4">
            <a:extLst>
              <a:ext uri="{FF2B5EF4-FFF2-40B4-BE49-F238E27FC236}">
                <a16:creationId xmlns:a16="http://schemas.microsoft.com/office/drawing/2014/main" id="{A79F3DC3-0361-401D-A7B9-57C73BBE96D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36142" y="2551203"/>
            <a:ext cx="3266024" cy="3081155"/>
          </a:xfrm>
          <a:prstGeom prst="rect">
            <a:avLst/>
          </a:prstGeom>
        </p:spPr>
      </p:pic>
      <p:sp>
        <p:nvSpPr>
          <p:cNvPr id="2" name="제목 1">
            <a:extLst>
              <a:ext uri="{FF2B5EF4-FFF2-40B4-BE49-F238E27FC236}">
                <a16:creationId xmlns:a16="http://schemas.microsoft.com/office/drawing/2014/main" id="{ECDA99A2-3A57-41EA-B440-0837335C40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58820" y="5423693"/>
            <a:ext cx="3931024" cy="1325563"/>
          </a:xfrm>
        </p:spPr>
        <p:txBody>
          <a:bodyPr/>
          <a:lstStyle/>
          <a:p>
            <a:r>
              <a:rPr lang="ko-KR" altLang="en-US" b="1" dirty="0"/>
              <a:t>왜 안 마실까</a:t>
            </a:r>
            <a:r>
              <a:rPr lang="en-US" altLang="ko-KR" b="1" dirty="0"/>
              <a:t>?</a:t>
            </a:r>
            <a:endParaRPr lang="ko-KR" altLang="en-US" b="1" dirty="0"/>
          </a:p>
        </p:txBody>
      </p:sp>
      <p:sp>
        <p:nvSpPr>
          <p:cNvPr id="6" name="육각형 5">
            <a:extLst>
              <a:ext uri="{FF2B5EF4-FFF2-40B4-BE49-F238E27FC236}">
                <a16:creationId xmlns:a16="http://schemas.microsoft.com/office/drawing/2014/main" id="{7BDFA141-5A5A-40A8-994E-944A8E75148A}"/>
              </a:ext>
            </a:extLst>
          </p:cNvPr>
          <p:cNvSpPr/>
          <p:nvPr/>
        </p:nvSpPr>
        <p:spPr>
          <a:xfrm>
            <a:off x="895350" y="904875"/>
            <a:ext cx="2609850" cy="2249871"/>
          </a:xfrm>
          <a:prstGeom prst="hexagon">
            <a:avLst/>
          </a:prstGeom>
          <a:noFill/>
          <a:ln w="762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dirty="0">
                <a:solidFill>
                  <a:schemeClr val="tx1"/>
                </a:solidFill>
              </a:rPr>
              <a:t>소 젖을 사람이 왜 먹어</a:t>
            </a:r>
            <a:r>
              <a:rPr lang="en-US" altLang="ko-KR" dirty="0">
                <a:solidFill>
                  <a:schemeClr val="tx1"/>
                </a:solidFill>
              </a:rPr>
              <a:t>?</a:t>
            </a:r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7" name="육각형 6">
            <a:extLst>
              <a:ext uri="{FF2B5EF4-FFF2-40B4-BE49-F238E27FC236}">
                <a16:creationId xmlns:a16="http://schemas.microsoft.com/office/drawing/2014/main" id="{CC9633C1-5314-403B-AD78-AA08A6D3582B}"/>
              </a:ext>
            </a:extLst>
          </p:cNvPr>
          <p:cNvSpPr/>
          <p:nvPr/>
        </p:nvSpPr>
        <p:spPr>
          <a:xfrm>
            <a:off x="1612530" y="3845298"/>
            <a:ext cx="2609850" cy="2249871"/>
          </a:xfrm>
          <a:prstGeom prst="hexagon">
            <a:avLst/>
          </a:prstGeom>
          <a:noFill/>
          <a:ln w="76200"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dirty="0">
                <a:solidFill>
                  <a:schemeClr val="tx1"/>
                </a:solidFill>
              </a:rPr>
              <a:t>우유 마시면</a:t>
            </a:r>
            <a:endParaRPr lang="en-US" altLang="ko-KR" dirty="0">
              <a:solidFill>
                <a:schemeClr val="tx1"/>
              </a:solidFill>
            </a:endParaRPr>
          </a:p>
          <a:p>
            <a:pPr algn="ctr"/>
            <a:r>
              <a:rPr lang="ko-KR" altLang="en-US" dirty="0">
                <a:solidFill>
                  <a:schemeClr val="tx1"/>
                </a:solidFill>
              </a:rPr>
              <a:t>배 아파</a:t>
            </a:r>
          </a:p>
        </p:txBody>
      </p:sp>
      <p:sp>
        <p:nvSpPr>
          <p:cNvPr id="8" name="육각형 7">
            <a:extLst>
              <a:ext uri="{FF2B5EF4-FFF2-40B4-BE49-F238E27FC236}">
                <a16:creationId xmlns:a16="http://schemas.microsoft.com/office/drawing/2014/main" id="{A47C4809-92B4-4BA5-BA06-92603A91762D}"/>
              </a:ext>
            </a:extLst>
          </p:cNvPr>
          <p:cNvSpPr/>
          <p:nvPr/>
        </p:nvSpPr>
        <p:spPr>
          <a:xfrm>
            <a:off x="4678463" y="286306"/>
            <a:ext cx="2609850" cy="2249871"/>
          </a:xfrm>
          <a:prstGeom prst="hexagon">
            <a:avLst/>
          </a:prstGeom>
          <a:noFill/>
          <a:ln w="762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dirty="0">
                <a:solidFill>
                  <a:schemeClr val="tx1"/>
                </a:solidFill>
              </a:rPr>
              <a:t>우유는 </a:t>
            </a:r>
            <a:endParaRPr lang="en-US" altLang="ko-KR" dirty="0">
              <a:solidFill>
                <a:schemeClr val="tx1"/>
              </a:solidFill>
            </a:endParaRPr>
          </a:p>
          <a:p>
            <a:pPr algn="ctr"/>
            <a:r>
              <a:rPr lang="ko-KR" altLang="en-US" dirty="0">
                <a:solidFill>
                  <a:schemeClr val="tx1"/>
                </a:solidFill>
              </a:rPr>
              <a:t>애들이나 </a:t>
            </a:r>
            <a:endParaRPr lang="en-US" altLang="ko-KR" dirty="0">
              <a:solidFill>
                <a:schemeClr val="tx1"/>
              </a:solidFill>
            </a:endParaRPr>
          </a:p>
          <a:p>
            <a:pPr algn="ctr"/>
            <a:r>
              <a:rPr lang="ko-KR" altLang="en-US" dirty="0" err="1">
                <a:solidFill>
                  <a:schemeClr val="tx1"/>
                </a:solidFill>
              </a:rPr>
              <a:t>마시는거지</a:t>
            </a:r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9" name="육각형 8">
            <a:extLst>
              <a:ext uri="{FF2B5EF4-FFF2-40B4-BE49-F238E27FC236}">
                <a16:creationId xmlns:a16="http://schemas.microsoft.com/office/drawing/2014/main" id="{04F6E0E0-E0B9-4533-9343-156CDFD39FEC}"/>
              </a:ext>
            </a:extLst>
          </p:cNvPr>
          <p:cNvSpPr/>
          <p:nvPr/>
        </p:nvSpPr>
        <p:spPr>
          <a:xfrm>
            <a:off x="8318137" y="1388967"/>
            <a:ext cx="2609850" cy="2249871"/>
          </a:xfrm>
          <a:prstGeom prst="hexagon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dirty="0" err="1">
                <a:solidFill>
                  <a:schemeClr val="tx1"/>
                </a:solidFill>
              </a:rPr>
              <a:t>마실게</a:t>
            </a:r>
            <a:r>
              <a:rPr lang="ko-KR" altLang="en-US" dirty="0">
                <a:solidFill>
                  <a:schemeClr val="tx1"/>
                </a:solidFill>
              </a:rPr>
              <a:t> </a:t>
            </a:r>
            <a:endParaRPr lang="en-US" altLang="ko-KR" dirty="0">
              <a:solidFill>
                <a:schemeClr val="tx1"/>
              </a:solidFill>
            </a:endParaRPr>
          </a:p>
          <a:p>
            <a:pPr algn="ctr"/>
            <a:r>
              <a:rPr lang="ko-KR" altLang="en-US" dirty="0">
                <a:solidFill>
                  <a:schemeClr val="tx1"/>
                </a:solidFill>
              </a:rPr>
              <a:t>얼마나 많은데</a:t>
            </a:r>
            <a:r>
              <a:rPr lang="en-US" altLang="ko-KR" dirty="0">
                <a:solidFill>
                  <a:schemeClr val="tx1"/>
                </a:solidFill>
              </a:rPr>
              <a:t>?</a:t>
            </a:r>
          </a:p>
          <a:p>
            <a:pPr algn="ctr"/>
            <a:r>
              <a:rPr lang="en-US" altLang="ko-KR" sz="1600" dirty="0">
                <a:solidFill>
                  <a:schemeClr val="tx1"/>
                </a:solidFill>
              </a:rPr>
              <a:t>(</a:t>
            </a:r>
            <a:r>
              <a:rPr lang="ko-KR" altLang="en-US" sz="1600" dirty="0">
                <a:solidFill>
                  <a:schemeClr val="tx1"/>
                </a:solidFill>
              </a:rPr>
              <a:t>커피</a:t>
            </a:r>
            <a:r>
              <a:rPr lang="en-US" altLang="ko-KR" sz="1600" dirty="0">
                <a:solidFill>
                  <a:schemeClr val="tx1"/>
                </a:solidFill>
              </a:rPr>
              <a:t>, </a:t>
            </a:r>
            <a:r>
              <a:rPr lang="ko-KR" altLang="en-US" sz="1600" dirty="0">
                <a:solidFill>
                  <a:schemeClr val="tx1"/>
                </a:solidFill>
              </a:rPr>
              <a:t>차</a:t>
            </a:r>
            <a:r>
              <a:rPr lang="en-US" altLang="ko-KR" sz="1600" dirty="0">
                <a:solidFill>
                  <a:schemeClr val="tx1"/>
                </a:solidFill>
              </a:rPr>
              <a:t>, </a:t>
            </a:r>
            <a:r>
              <a:rPr lang="ko-KR" altLang="en-US" sz="1600" dirty="0">
                <a:solidFill>
                  <a:schemeClr val="tx1"/>
                </a:solidFill>
              </a:rPr>
              <a:t>주스 등</a:t>
            </a:r>
            <a:r>
              <a:rPr lang="en-US" altLang="ko-KR" sz="1600" dirty="0">
                <a:solidFill>
                  <a:schemeClr val="tx1"/>
                </a:solidFill>
              </a:rPr>
              <a:t>)</a:t>
            </a:r>
            <a:endParaRPr lang="ko-KR" altLang="en-US" sz="1600" dirty="0">
              <a:solidFill>
                <a:schemeClr val="tx1"/>
              </a:solidFill>
            </a:endParaRPr>
          </a:p>
        </p:txBody>
      </p:sp>
      <p:cxnSp>
        <p:nvCxnSpPr>
          <p:cNvPr id="11" name="직선 연결선 10">
            <a:extLst>
              <a:ext uri="{FF2B5EF4-FFF2-40B4-BE49-F238E27FC236}">
                <a16:creationId xmlns:a16="http://schemas.microsoft.com/office/drawing/2014/main" id="{05CD7D36-A47E-4628-AC79-6EE260FE5936}"/>
              </a:ext>
            </a:extLst>
          </p:cNvPr>
          <p:cNvCxnSpPr>
            <a:cxnSpLocks/>
          </p:cNvCxnSpPr>
          <p:nvPr/>
        </p:nvCxnSpPr>
        <p:spPr>
          <a:xfrm>
            <a:off x="3066288" y="1133856"/>
            <a:ext cx="1254701" cy="2443061"/>
          </a:xfrm>
          <a:prstGeom prst="line">
            <a:avLst/>
          </a:prstGeom>
          <a:ln w="762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육각형 13">
            <a:extLst>
              <a:ext uri="{FF2B5EF4-FFF2-40B4-BE49-F238E27FC236}">
                <a16:creationId xmlns:a16="http://schemas.microsoft.com/office/drawing/2014/main" id="{F8D6483D-2F6C-4611-BF9E-9F3B223B0241}"/>
              </a:ext>
            </a:extLst>
          </p:cNvPr>
          <p:cNvSpPr/>
          <p:nvPr/>
        </p:nvSpPr>
        <p:spPr>
          <a:xfrm>
            <a:off x="8587077" y="4123204"/>
            <a:ext cx="2609850" cy="2249871"/>
          </a:xfrm>
          <a:prstGeom prst="hexagon">
            <a:avLst/>
          </a:prstGeom>
          <a:noFill/>
          <a:ln w="762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dirty="0">
                <a:solidFill>
                  <a:schemeClr val="tx1"/>
                </a:solidFill>
              </a:rPr>
              <a:t>우유</a:t>
            </a:r>
            <a:r>
              <a:rPr lang="en-US" altLang="ko-KR" dirty="0">
                <a:solidFill>
                  <a:schemeClr val="tx1"/>
                </a:solidFill>
              </a:rPr>
              <a:t>? </a:t>
            </a:r>
          </a:p>
          <a:p>
            <a:pPr algn="ctr"/>
            <a:r>
              <a:rPr lang="ko-KR" altLang="en-US" dirty="0">
                <a:solidFill>
                  <a:schemeClr val="tx1"/>
                </a:solidFill>
              </a:rPr>
              <a:t>우리나라는 </a:t>
            </a:r>
            <a:endParaRPr lang="en-US" altLang="ko-KR" dirty="0">
              <a:solidFill>
                <a:schemeClr val="tx1"/>
              </a:solidFill>
            </a:endParaRPr>
          </a:p>
          <a:p>
            <a:pPr algn="ctr"/>
            <a:r>
              <a:rPr lang="ko-KR" altLang="en-US" dirty="0">
                <a:solidFill>
                  <a:schemeClr val="tx1"/>
                </a:solidFill>
              </a:rPr>
              <a:t>너무 비싸</a:t>
            </a:r>
            <a:endParaRPr lang="ko-KR" altLang="en-US" sz="1600" dirty="0">
              <a:solidFill>
                <a:schemeClr val="tx1"/>
              </a:solidFill>
            </a:endParaRPr>
          </a:p>
        </p:txBody>
      </p:sp>
      <p:pic>
        <p:nvPicPr>
          <p:cNvPr id="15" name="그림 14">
            <a:extLst>
              <a:ext uri="{FF2B5EF4-FFF2-40B4-BE49-F238E27FC236}">
                <a16:creationId xmlns:a16="http://schemas.microsoft.com/office/drawing/2014/main" id="{FC781BC2-2237-40C8-87B4-512BB4DA379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55983" y="73409"/>
            <a:ext cx="2838846" cy="543001"/>
          </a:xfrm>
          <a:prstGeom prst="rect">
            <a:avLst/>
          </a:prstGeom>
        </p:spPr>
      </p:pic>
      <p:cxnSp>
        <p:nvCxnSpPr>
          <p:cNvPr id="17" name="직선 연결선 16">
            <a:extLst>
              <a:ext uri="{FF2B5EF4-FFF2-40B4-BE49-F238E27FC236}">
                <a16:creationId xmlns:a16="http://schemas.microsoft.com/office/drawing/2014/main" id="{CC935DFA-8EFA-4D89-B757-38C6483107AA}"/>
              </a:ext>
            </a:extLst>
          </p:cNvPr>
          <p:cNvCxnSpPr>
            <a:cxnSpLocks/>
          </p:cNvCxnSpPr>
          <p:nvPr/>
        </p:nvCxnSpPr>
        <p:spPr>
          <a:xfrm>
            <a:off x="3066288" y="3845298"/>
            <a:ext cx="1469854" cy="0"/>
          </a:xfrm>
          <a:prstGeom prst="line">
            <a:avLst/>
          </a:prstGeom>
          <a:ln w="76200"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직선 연결선 19">
            <a:extLst>
              <a:ext uri="{FF2B5EF4-FFF2-40B4-BE49-F238E27FC236}">
                <a16:creationId xmlns:a16="http://schemas.microsoft.com/office/drawing/2014/main" id="{50AFA4DA-B70F-4B17-A492-EDF252D346E4}"/>
              </a:ext>
            </a:extLst>
          </p:cNvPr>
          <p:cNvCxnSpPr>
            <a:cxnSpLocks/>
          </p:cNvCxnSpPr>
          <p:nvPr/>
        </p:nvCxnSpPr>
        <p:spPr>
          <a:xfrm>
            <a:off x="5042463" y="2133696"/>
            <a:ext cx="558237" cy="1085754"/>
          </a:xfrm>
          <a:prstGeom prst="line">
            <a:avLst/>
          </a:prstGeom>
          <a:ln w="762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직선 연결선 24">
            <a:extLst>
              <a:ext uri="{FF2B5EF4-FFF2-40B4-BE49-F238E27FC236}">
                <a16:creationId xmlns:a16="http://schemas.microsoft.com/office/drawing/2014/main" id="{6498DC16-CC78-41B3-A75D-567BF9B5BC28}"/>
              </a:ext>
            </a:extLst>
          </p:cNvPr>
          <p:cNvCxnSpPr>
            <a:cxnSpLocks/>
          </p:cNvCxnSpPr>
          <p:nvPr/>
        </p:nvCxnSpPr>
        <p:spPr>
          <a:xfrm>
            <a:off x="7731760" y="3638838"/>
            <a:ext cx="1983740" cy="3273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직선 연결선 28">
            <a:extLst>
              <a:ext uri="{FF2B5EF4-FFF2-40B4-BE49-F238E27FC236}">
                <a16:creationId xmlns:a16="http://schemas.microsoft.com/office/drawing/2014/main" id="{47BB95B4-5067-4756-AC63-12433F2210D4}"/>
              </a:ext>
            </a:extLst>
          </p:cNvPr>
          <p:cNvCxnSpPr>
            <a:cxnSpLocks/>
          </p:cNvCxnSpPr>
          <p:nvPr/>
        </p:nvCxnSpPr>
        <p:spPr>
          <a:xfrm>
            <a:off x="8221980" y="4533900"/>
            <a:ext cx="571500" cy="1113698"/>
          </a:xfrm>
          <a:prstGeom prst="line">
            <a:avLst/>
          </a:prstGeom>
          <a:ln w="7620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5609934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그림 11">
            <a:extLst>
              <a:ext uri="{FF2B5EF4-FFF2-40B4-BE49-F238E27FC236}">
                <a16:creationId xmlns:a16="http://schemas.microsoft.com/office/drawing/2014/main" id="{8935D1DB-A283-45B7-A852-E420E937B5E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3960" y="4742875"/>
            <a:ext cx="934627" cy="837942"/>
          </a:xfrm>
          <a:prstGeom prst="rect">
            <a:avLst/>
          </a:prstGeom>
        </p:spPr>
      </p:pic>
      <p:pic>
        <p:nvPicPr>
          <p:cNvPr id="14" name="그림 13">
            <a:extLst>
              <a:ext uri="{FF2B5EF4-FFF2-40B4-BE49-F238E27FC236}">
                <a16:creationId xmlns:a16="http://schemas.microsoft.com/office/drawing/2014/main" id="{90B9E0E7-D735-4D16-B787-15701154FCF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9119" y="5285411"/>
            <a:ext cx="714475" cy="905001"/>
          </a:xfrm>
          <a:prstGeom prst="rect">
            <a:avLst/>
          </a:prstGeom>
        </p:spPr>
      </p:pic>
      <p:sp>
        <p:nvSpPr>
          <p:cNvPr id="2" name="제목 1">
            <a:extLst>
              <a:ext uri="{FF2B5EF4-FFF2-40B4-BE49-F238E27FC236}">
                <a16:creationId xmlns:a16="http://schemas.microsoft.com/office/drawing/2014/main" id="{EB27D9A3-8B3D-4037-A856-7BBD8351E6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1. </a:t>
            </a:r>
            <a:r>
              <a:rPr lang="ko-KR" altLang="en-US" dirty="0"/>
              <a:t>소비대상의 다각화</a:t>
            </a:r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id="{150A50EF-BB1B-4F82-B9A1-0EC2C450F62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1666" y="2179229"/>
            <a:ext cx="924054" cy="971686"/>
          </a:xfrm>
          <a:prstGeom prst="rect">
            <a:avLst/>
          </a:prstGeom>
        </p:spPr>
      </p:pic>
      <p:sp>
        <p:nvSpPr>
          <p:cNvPr id="6" name="사각형: 둥근 모서리 5">
            <a:extLst>
              <a:ext uri="{FF2B5EF4-FFF2-40B4-BE49-F238E27FC236}">
                <a16:creationId xmlns:a16="http://schemas.microsoft.com/office/drawing/2014/main" id="{EE2388F8-C079-44CD-9535-FEC7844EE784}"/>
              </a:ext>
            </a:extLst>
          </p:cNvPr>
          <p:cNvSpPr/>
          <p:nvPr/>
        </p:nvSpPr>
        <p:spPr>
          <a:xfrm>
            <a:off x="1620456" y="2132930"/>
            <a:ext cx="9537539" cy="971686"/>
          </a:xfrm>
          <a:prstGeom prst="roundRect">
            <a:avLst/>
          </a:prstGeom>
          <a:noFill/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ko-KR" altLang="en-US" dirty="0">
                <a:solidFill>
                  <a:schemeClr val="tx1"/>
                </a:solidFill>
              </a:rPr>
              <a:t>고령인구 증가에 따른 </a:t>
            </a:r>
            <a:r>
              <a:rPr lang="ko-KR" altLang="en-US" dirty="0" err="1">
                <a:solidFill>
                  <a:schemeClr val="tx1"/>
                </a:solidFill>
              </a:rPr>
              <a:t>골격계</a:t>
            </a:r>
            <a:r>
              <a:rPr lang="ko-KR" altLang="en-US" dirty="0">
                <a:solidFill>
                  <a:schemeClr val="tx1"/>
                </a:solidFill>
              </a:rPr>
              <a:t> 질환 예방 필요</a:t>
            </a:r>
            <a:r>
              <a:rPr lang="en-US" altLang="ko-KR" dirty="0">
                <a:solidFill>
                  <a:schemeClr val="tx1"/>
                </a:solidFill>
              </a:rPr>
              <a:t>. </a:t>
            </a:r>
          </a:p>
          <a:p>
            <a:r>
              <a:rPr lang="en-US" altLang="ko-KR" dirty="0">
                <a:solidFill>
                  <a:schemeClr val="tx1"/>
                </a:solidFill>
              </a:rPr>
              <a:t>(</a:t>
            </a:r>
            <a:r>
              <a:rPr lang="ko-KR" altLang="en-US" dirty="0">
                <a:solidFill>
                  <a:schemeClr val="tx1"/>
                </a:solidFill>
              </a:rPr>
              <a:t>대부분 유제품의 경우 주 타겟층 유아 및 </a:t>
            </a:r>
            <a:r>
              <a:rPr lang="en-US" altLang="ko-KR" dirty="0">
                <a:solidFill>
                  <a:schemeClr val="tx1"/>
                </a:solidFill>
              </a:rPr>
              <a:t>10</a:t>
            </a:r>
            <a:r>
              <a:rPr lang="ko-KR" altLang="en-US" dirty="0">
                <a:solidFill>
                  <a:schemeClr val="tx1"/>
                </a:solidFill>
              </a:rPr>
              <a:t>대에 국한됨</a:t>
            </a:r>
            <a:r>
              <a:rPr lang="en-US" altLang="ko-KR" dirty="0">
                <a:solidFill>
                  <a:schemeClr val="tx1"/>
                </a:solidFill>
              </a:rPr>
              <a:t>)</a:t>
            </a:r>
          </a:p>
        </p:txBody>
      </p:sp>
      <p:pic>
        <p:nvPicPr>
          <p:cNvPr id="8" name="그림 7">
            <a:extLst>
              <a:ext uri="{FF2B5EF4-FFF2-40B4-BE49-F238E27FC236}">
                <a16:creationId xmlns:a16="http://schemas.microsoft.com/office/drawing/2014/main" id="{B7E96313-87FA-4DD9-9794-B82F605730C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35665" y="3584314"/>
            <a:ext cx="1156650" cy="1074683"/>
          </a:xfrm>
          <a:prstGeom prst="rect">
            <a:avLst/>
          </a:prstGeom>
        </p:spPr>
      </p:pic>
      <p:sp>
        <p:nvSpPr>
          <p:cNvPr id="9" name="사각형: 둥근 모서리 8">
            <a:extLst>
              <a:ext uri="{FF2B5EF4-FFF2-40B4-BE49-F238E27FC236}">
                <a16:creationId xmlns:a16="http://schemas.microsoft.com/office/drawing/2014/main" id="{7475002B-049D-41BB-B6E3-F98C4776D293}"/>
              </a:ext>
            </a:extLst>
          </p:cNvPr>
          <p:cNvSpPr/>
          <p:nvPr/>
        </p:nvSpPr>
        <p:spPr>
          <a:xfrm>
            <a:off x="1620456" y="3600420"/>
            <a:ext cx="9537539" cy="971686"/>
          </a:xfrm>
          <a:prstGeom prst="roundRect">
            <a:avLst/>
          </a:prstGeom>
          <a:noFill/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ko-KR" altLang="en-US" dirty="0" err="1">
                <a:solidFill>
                  <a:schemeClr val="tx1"/>
                </a:solidFill>
              </a:rPr>
              <a:t>펫푸드</a:t>
            </a:r>
            <a:r>
              <a:rPr lang="ko-KR" altLang="en-US" dirty="0">
                <a:solidFill>
                  <a:schemeClr val="tx1"/>
                </a:solidFill>
              </a:rPr>
              <a:t> 시장의 발전가능성</a:t>
            </a:r>
            <a:endParaRPr lang="en-US" altLang="ko-KR" dirty="0">
              <a:solidFill>
                <a:schemeClr val="tx1"/>
              </a:solidFill>
            </a:endParaRPr>
          </a:p>
          <a:p>
            <a:r>
              <a:rPr lang="en-US" altLang="ko-KR" dirty="0">
                <a:solidFill>
                  <a:schemeClr val="tx1"/>
                </a:solidFill>
              </a:rPr>
              <a:t>(1</a:t>
            </a:r>
            <a:r>
              <a:rPr lang="ko-KR" altLang="en-US" dirty="0" err="1">
                <a:solidFill>
                  <a:schemeClr val="tx1"/>
                </a:solidFill>
              </a:rPr>
              <a:t>인가구</a:t>
            </a:r>
            <a:r>
              <a:rPr lang="ko-KR" altLang="en-US" dirty="0">
                <a:solidFill>
                  <a:schemeClr val="tx1"/>
                </a:solidFill>
              </a:rPr>
              <a:t> 증가 및 </a:t>
            </a:r>
            <a:r>
              <a:rPr lang="ko-KR" altLang="en-US" dirty="0" err="1">
                <a:solidFill>
                  <a:schemeClr val="tx1"/>
                </a:solidFill>
              </a:rPr>
              <a:t>반려견</a:t>
            </a:r>
            <a:r>
              <a:rPr lang="en-US" altLang="ko-KR" dirty="0">
                <a:solidFill>
                  <a:schemeClr val="tx1"/>
                </a:solidFill>
              </a:rPr>
              <a:t>, </a:t>
            </a:r>
            <a:r>
              <a:rPr lang="ko-KR" altLang="en-US" dirty="0">
                <a:solidFill>
                  <a:schemeClr val="tx1"/>
                </a:solidFill>
              </a:rPr>
              <a:t>반려묘에 대한 관심 증가</a:t>
            </a:r>
            <a:r>
              <a:rPr lang="en-US" altLang="ko-KR" dirty="0">
                <a:solidFill>
                  <a:schemeClr val="tx1"/>
                </a:solidFill>
              </a:rPr>
              <a:t>)</a:t>
            </a:r>
          </a:p>
        </p:txBody>
      </p:sp>
      <p:sp>
        <p:nvSpPr>
          <p:cNvPr id="10" name="사각형: 둥근 모서리 9">
            <a:extLst>
              <a:ext uri="{FF2B5EF4-FFF2-40B4-BE49-F238E27FC236}">
                <a16:creationId xmlns:a16="http://schemas.microsoft.com/office/drawing/2014/main" id="{DB4DC734-BE39-41E5-A61D-49F3A3112FA9}"/>
              </a:ext>
            </a:extLst>
          </p:cNvPr>
          <p:cNvSpPr/>
          <p:nvPr/>
        </p:nvSpPr>
        <p:spPr>
          <a:xfrm>
            <a:off x="1610813" y="5060759"/>
            <a:ext cx="9537539" cy="971686"/>
          </a:xfrm>
          <a:prstGeom prst="roundRect">
            <a:avLst/>
          </a:prstGeom>
          <a:noFill/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ko-KR" altLang="en-US" dirty="0">
                <a:solidFill>
                  <a:schemeClr val="tx1"/>
                </a:solidFill>
              </a:rPr>
              <a:t>특정 집단 공략</a:t>
            </a:r>
            <a:endParaRPr lang="en-US" altLang="ko-KR" dirty="0">
              <a:solidFill>
                <a:schemeClr val="tx1"/>
              </a:solidFill>
            </a:endParaRPr>
          </a:p>
          <a:p>
            <a:r>
              <a:rPr lang="en-US" altLang="ko-KR" sz="1600" dirty="0">
                <a:solidFill>
                  <a:schemeClr val="tx1"/>
                </a:solidFill>
              </a:rPr>
              <a:t>(</a:t>
            </a:r>
            <a:r>
              <a:rPr lang="ko-KR" altLang="en-US" sz="1600" dirty="0">
                <a:solidFill>
                  <a:schemeClr val="tx1"/>
                </a:solidFill>
              </a:rPr>
              <a:t>예시 </a:t>
            </a:r>
            <a:r>
              <a:rPr lang="en-US" altLang="ko-KR" sz="1600" dirty="0">
                <a:solidFill>
                  <a:schemeClr val="tx1"/>
                </a:solidFill>
              </a:rPr>
              <a:t>: </a:t>
            </a:r>
            <a:r>
              <a:rPr lang="ko-KR" altLang="en-US" sz="1600" dirty="0">
                <a:solidFill>
                  <a:schemeClr val="tx1"/>
                </a:solidFill>
              </a:rPr>
              <a:t>고단백 유제품으로 운동인을 대상</a:t>
            </a:r>
            <a:r>
              <a:rPr lang="en-US" altLang="ko-KR" sz="1600" dirty="0">
                <a:solidFill>
                  <a:schemeClr val="tx1"/>
                </a:solidFill>
              </a:rPr>
              <a:t>) / (</a:t>
            </a:r>
            <a:r>
              <a:rPr lang="ko-KR" altLang="en-US" sz="1600" dirty="0" err="1">
                <a:solidFill>
                  <a:schemeClr val="tx1"/>
                </a:solidFill>
              </a:rPr>
              <a:t>엽산</a:t>
            </a:r>
            <a:r>
              <a:rPr lang="en-US" altLang="ko-KR" sz="1600" dirty="0">
                <a:solidFill>
                  <a:schemeClr val="tx1"/>
                </a:solidFill>
              </a:rPr>
              <a:t>, </a:t>
            </a:r>
            <a:r>
              <a:rPr lang="ko-KR" altLang="en-US" sz="1600" dirty="0">
                <a:solidFill>
                  <a:schemeClr val="tx1"/>
                </a:solidFill>
              </a:rPr>
              <a:t>철 등의 영양소를 첨가하여 </a:t>
            </a:r>
            <a:r>
              <a:rPr lang="ko-KR" altLang="en-US" sz="1600" dirty="0" err="1">
                <a:solidFill>
                  <a:schemeClr val="tx1"/>
                </a:solidFill>
              </a:rPr>
              <a:t>가임기</a:t>
            </a:r>
            <a:r>
              <a:rPr lang="ko-KR" altLang="en-US" sz="1600" dirty="0">
                <a:solidFill>
                  <a:schemeClr val="tx1"/>
                </a:solidFill>
              </a:rPr>
              <a:t> 여성을 대상</a:t>
            </a:r>
            <a:r>
              <a:rPr lang="en-US" altLang="ko-KR" sz="1600" dirty="0">
                <a:solidFill>
                  <a:schemeClr val="tx1"/>
                </a:solidFill>
              </a:rPr>
              <a:t>)</a:t>
            </a:r>
            <a:endParaRPr lang="en-US" altLang="ko-KR" dirty="0">
              <a:solidFill>
                <a:schemeClr val="tx1"/>
              </a:solidFill>
            </a:endParaRPr>
          </a:p>
        </p:txBody>
      </p:sp>
      <p:pic>
        <p:nvPicPr>
          <p:cNvPr id="17" name="그림 16">
            <a:extLst>
              <a:ext uri="{FF2B5EF4-FFF2-40B4-BE49-F238E27FC236}">
                <a16:creationId xmlns:a16="http://schemas.microsoft.com/office/drawing/2014/main" id="{0E788C4B-4F5C-4C99-AB64-10BF9477561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155983" y="73409"/>
            <a:ext cx="2838846" cy="543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779992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EB27D9A3-8B3D-4037-A856-7BBD8351E6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2. </a:t>
            </a:r>
            <a:r>
              <a:rPr lang="ko-KR" altLang="en-US" dirty="0"/>
              <a:t>다양한 신제품 출시</a:t>
            </a:r>
          </a:p>
        </p:txBody>
      </p:sp>
      <p:sp>
        <p:nvSpPr>
          <p:cNvPr id="6" name="사각형: 둥근 모서리 5">
            <a:extLst>
              <a:ext uri="{FF2B5EF4-FFF2-40B4-BE49-F238E27FC236}">
                <a16:creationId xmlns:a16="http://schemas.microsoft.com/office/drawing/2014/main" id="{EE2388F8-C079-44CD-9535-FEC7844EE784}"/>
              </a:ext>
            </a:extLst>
          </p:cNvPr>
          <p:cNvSpPr/>
          <p:nvPr/>
        </p:nvSpPr>
        <p:spPr>
          <a:xfrm>
            <a:off x="1620456" y="2894933"/>
            <a:ext cx="9537539" cy="971686"/>
          </a:xfrm>
          <a:prstGeom prst="roundRect">
            <a:avLst/>
          </a:prstGeom>
          <a:noFill/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ko-KR" altLang="en-US" dirty="0">
                <a:solidFill>
                  <a:schemeClr val="tx1"/>
                </a:solidFill>
              </a:rPr>
              <a:t>분유에 버무려진 시리얼</a:t>
            </a:r>
            <a:r>
              <a:rPr lang="en-US" altLang="ko-KR" dirty="0">
                <a:solidFill>
                  <a:schemeClr val="tx1"/>
                </a:solidFill>
              </a:rPr>
              <a:t>?? (</a:t>
            </a:r>
            <a:r>
              <a:rPr lang="ko-KR" altLang="en-US" dirty="0">
                <a:solidFill>
                  <a:schemeClr val="tx1"/>
                </a:solidFill>
              </a:rPr>
              <a:t>찬물만 있으면</a:t>
            </a:r>
            <a:r>
              <a:rPr lang="en-US" altLang="ko-KR" dirty="0">
                <a:solidFill>
                  <a:schemeClr val="tx1"/>
                </a:solidFill>
              </a:rPr>
              <a:t> OK)</a:t>
            </a:r>
          </a:p>
        </p:txBody>
      </p:sp>
      <p:sp>
        <p:nvSpPr>
          <p:cNvPr id="9" name="사각형: 둥근 모서리 8">
            <a:extLst>
              <a:ext uri="{FF2B5EF4-FFF2-40B4-BE49-F238E27FC236}">
                <a16:creationId xmlns:a16="http://schemas.microsoft.com/office/drawing/2014/main" id="{7475002B-049D-41BB-B6E3-F98C4776D293}"/>
              </a:ext>
            </a:extLst>
          </p:cNvPr>
          <p:cNvSpPr/>
          <p:nvPr/>
        </p:nvSpPr>
        <p:spPr>
          <a:xfrm>
            <a:off x="1620456" y="4093482"/>
            <a:ext cx="9537539" cy="971686"/>
          </a:xfrm>
          <a:prstGeom prst="roundRect">
            <a:avLst/>
          </a:prstGeom>
          <a:noFill/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ko-KR" altLang="en-US" dirty="0">
                <a:solidFill>
                  <a:schemeClr val="tx1"/>
                </a:solidFill>
              </a:rPr>
              <a:t>유제품의 디저트화</a:t>
            </a:r>
            <a:endParaRPr lang="en-US" altLang="ko-KR" dirty="0">
              <a:solidFill>
                <a:schemeClr val="tx1"/>
              </a:solidFill>
            </a:endParaRPr>
          </a:p>
          <a:p>
            <a:r>
              <a:rPr lang="en-US" altLang="ko-KR" dirty="0">
                <a:solidFill>
                  <a:schemeClr val="tx1"/>
                </a:solidFill>
              </a:rPr>
              <a:t>(</a:t>
            </a:r>
            <a:r>
              <a:rPr lang="ko-KR" altLang="en-US" dirty="0">
                <a:solidFill>
                  <a:schemeClr val="tx1"/>
                </a:solidFill>
              </a:rPr>
              <a:t>식사 후 커피처럼 요거트 </a:t>
            </a:r>
            <a:r>
              <a:rPr lang="en-US" altLang="ko-KR" dirty="0">
                <a:solidFill>
                  <a:schemeClr val="tx1"/>
                </a:solidFill>
              </a:rPr>
              <a:t>/ </a:t>
            </a:r>
            <a:r>
              <a:rPr lang="ko-KR" altLang="en-US" dirty="0">
                <a:solidFill>
                  <a:schemeClr val="tx1"/>
                </a:solidFill>
              </a:rPr>
              <a:t>우유 젤리 </a:t>
            </a:r>
            <a:r>
              <a:rPr lang="en-US" altLang="ko-KR" dirty="0">
                <a:solidFill>
                  <a:schemeClr val="tx1"/>
                </a:solidFill>
              </a:rPr>
              <a:t>/ </a:t>
            </a:r>
            <a:r>
              <a:rPr lang="ko-KR" altLang="en-US" dirty="0">
                <a:solidFill>
                  <a:schemeClr val="tx1"/>
                </a:solidFill>
              </a:rPr>
              <a:t>우유 잼</a:t>
            </a:r>
            <a:r>
              <a:rPr lang="en-US" altLang="ko-KR" dirty="0">
                <a:solidFill>
                  <a:schemeClr val="tx1"/>
                </a:solidFill>
              </a:rPr>
              <a:t>)</a:t>
            </a:r>
          </a:p>
        </p:txBody>
      </p:sp>
      <p:sp>
        <p:nvSpPr>
          <p:cNvPr id="10" name="사각형: 둥근 모서리 9">
            <a:extLst>
              <a:ext uri="{FF2B5EF4-FFF2-40B4-BE49-F238E27FC236}">
                <a16:creationId xmlns:a16="http://schemas.microsoft.com/office/drawing/2014/main" id="{DB4DC734-BE39-41E5-A61D-49F3A3112FA9}"/>
              </a:ext>
            </a:extLst>
          </p:cNvPr>
          <p:cNvSpPr/>
          <p:nvPr/>
        </p:nvSpPr>
        <p:spPr>
          <a:xfrm>
            <a:off x="1610813" y="5257985"/>
            <a:ext cx="9537539" cy="971686"/>
          </a:xfrm>
          <a:prstGeom prst="roundRect">
            <a:avLst/>
          </a:prstGeom>
          <a:noFill/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ko-KR" altLang="en-US" dirty="0">
                <a:solidFill>
                  <a:schemeClr val="tx1"/>
                </a:solidFill>
              </a:rPr>
              <a:t>주류와 </a:t>
            </a:r>
            <a:r>
              <a:rPr lang="ko-KR" altLang="en-US" dirty="0" err="1">
                <a:solidFill>
                  <a:schemeClr val="tx1"/>
                </a:solidFill>
              </a:rPr>
              <a:t>콜라보</a:t>
            </a:r>
            <a:r>
              <a:rPr lang="en-US" altLang="ko-KR" dirty="0">
                <a:solidFill>
                  <a:schemeClr val="tx1"/>
                </a:solidFill>
              </a:rPr>
              <a:t>(</a:t>
            </a:r>
            <a:r>
              <a:rPr lang="ko-KR" altLang="en-US" dirty="0">
                <a:solidFill>
                  <a:schemeClr val="tx1"/>
                </a:solidFill>
              </a:rPr>
              <a:t>우유 소주</a:t>
            </a:r>
            <a:r>
              <a:rPr lang="en-US" altLang="ko-KR" dirty="0">
                <a:solidFill>
                  <a:schemeClr val="tx1"/>
                </a:solidFill>
              </a:rPr>
              <a:t>, </a:t>
            </a:r>
            <a:r>
              <a:rPr lang="ko-KR" altLang="en-US" dirty="0">
                <a:solidFill>
                  <a:schemeClr val="tx1"/>
                </a:solidFill>
              </a:rPr>
              <a:t>우유 맥주</a:t>
            </a:r>
            <a:r>
              <a:rPr lang="en-US" altLang="ko-KR" dirty="0">
                <a:solidFill>
                  <a:schemeClr val="tx1"/>
                </a:solidFill>
              </a:rPr>
              <a:t>, </a:t>
            </a:r>
            <a:r>
              <a:rPr lang="ko-KR" altLang="en-US" dirty="0">
                <a:solidFill>
                  <a:schemeClr val="tx1"/>
                </a:solidFill>
              </a:rPr>
              <a:t>우유 막걸리</a:t>
            </a:r>
            <a:r>
              <a:rPr lang="en-US" altLang="ko-KR" dirty="0">
                <a:solidFill>
                  <a:schemeClr val="tx1"/>
                </a:solidFill>
              </a:rPr>
              <a:t>)</a:t>
            </a:r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CE40044E-ACA0-4C99-94B2-CD31B9BFBC0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7120" y="2823213"/>
            <a:ext cx="962159" cy="933580"/>
          </a:xfrm>
          <a:prstGeom prst="rect">
            <a:avLst/>
          </a:prstGeom>
        </p:spPr>
      </p:pic>
      <p:pic>
        <p:nvPicPr>
          <p:cNvPr id="13" name="그림 12">
            <a:extLst>
              <a:ext uri="{FF2B5EF4-FFF2-40B4-BE49-F238E27FC236}">
                <a16:creationId xmlns:a16="http://schemas.microsoft.com/office/drawing/2014/main" id="{EDAA2177-D042-466A-A87D-C4A3989E5B9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4280" y="3955133"/>
            <a:ext cx="827838" cy="1026938"/>
          </a:xfrm>
          <a:prstGeom prst="rect">
            <a:avLst/>
          </a:prstGeom>
        </p:spPr>
      </p:pic>
      <p:pic>
        <p:nvPicPr>
          <p:cNvPr id="15" name="Picture 2" descr="소스 이미지 보기">
            <a:extLst>
              <a:ext uri="{FF2B5EF4-FFF2-40B4-BE49-F238E27FC236}">
                <a16:creationId xmlns:a16="http://schemas.microsoft.com/office/drawing/2014/main" id="{DF14D806-7544-488C-BE69-398F1A6193D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23543" y="4292398"/>
            <a:ext cx="4683099" cy="2809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그림 16">
            <a:extLst>
              <a:ext uri="{FF2B5EF4-FFF2-40B4-BE49-F238E27FC236}">
                <a16:creationId xmlns:a16="http://schemas.microsoft.com/office/drawing/2014/main" id="{971438DC-CA82-49B9-8E31-832956A975D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50557" y="5167317"/>
            <a:ext cx="702090" cy="985023"/>
          </a:xfrm>
          <a:prstGeom prst="rect">
            <a:avLst/>
          </a:prstGeom>
        </p:spPr>
      </p:pic>
      <p:pic>
        <p:nvPicPr>
          <p:cNvPr id="18" name="그림 17">
            <a:extLst>
              <a:ext uri="{FF2B5EF4-FFF2-40B4-BE49-F238E27FC236}">
                <a16:creationId xmlns:a16="http://schemas.microsoft.com/office/drawing/2014/main" id="{497B9390-F2C7-4B16-B878-F3464D9B1B1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155983" y="73409"/>
            <a:ext cx="2838846" cy="543001"/>
          </a:xfrm>
          <a:prstGeom prst="rect">
            <a:avLst/>
          </a:prstGeom>
        </p:spPr>
      </p:pic>
      <p:sp>
        <p:nvSpPr>
          <p:cNvPr id="11" name="사각형: 둥근 모서리 10">
            <a:extLst>
              <a:ext uri="{FF2B5EF4-FFF2-40B4-BE49-F238E27FC236}">
                <a16:creationId xmlns:a16="http://schemas.microsoft.com/office/drawing/2014/main" id="{847077AA-D6E8-483F-A167-97BA83D3545A}"/>
              </a:ext>
            </a:extLst>
          </p:cNvPr>
          <p:cNvSpPr/>
          <p:nvPr/>
        </p:nvSpPr>
        <p:spPr>
          <a:xfrm>
            <a:off x="1602525" y="1711588"/>
            <a:ext cx="9537539" cy="971686"/>
          </a:xfrm>
          <a:prstGeom prst="roundRect">
            <a:avLst/>
          </a:prstGeom>
          <a:noFill/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ko-KR" altLang="en-US" dirty="0">
                <a:solidFill>
                  <a:schemeClr val="tx1"/>
                </a:solidFill>
              </a:rPr>
              <a:t>제품의 프리미엄화</a:t>
            </a:r>
            <a:r>
              <a:rPr lang="en-US" altLang="ko-KR" dirty="0">
                <a:solidFill>
                  <a:schemeClr val="tx1"/>
                </a:solidFill>
              </a:rPr>
              <a:t>(</a:t>
            </a:r>
            <a:r>
              <a:rPr lang="ko-KR" altLang="en-US" dirty="0">
                <a:solidFill>
                  <a:schemeClr val="tx1"/>
                </a:solidFill>
              </a:rPr>
              <a:t>원유 차별화</a:t>
            </a:r>
            <a:r>
              <a:rPr lang="en-US" altLang="ko-KR" dirty="0">
                <a:solidFill>
                  <a:schemeClr val="tx1"/>
                </a:solidFill>
              </a:rPr>
              <a:t>, </a:t>
            </a:r>
            <a:r>
              <a:rPr lang="ko-KR" altLang="en-US" dirty="0">
                <a:solidFill>
                  <a:schemeClr val="tx1"/>
                </a:solidFill>
              </a:rPr>
              <a:t>선물용</a:t>
            </a:r>
            <a:r>
              <a:rPr lang="en-US" altLang="ko-KR" dirty="0">
                <a:solidFill>
                  <a:schemeClr val="tx1"/>
                </a:solidFill>
              </a:rPr>
              <a:t>/</a:t>
            </a:r>
            <a:r>
              <a:rPr lang="ko-KR" altLang="en-US" dirty="0">
                <a:solidFill>
                  <a:schemeClr val="tx1"/>
                </a:solidFill>
              </a:rPr>
              <a:t>병문안 같은 특이상황을 위한 제품 개발</a:t>
            </a:r>
            <a:r>
              <a:rPr lang="en-US" altLang="ko-KR" dirty="0">
                <a:solidFill>
                  <a:schemeClr val="tx1"/>
                </a:solidFill>
              </a:rPr>
              <a:t>)</a:t>
            </a:r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id="{6B0E5D06-D2DB-447D-B633-FC00A452073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29116" y="1744645"/>
            <a:ext cx="952633" cy="8227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66644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그림 5">
            <a:extLst>
              <a:ext uri="{FF2B5EF4-FFF2-40B4-BE49-F238E27FC236}">
                <a16:creationId xmlns:a16="http://schemas.microsoft.com/office/drawing/2014/main" id="{9FC8738F-3B3A-45C4-AEC1-1F8B411287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8143" y="2013823"/>
            <a:ext cx="740062" cy="747935"/>
          </a:xfrm>
          <a:prstGeom prst="rect">
            <a:avLst/>
          </a:prstGeom>
        </p:spPr>
      </p:pic>
      <p:sp>
        <p:nvSpPr>
          <p:cNvPr id="2" name="제목 1">
            <a:extLst>
              <a:ext uri="{FF2B5EF4-FFF2-40B4-BE49-F238E27FC236}">
                <a16:creationId xmlns:a16="http://schemas.microsoft.com/office/drawing/2014/main" id="{29B554D1-E480-4BEC-AD64-11AEC89932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3. </a:t>
            </a:r>
            <a:r>
              <a:rPr lang="ko-KR" altLang="en-US" dirty="0"/>
              <a:t>기능성 강조</a:t>
            </a:r>
          </a:p>
        </p:txBody>
      </p:sp>
      <p:sp>
        <p:nvSpPr>
          <p:cNvPr id="4" name="사각형: 둥근 모서리 3">
            <a:extLst>
              <a:ext uri="{FF2B5EF4-FFF2-40B4-BE49-F238E27FC236}">
                <a16:creationId xmlns:a16="http://schemas.microsoft.com/office/drawing/2014/main" id="{D08FF596-220D-43D9-914B-CF66F9BC8D74}"/>
              </a:ext>
            </a:extLst>
          </p:cNvPr>
          <p:cNvSpPr/>
          <p:nvPr/>
        </p:nvSpPr>
        <p:spPr>
          <a:xfrm>
            <a:off x="1620456" y="2132930"/>
            <a:ext cx="9537539" cy="971686"/>
          </a:xfrm>
          <a:prstGeom prst="roundRect">
            <a:avLst/>
          </a:prstGeom>
          <a:noFill/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ko-KR" altLang="en-US" dirty="0">
                <a:solidFill>
                  <a:schemeClr val="tx1"/>
                </a:solidFill>
              </a:rPr>
              <a:t>유제품의 건강기능식품화</a:t>
            </a:r>
            <a:endParaRPr lang="en-US" altLang="ko-KR" dirty="0">
              <a:solidFill>
                <a:schemeClr val="tx1"/>
              </a:solidFill>
            </a:endParaRPr>
          </a:p>
          <a:p>
            <a:r>
              <a:rPr lang="en-US" altLang="ko-KR" dirty="0">
                <a:solidFill>
                  <a:schemeClr val="tx1"/>
                </a:solidFill>
              </a:rPr>
              <a:t>(</a:t>
            </a:r>
            <a:r>
              <a:rPr lang="ko-KR" altLang="en-US" dirty="0">
                <a:solidFill>
                  <a:schemeClr val="tx1"/>
                </a:solidFill>
              </a:rPr>
              <a:t>섭취해야 하는 합리적인 근거 제시</a:t>
            </a:r>
            <a:r>
              <a:rPr lang="en-US" altLang="ko-KR" dirty="0">
                <a:solidFill>
                  <a:schemeClr val="tx1"/>
                </a:solidFill>
              </a:rPr>
              <a:t>, </a:t>
            </a:r>
            <a:r>
              <a:rPr lang="ko-KR" altLang="en-US" dirty="0">
                <a:solidFill>
                  <a:schemeClr val="tx1"/>
                </a:solidFill>
              </a:rPr>
              <a:t>정제 등의 형태로 섭취 편의성 제공</a:t>
            </a:r>
            <a:r>
              <a:rPr lang="en-US" altLang="ko-KR" dirty="0">
                <a:solidFill>
                  <a:schemeClr val="tx1"/>
                </a:solidFill>
              </a:rPr>
              <a:t>)</a:t>
            </a:r>
          </a:p>
        </p:txBody>
      </p:sp>
      <p:pic>
        <p:nvPicPr>
          <p:cNvPr id="9" name="그림 8">
            <a:extLst>
              <a:ext uri="{FF2B5EF4-FFF2-40B4-BE49-F238E27FC236}">
                <a16:creationId xmlns:a16="http://schemas.microsoft.com/office/drawing/2014/main" id="{B5365BD8-B02A-4FCF-A4C7-71FCF20CCF6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55983" y="73409"/>
            <a:ext cx="2838846" cy="543001"/>
          </a:xfrm>
          <a:prstGeom prst="rect">
            <a:avLst/>
          </a:prstGeom>
        </p:spPr>
      </p:pic>
      <p:pic>
        <p:nvPicPr>
          <p:cNvPr id="5" name="그림 4">
            <a:extLst>
              <a:ext uri="{FF2B5EF4-FFF2-40B4-BE49-F238E27FC236}">
                <a16:creationId xmlns:a16="http://schemas.microsoft.com/office/drawing/2014/main" id="{06084845-8CFC-4814-AF5F-F33260834E3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3153" y="2585596"/>
            <a:ext cx="702715" cy="696207"/>
          </a:xfrm>
          <a:prstGeom prst="rect">
            <a:avLst/>
          </a:prstGeom>
        </p:spPr>
      </p:pic>
      <p:sp>
        <p:nvSpPr>
          <p:cNvPr id="7" name="사각형: 둥근 모서리 6">
            <a:extLst>
              <a:ext uri="{FF2B5EF4-FFF2-40B4-BE49-F238E27FC236}">
                <a16:creationId xmlns:a16="http://schemas.microsoft.com/office/drawing/2014/main" id="{2A0438C8-47B4-4DC2-878D-D99455DEAC35}"/>
              </a:ext>
            </a:extLst>
          </p:cNvPr>
          <p:cNvSpPr/>
          <p:nvPr/>
        </p:nvSpPr>
        <p:spPr>
          <a:xfrm>
            <a:off x="1638385" y="3558318"/>
            <a:ext cx="9537539" cy="971686"/>
          </a:xfrm>
          <a:prstGeom prst="roundRect">
            <a:avLst/>
          </a:prstGeom>
          <a:noFill/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ko-KR" altLang="en-US" dirty="0">
                <a:solidFill>
                  <a:schemeClr val="tx1"/>
                </a:solidFill>
              </a:rPr>
              <a:t>뷰티 상품</a:t>
            </a:r>
            <a:r>
              <a:rPr lang="en-US" altLang="ko-KR" dirty="0">
                <a:solidFill>
                  <a:schemeClr val="tx1"/>
                </a:solidFill>
              </a:rPr>
              <a:t> (</a:t>
            </a:r>
            <a:r>
              <a:rPr lang="ko-KR" altLang="en-US" dirty="0" err="1">
                <a:solidFill>
                  <a:schemeClr val="tx1"/>
                </a:solidFill>
              </a:rPr>
              <a:t>이너뷰티</a:t>
            </a:r>
            <a:r>
              <a:rPr lang="en-US" altLang="ko-KR" dirty="0">
                <a:solidFill>
                  <a:schemeClr val="tx1"/>
                </a:solidFill>
              </a:rPr>
              <a:t> – </a:t>
            </a:r>
            <a:r>
              <a:rPr lang="ko-KR" altLang="en-US" dirty="0" err="1">
                <a:solidFill>
                  <a:schemeClr val="tx1"/>
                </a:solidFill>
              </a:rPr>
              <a:t>밀크세라마이드</a:t>
            </a:r>
            <a:r>
              <a:rPr lang="en-US" altLang="ko-KR" dirty="0">
                <a:solidFill>
                  <a:schemeClr val="tx1"/>
                </a:solidFill>
              </a:rPr>
              <a:t>, </a:t>
            </a:r>
            <a:r>
              <a:rPr lang="ko-KR" altLang="en-US" dirty="0">
                <a:solidFill>
                  <a:schemeClr val="tx1"/>
                </a:solidFill>
              </a:rPr>
              <a:t>우유 미백크림</a:t>
            </a:r>
            <a:r>
              <a:rPr lang="en-US" altLang="ko-KR" dirty="0">
                <a:solidFill>
                  <a:schemeClr val="tx1"/>
                </a:solidFill>
              </a:rPr>
              <a:t>, </a:t>
            </a:r>
            <a:r>
              <a:rPr lang="ko-KR" altLang="en-US" dirty="0">
                <a:solidFill>
                  <a:schemeClr val="tx1"/>
                </a:solidFill>
              </a:rPr>
              <a:t>팩</a:t>
            </a:r>
            <a:r>
              <a:rPr lang="en-US" altLang="ko-KR" dirty="0">
                <a:solidFill>
                  <a:schemeClr val="tx1"/>
                </a:solidFill>
              </a:rPr>
              <a:t>, </a:t>
            </a:r>
            <a:r>
              <a:rPr lang="ko-KR" altLang="en-US" dirty="0" err="1">
                <a:solidFill>
                  <a:schemeClr val="tx1"/>
                </a:solidFill>
              </a:rPr>
              <a:t>입욕제</a:t>
            </a:r>
            <a:r>
              <a:rPr lang="ko-KR" altLang="en-US" dirty="0">
                <a:solidFill>
                  <a:schemeClr val="tx1"/>
                </a:solidFill>
              </a:rPr>
              <a:t> 등</a:t>
            </a:r>
            <a:r>
              <a:rPr lang="en-US" altLang="ko-KR" dirty="0">
                <a:solidFill>
                  <a:schemeClr val="tx1"/>
                </a:solidFill>
              </a:rPr>
              <a:t>)</a:t>
            </a:r>
          </a:p>
        </p:txBody>
      </p:sp>
      <p:pic>
        <p:nvPicPr>
          <p:cNvPr id="8" name="그림 7">
            <a:extLst>
              <a:ext uri="{FF2B5EF4-FFF2-40B4-BE49-F238E27FC236}">
                <a16:creationId xmlns:a16="http://schemas.microsoft.com/office/drawing/2014/main" id="{D60313AE-D64E-406E-AA65-214697C83E5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95038" y="3442447"/>
            <a:ext cx="943107" cy="905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166502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EB27D9A3-8B3D-4037-A856-7BBD8351E6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4. </a:t>
            </a:r>
            <a:r>
              <a:rPr lang="ko-KR" altLang="en-US" dirty="0"/>
              <a:t>정부의 정책</a:t>
            </a:r>
          </a:p>
        </p:txBody>
      </p:sp>
      <p:sp>
        <p:nvSpPr>
          <p:cNvPr id="6" name="사각형: 둥근 모서리 5">
            <a:extLst>
              <a:ext uri="{FF2B5EF4-FFF2-40B4-BE49-F238E27FC236}">
                <a16:creationId xmlns:a16="http://schemas.microsoft.com/office/drawing/2014/main" id="{EE2388F8-C079-44CD-9535-FEC7844EE784}"/>
              </a:ext>
            </a:extLst>
          </p:cNvPr>
          <p:cNvSpPr/>
          <p:nvPr/>
        </p:nvSpPr>
        <p:spPr>
          <a:xfrm>
            <a:off x="1620456" y="2132930"/>
            <a:ext cx="9537539" cy="971686"/>
          </a:xfrm>
          <a:prstGeom prst="roundRect">
            <a:avLst/>
          </a:prstGeom>
          <a:noFill/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ko-KR" altLang="en-US" dirty="0">
                <a:solidFill>
                  <a:schemeClr val="tx1"/>
                </a:solidFill>
              </a:rPr>
              <a:t>우유 바로 알리기</a:t>
            </a:r>
            <a:r>
              <a:rPr lang="en-US" altLang="ko-KR" dirty="0">
                <a:solidFill>
                  <a:schemeClr val="tx1"/>
                </a:solidFill>
              </a:rPr>
              <a:t>, </a:t>
            </a:r>
            <a:r>
              <a:rPr lang="ko-KR" altLang="en-US" dirty="0">
                <a:solidFill>
                  <a:schemeClr val="tx1"/>
                </a:solidFill>
              </a:rPr>
              <a:t>우유 마시기 캠페인</a:t>
            </a:r>
            <a:endParaRPr lang="en-US" altLang="ko-KR" dirty="0">
              <a:solidFill>
                <a:schemeClr val="tx1"/>
              </a:solidFill>
            </a:endParaRPr>
          </a:p>
          <a:p>
            <a:r>
              <a:rPr lang="en-US" altLang="ko-KR" dirty="0">
                <a:solidFill>
                  <a:schemeClr val="tx1"/>
                </a:solidFill>
              </a:rPr>
              <a:t>(</a:t>
            </a:r>
            <a:r>
              <a:rPr lang="ko-KR" altLang="en-US" dirty="0">
                <a:solidFill>
                  <a:schemeClr val="tx1"/>
                </a:solidFill>
              </a:rPr>
              <a:t>예시</a:t>
            </a:r>
            <a:r>
              <a:rPr lang="en-US" altLang="ko-KR" dirty="0">
                <a:solidFill>
                  <a:schemeClr val="tx1"/>
                </a:solidFill>
              </a:rPr>
              <a:t>, </a:t>
            </a:r>
            <a:r>
              <a:rPr lang="ko-KR" altLang="en-US" dirty="0">
                <a:solidFill>
                  <a:schemeClr val="tx1"/>
                </a:solidFill>
              </a:rPr>
              <a:t>아침에 </a:t>
            </a:r>
            <a:r>
              <a:rPr lang="en-US" altLang="ko-KR" dirty="0">
                <a:solidFill>
                  <a:schemeClr val="tx1"/>
                </a:solidFill>
              </a:rPr>
              <a:t>4</a:t>
            </a:r>
            <a:r>
              <a:rPr lang="ko-KR" altLang="en-US" dirty="0">
                <a:solidFill>
                  <a:schemeClr val="tx1"/>
                </a:solidFill>
              </a:rPr>
              <a:t>발</a:t>
            </a:r>
            <a:r>
              <a:rPr lang="en-US" altLang="ko-KR" dirty="0">
                <a:solidFill>
                  <a:schemeClr val="tx1"/>
                </a:solidFill>
              </a:rPr>
              <a:t>, </a:t>
            </a:r>
            <a:r>
              <a:rPr lang="ko-KR" altLang="en-US" dirty="0">
                <a:solidFill>
                  <a:schemeClr val="tx1"/>
                </a:solidFill>
              </a:rPr>
              <a:t>낮에는 </a:t>
            </a:r>
            <a:r>
              <a:rPr lang="en-US" altLang="ko-KR" dirty="0">
                <a:solidFill>
                  <a:schemeClr val="tx1"/>
                </a:solidFill>
              </a:rPr>
              <a:t>2</a:t>
            </a:r>
            <a:r>
              <a:rPr lang="ko-KR" altLang="en-US" dirty="0">
                <a:solidFill>
                  <a:schemeClr val="tx1"/>
                </a:solidFill>
              </a:rPr>
              <a:t>발</a:t>
            </a:r>
            <a:r>
              <a:rPr lang="en-US" altLang="ko-KR" dirty="0">
                <a:solidFill>
                  <a:schemeClr val="tx1"/>
                </a:solidFill>
              </a:rPr>
              <a:t>, </a:t>
            </a:r>
            <a:r>
              <a:rPr lang="ko-KR" altLang="en-US" dirty="0">
                <a:solidFill>
                  <a:schemeClr val="tx1"/>
                </a:solidFill>
              </a:rPr>
              <a:t>저녁에는 </a:t>
            </a:r>
            <a:r>
              <a:rPr lang="en-US" altLang="ko-KR" dirty="0">
                <a:solidFill>
                  <a:schemeClr val="tx1"/>
                </a:solidFill>
              </a:rPr>
              <a:t>3</a:t>
            </a:r>
            <a:r>
              <a:rPr lang="ko-KR" altLang="en-US" dirty="0">
                <a:solidFill>
                  <a:schemeClr val="tx1"/>
                </a:solidFill>
              </a:rPr>
              <a:t>발처럼 성장기 </a:t>
            </a:r>
            <a:r>
              <a:rPr lang="en-US" altLang="ko-KR" dirty="0">
                <a:solidFill>
                  <a:schemeClr val="tx1"/>
                </a:solidFill>
              </a:rPr>
              <a:t>4</a:t>
            </a:r>
            <a:r>
              <a:rPr lang="ko-KR" altLang="en-US" dirty="0">
                <a:solidFill>
                  <a:schemeClr val="tx1"/>
                </a:solidFill>
              </a:rPr>
              <a:t>잔</a:t>
            </a:r>
            <a:r>
              <a:rPr lang="en-US" altLang="ko-KR" dirty="0">
                <a:solidFill>
                  <a:schemeClr val="tx1"/>
                </a:solidFill>
              </a:rPr>
              <a:t>, </a:t>
            </a:r>
            <a:r>
              <a:rPr lang="ko-KR" altLang="en-US" dirty="0">
                <a:solidFill>
                  <a:schemeClr val="tx1"/>
                </a:solidFill>
              </a:rPr>
              <a:t>성인기 </a:t>
            </a:r>
            <a:r>
              <a:rPr lang="en-US" altLang="ko-KR" dirty="0">
                <a:solidFill>
                  <a:schemeClr val="tx1"/>
                </a:solidFill>
              </a:rPr>
              <a:t>2</a:t>
            </a:r>
            <a:r>
              <a:rPr lang="ko-KR" altLang="en-US" dirty="0">
                <a:solidFill>
                  <a:schemeClr val="tx1"/>
                </a:solidFill>
              </a:rPr>
              <a:t>잔</a:t>
            </a:r>
            <a:r>
              <a:rPr lang="en-US" altLang="ko-KR" dirty="0">
                <a:solidFill>
                  <a:schemeClr val="tx1"/>
                </a:solidFill>
              </a:rPr>
              <a:t>, </a:t>
            </a:r>
            <a:r>
              <a:rPr lang="ko-KR" altLang="en-US" dirty="0">
                <a:solidFill>
                  <a:schemeClr val="tx1"/>
                </a:solidFill>
              </a:rPr>
              <a:t>노인기 </a:t>
            </a:r>
            <a:r>
              <a:rPr lang="en-US" altLang="ko-KR" dirty="0">
                <a:solidFill>
                  <a:schemeClr val="tx1"/>
                </a:solidFill>
              </a:rPr>
              <a:t>3</a:t>
            </a:r>
            <a:r>
              <a:rPr lang="ko-KR" altLang="en-US" dirty="0">
                <a:solidFill>
                  <a:schemeClr val="tx1"/>
                </a:solidFill>
              </a:rPr>
              <a:t>잔</a:t>
            </a:r>
            <a:endParaRPr lang="en-US" altLang="ko-KR" dirty="0">
              <a:solidFill>
                <a:schemeClr val="tx1"/>
              </a:solidFill>
            </a:endParaRPr>
          </a:p>
        </p:txBody>
      </p:sp>
      <p:sp>
        <p:nvSpPr>
          <p:cNvPr id="9" name="사각형: 둥근 모서리 8">
            <a:extLst>
              <a:ext uri="{FF2B5EF4-FFF2-40B4-BE49-F238E27FC236}">
                <a16:creationId xmlns:a16="http://schemas.microsoft.com/office/drawing/2014/main" id="{7475002B-049D-41BB-B6E3-F98C4776D293}"/>
              </a:ext>
            </a:extLst>
          </p:cNvPr>
          <p:cNvSpPr/>
          <p:nvPr/>
        </p:nvSpPr>
        <p:spPr>
          <a:xfrm>
            <a:off x="1620456" y="3600420"/>
            <a:ext cx="9537539" cy="971686"/>
          </a:xfrm>
          <a:prstGeom prst="roundRect">
            <a:avLst/>
          </a:prstGeom>
          <a:noFill/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ko-KR" altLang="en-US" dirty="0">
                <a:solidFill>
                  <a:schemeClr val="tx1"/>
                </a:solidFill>
              </a:rPr>
              <a:t>가격 경쟁력 강화</a:t>
            </a:r>
            <a:endParaRPr lang="en-US" altLang="ko-KR" dirty="0">
              <a:solidFill>
                <a:schemeClr val="tx1"/>
              </a:solidFill>
            </a:endParaRPr>
          </a:p>
        </p:txBody>
      </p:sp>
      <p:sp>
        <p:nvSpPr>
          <p:cNvPr id="10" name="사각형: 둥근 모서리 9">
            <a:extLst>
              <a:ext uri="{FF2B5EF4-FFF2-40B4-BE49-F238E27FC236}">
                <a16:creationId xmlns:a16="http://schemas.microsoft.com/office/drawing/2014/main" id="{DB4DC734-BE39-41E5-A61D-49F3A3112FA9}"/>
              </a:ext>
            </a:extLst>
          </p:cNvPr>
          <p:cNvSpPr/>
          <p:nvPr/>
        </p:nvSpPr>
        <p:spPr>
          <a:xfrm>
            <a:off x="1610813" y="5060759"/>
            <a:ext cx="9537539" cy="971686"/>
          </a:xfrm>
          <a:prstGeom prst="roundRect">
            <a:avLst/>
          </a:prstGeom>
          <a:noFill/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ko-KR" altLang="en-US" dirty="0">
                <a:solidFill>
                  <a:schemeClr val="tx1"/>
                </a:solidFill>
              </a:rPr>
              <a:t>우유 축제</a:t>
            </a:r>
            <a:r>
              <a:rPr lang="en-US" altLang="ko-KR" dirty="0">
                <a:solidFill>
                  <a:schemeClr val="tx1"/>
                </a:solidFill>
              </a:rPr>
              <a:t>, </a:t>
            </a:r>
            <a:r>
              <a:rPr lang="ko-KR" altLang="en-US" dirty="0">
                <a:solidFill>
                  <a:schemeClr val="tx1"/>
                </a:solidFill>
              </a:rPr>
              <a:t>낙농가 체험 등으로 유제품에 대한 친근한 이미지 제공</a:t>
            </a:r>
            <a:endParaRPr lang="en-US" altLang="ko-KR" dirty="0">
              <a:solidFill>
                <a:schemeClr val="tx1"/>
              </a:solidFill>
            </a:endParaRPr>
          </a:p>
          <a:p>
            <a:r>
              <a:rPr lang="en-US" altLang="ko-KR" dirty="0">
                <a:solidFill>
                  <a:schemeClr val="tx1"/>
                </a:solidFill>
              </a:rPr>
              <a:t>(</a:t>
            </a:r>
            <a:r>
              <a:rPr lang="ko-KR" altLang="en-US" dirty="0">
                <a:solidFill>
                  <a:schemeClr val="tx1"/>
                </a:solidFill>
              </a:rPr>
              <a:t>우유의 친근한 이미지</a:t>
            </a:r>
            <a:r>
              <a:rPr lang="en-US" altLang="ko-KR" dirty="0">
                <a:solidFill>
                  <a:schemeClr val="tx1"/>
                </a:solidFill>
              </a:rPr>
              <a:t>, </a:t>
            </a:r>
            <a:r>
              <a:rPr lang="ko-KR" altLang="en-US" dirty="0">
                <a:solidFill>
                  <a:schemeClr val="tx1"/>
                </a:solidFill>
              </a:rPr>
              <a:t>섭취의 습관화로 평생 기호식품</a:t>
            </a:r>
            <a:r>
              <a:rPr lang="en-US" altLang="ko-KR" dirty="0">
                <a:solidFill>
                  <a:schemeClr val="tx1"/>
                </a:solidFill>
              </a:rPr>
              <a:t>)</a:t>
            </a:r>
            <a:r>
              <a:rPr lang="ko-KR" altLang="en-US" dirty="0">
                <a:solidFill>
                  <a:schemeClr val="tx1"/>
                </a:solidFill>
              </a:rPr>
              <a:t> </a:t>
            </a:r>
            <a:endParaRPr lang="en-US" altLang="ko-KR" dirty="0">
              <a:solidFill>
                <a:schemeClr val="tx1"/>
              </a:solidFill>
            </a:endParaRPr>
          </a:p>
        </p:txBody>
      </p:sp>
      <p:pic>
        <p:nvPicPr>
          <p:cNvPr id="17" name="그림 16">
            <a:extLst>
              <a:ext uri="{FF2B5EF4-FFF2-40B4-BE49-F238E27FC236}">
                <a16:creationId xmlns:a16="http://schemas.microsoft.com/office/drawing/2014/main" id="{0E788C4B-4F5C-4C99-AB64-10BF9477561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55983" y="73409"/>
            <a:ext cx="2838846" cy="543001"/>
          </a:xfrm>
          <a:prstGeom prst="rect">
            <a:avLst/>
          </a:prstGeom>
        </p:spPr>
      </p:pic>
      <p:pic>
        <p:nvPicPr>
          <p:cNvPr id="11" name="그림 10">
            <a:extLst>
              <a:ext uri="{FF2B5EF4-FFF2-40B4-BE49-F238E27FC236}">
                <a16:creationId xmlns:a16="http://schemas.microsoft.com/office/drawing/2014/main" id="{E2A872D1-5687-47F4-BFD9-F6A5A1D9A33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8093" y="2147803"/>
            <a:ext cx="995501" cy="995501"/>
          </a:xfrm>
          <a:prstGeom prst="rect">
            <a:avLst/>
          </a:prstGeom>
        </p:spPr>
      </p:pic>
      <p:pic>
        <p:nvPicPr>
          <p:cNvPr id="13" name="그림 12">
            <a:extLst>
              <a:ext uri="{FF2B5EF4-FFF2-40B4-BE49-F238E27FC236}">
                <a16:creationId xmlns:a16="http://schemas.microsoft.com/office/drawing/2014/main" id="{C502AFB1-BD5C-48B7-B9EB-3662BD8A39C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8035" y="3576335"/>
            <a:ext cx="905001" cy="885949"/>
          </a:xfrm>
          <a:prstGeom prst="rect">
            <a:avLst/>
          </a:prstGeom>
        </p:spPr>
      </p:pic>
      <p:pic>
        <p:nvPicPr>
          <p:cNvPr id="4" name="그림 3">
            <a:extLst>
              <a:ext uri="{FF2B5EF4-FFF2-40B4-BE49-F238E27FC236}">
                <a16:creationId xmlns:a16="http://schemas.microsoft.com/office/drawing/2014/main" id="{00E0737E-62AC-443C-B597-9FB5293CC85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00242" y="5019071"/>
            <a:ext cx="866896" cy="8478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417086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그림 4">
            <a:extLst>
              <a:ext uri="{FF2B5EF4-FFF2-40B4-BE49-F238E27FC236}">
                <a16:creationId xmlns:a16="http://schemas.microsoft.com/office/drawing/2014/main" id="{CB35A779-155C-46B4-821E-C926FD31E83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6200000">
            <a:off x="3485888" y="-1597992"/>
            <a:ext cx="4919280" cy="9127998"/>
          </a:xfrm>
          <a:prstGeom prst="rect">
            <a:avLst/>
          </a:prstGeom>
        </p:spPr>
      </p:pic>
      <p:sp>
        <p:nvSpPr>
          <p:cNvPr id="6" name="사각형: 둥근 모서리 5">
            <a:extLst>
              <a:ext uri="{FF2B5EF4-FFF2-40B4-BE49-F238E27FC236}">
                <a16:creationId xmlns:a16="http://schemas.microsoft.com/office/drawing/2014/main" id="{8CA1678B-78E5-4149-B5CA-55B328C0A501}"/>
              </a:ext>
            </a:extLst>
          </p:cNvPr>
          <p:cNvSpPr/>
          <p:nvPr/>
        </p:nvSpPr>
        <p:spPr>
          <a:xfrm>
            <a:off x="2546430" y="5532698"/>
            <a:ext cx="6898512" cy="1018572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3600" b="1" dirty="0">
                <a:solidFill>
                  <a:sysClr val="windowText" lastClr="000000"/>
                </a:solidFill>
              </a:rPr>
              <a:t>감사합니다</a:t>
            </a:r>
          </a:p>
        </p:txBody>
      </p:sp>
    </p:spTree>
    <p:extLst>
      <p:ext uri="{BB962C8B-B14F-4D97-AF65-F5344CB8AC3E}">
        <p14:creationId xmlns:p14="http://schemas.microsoft.com/office/powerpoint/2010/main" val="299573483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318</TotalTime>
  <Words>276</Words>
  <Application>Microsoft Office PowerPoint</Application>
  <PresentationFormat>와이드스크린</PresentationFormat>
  <Paragraphs>41</Paragraphs>
  <Slides>7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2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7</vt:i4>
      </vt:variant>
    </vt:vector>
  </HeadingPairs>
  <TitlesOfParts>
    <vt:vector size="10" baseType="lpstr">
      <vt:lpstr>맑은 고딕</vt:lpstr>
      <vt:lpstr>Arial</vt:lpstr>
      <vt:lpstr>Office 테마</vt:lpstr>
      <vt:lpstr>우유  소비 신장  -분유조-</vt:lpstr>
      <vt:lpstr>왜 안 마실까?</vt:lpstr>
      <vt:lpstr>1. 소비대상의 다각화</vt:lpstr>
      <vt:lpstr>2. 다양한 신제품 출시</vt:lpstr>
      <vt:lpstr>3. 기능성 강조</vt:lpstr>
      <vt:lpstr>4. 정부의 정책</vt:lpstr>
      <vt:lpstr>PowerPoint 프레젠테이션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우유 소비신장</dc:title>
  <dc:creator>김가람(KIM Garam)/품질관리담당/풀무원다논</dc:creator>
  <cp:lastModifiedBy>김가람(KIM Garam)/품질관리담당/풀무원다논</cp:lastModifiedBy>
  <cp:revision>20</cp:revision>
  <dcterms:created xsi:type="dcterms:W3CDTF">2022-06-16T01:18:35Z</dcterms:created>
  <dcterms:modified xsi:type="dcterms:W3CDTF">2022-06-16T09:56:06Z</dcterms:modified>
</cp:coreProperties>
</file>