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60" autoAdjust="0"/>
  </p:normalViewPr>
  <p:slideViewPr>
    <p:cSldViewPr showGuides="1">
      <p:cViewPr varScale="1">
        <p:scale>
          <a:sx n="70" d="100"/>
          <a:sy n="70" d="100"/>
        </p:scale>
        <p:origin x="18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515C4-22A5-40A9-9778-C995E14BCD8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EB6AF-501A-4432-AC32-2311A9D80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29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? </a:t>
            </a:r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회 </a:t>
            </a:r>
            <a:r>
              <a:rPr lang="ko-KR" altLang="en-US" dirty="0" err="1"/>
              <a:t>유가공기술기초과정</a:t>
            </a:r>
            <a:r>
              <a:rPr lang="ko-KR" altLang="en-US" dirty="0"/>
              <a:t> 분임조 발표에서 </a:t>
            </a:r>
            <a:r>
              <a:rPr lang="ko-KR" altLang="en-US" dirty="0" err="1"/>
              <a:t>분유조</a:t>
            </a:r>
            <a:r>
              <a:rPr lang="ko-KR" altLang="en-US" dirty="0"/>
              <a:t> 발표를 맡은 </a:t>
            </a:r>
            <a:r>
              <a:rPr lang="en-US" altLang="ko-KR" dirty="0"/>
              <a:t>000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저희 조의 토의 주제는 우유 소비 신장 방안이었고</a:t>
            </a:r>
            <a:r>
              <a:rPr lang="en-US" altLang="ko-KR" dirty="0"/>
              <a:t>, </a:t>
            </a:r>
            <a:r>
              <a:rPr lang="ko-KR" altLang="en-US" dirty="0"/>
              <a:t>차례를 순서로 발표 시작하겠습니다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83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</a:t>
            </a:r>
            <a:r>
              <a:rPr lang="en-US" altLang="ko-KR" dirty="0"/>
              <a:t>, </a:t>
            </a:r>
            <a:r>
              <a:rPr lang="ko-KR" altLang="en-US" dirty="0"/>
              <a:t>발표 순서는 현황 분석</a:t>
            </a:r>
            <a:r>
              <a:rPr lang="en-US" altLang="ko-KR" dirty="0"/>
              <a:t>, </a:t>
            </a:r>
            <a:r>
              <a:rPr lang="ko-KR" altLang="en-US" dirty="0"/>
              <a:t>컨셉 도출 그리고 이에 대한 세부 실행 내용</a:t>
            </a:r>
            <a:r>
              <a:rPr lang="en-US" altLang="ko-KR" dirty="0"/>
              <a:t>, </a:t>
            </a:r>
            <a:r>
              <a:rPr lang="ko-KR" altLang="en-US" dirty="0"/>
              <a:t>마지막으로는 이 실행 내용에 대한 기대효과 순서입니다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86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일단</a:t>
            </a:r>
            <a:r>
              <a:rPr lang="en-US" altLang="ko-KR" dirty="0"/>
              <a:t>, </a:t>
            </a:r>
            <a:r>
              <a:rPr lang="ko-KR" altLang="en-US" dirty="0"/>
              <a:t>아시는 바와 같이 흰 우유 소비량은 지속적으로 감소하는 추세이며</a:t>
            </a:r>
            <a:r>
              <a:rPr lang="en-US" altLang="ko-KR" dirty="0"/>
              <a:t>, </a:t>
            </a:r>
            <a:r>
              <a:rPr lang="ko-KR" altLang="en-US" dirty="0"/>
              <a:t>흰 우유를 그대로 마시는 형태가 </a:t>
            </a:r>
            <a:r>
              <a:rPr lang="en-US" altLang="ko-KR" dirty="0"/>
              <a:t>65% </a:t>
            </a:r>
            <a:r>
              <a:rPr lang="ko-KR" altLang="en-US" dirty="0"/>
              <a:t>이상을 차지하고 있습니다</a:t>
            </a:r>
            <a:r>
              <a:rPr lang="en-US" altLang="ko-KR" dirty="0"/>
              <a:t>. </a:t>
            </a:r>
            <a:r>
              <a:rPr lang="ko-KR" altLang="en-US" dirty="0"/>
              <a:t>음용 목적도 간식 또는 식사 대용이 건강을 위하거나 갈증 해소</a:t>
            </a:r>
            <a:r>
              <a:rPr lang="en-US" altLang="ko-KR" dirty="0"/>
              <a:t>, </a:t>
            </a:r>
            <a:r>
              <a:rPr lang="ko-KR" altLang="en-US" dirty="0"/>
              <a:t>숙면을 위한 목적보다 높은 비율을 차지하고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43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이런 국내 우유 소비 상황을 고려하여 저희는 </a:t>
            </a:r>
            <a:r>
              <a:rPr lang="en-US" altLang="ko-KR" dirty="0"/>
              <a:t>‘</a:t>
            </a:r>
            <a:r>
              <a:rPr lang="ko-KR" altLang="en-US" dirty="0"/>
              <a:t>만약에 우유가 없었더라면</a:t>
            </a:r>
            <a:r>
              <a:rPr lang="en-US" altLang="ko-KR" dirty="0"/>
              <a:t>?’ </a:t>
            </a:r>
            <a:r>
              <a:rPr lang="ko-KR" altLang="en-US" dirty="0"/>
              <a:t>이라는 질문을 저희 컨셉의 첫 출발점으로 삼고</a:t>
            </a:r>
            <a:r>
              <a:rPr lang="en-US" altLang="ko-KR" dirty="0"/>
              <a:t>, </a:t>
            </a:r>
            <a:r>
              <a:rPr lang="ko-KR" altLang="en-US" dirty="0"/>
              <a:t>더 자세히 설명하자면 필수적으로 자리하고 있진 않지만 식생활 중 꽤 높은 비중을 차지하는 우유가 일상에서 사라지는 상황을 연출하고 이에 대한 불편함을 </a:t>
            </a:r>
            <a:r>
              <a:rPr lang="ko-KR" altLang="en-US" dirty="0" err="1"/>
              <a:t>각인시킴으로써</a:t>
            </a:r>
            <a:r>
              <a:rPr lang="ko-KR" altLang="en-US" dirty="0"/>
              <a:t> 역으로 우유의 필요성을 부각시키기 위한 접근을 생각했습니다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70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일단</a:t>
            </a:r>
            <a:r>
              <a:rPr lang="en-US" altLang="ko-KR" dirty="0"/>
              <a:t>, </a:t>
            </a:r>
            <a:r>
              <a:rPr lang="ko-KR" altLang="en-US" dirty="0"/>
              <a:t>모든 아이디어들은 우유의 필요성을 강조하고 이를 </a:t>
            </a:r>
            <a:r>
              <a:rPr lang="ko-KR" altLang="en-US" dirty="0" err="1"/>
              <a:t>각인시키기</a:t>
            </a:r>
            <a:r>
              <a:rPr lang="ko-KR" altLang="en-US" dirty="0"/>
              <a:t> 위한 </a:t>
            </a:r>
            <a:r>
              <a:rPr lang="ko-KR" altLang="en-US" dirty="0" err="1"/>
              <a:t>방안들로서</a:t>
            </a:r>
            <a:endParaRPr lang="en-US" altLang="ko-KR" dirty="0"/>
          </a:p>
          <a:p>
            <a:r>
              <a:rPr lang="ko-KR" altLang="en-US" dirty="0"/>
              <a:t>첫번째는 유관 협회 및 업체와 소통하여 우유가 없는 상황에 대해 현재</a:t>
            </a:r>
            <a:r>
              <a:rPr lang="en-US" altLang="ko-KR" dirty="0"/>
              <a:t>/</a:t>
            </a:r>
            <a:r>
              <a:rPr lang="ko-KR" altLang="en-US" dirty="0"/>
              <a:t>미래 상황을 표현하는 </a:t>
            </a:r>
            <a:r>
              <a:rPr lang="en-US" altLang="ko-KR" dirty="0"/>
              <a:t>TV</a:t>
            </a:r>
            <a:r>
              <a:rPr lang="ko-KR" altLang="en-US" dirty="0"/>
              <a:t>광고를 제작하는 것입니다</a:t>
            </a:r>
            <a:r>
              <a:rPr lang="en-US" altLang="ko-KR" dirty="0"/>
              <a:t>. </a:t>
            </a:r>
            <a:r>
              <a:rPr lang="ko-KR" altLang="en-US" dirty="0"/>
              <a:t>현재에 </a:t>
            </a:r>
            <a:r>
              <a:rPr lang="ko-KR" altLang="en-US" dirty="0" err="1"/>
              <a:t>씨리얼을</a:t>
            </a:r>
            <a:r>
              <a:rPr lang="ko-KR" altLang="en-US" dirty="0"/>
              <a:t> 먹거나</a:t>
            </a:r>
            <a:r>
              <a:rPr lang="en-US" altLang="ko-KR" dirty="0"/>
              <a:t>, </a:t>
            </a:r>
            <a:r>
              <a:rPr lang="ko-KR" altLang="en-US" dirty="0"/>
              <a:t>분유 섭취 시 우유가 없어 대체할 수 없는 당황스러운 현상을 표현하고 미래의 상황</a:t>
            </a:r>
            <a:r>
              <a:rPr lang="en-US" altLang="ko-KR" dirty="0"/>
              <a:t>, </a:t>
            </a:r>
            <a:r>
              <a:rPr lang="ko-KR" altLang="en-US" dirty="0"/>
              <a:t>즉 장기적인 관점에서는 우유섭취의 부재로 인해 이를 대체하기 위한 영양제</a:t>
            </a:r>
            <a:r>
              <a:rPr lang="en-US" altLang="ko-KR" dirty="0"/>
              <a:t>, </a:t>
            </a:r>
            <a:r>
              <a:rPr lang="ko-KR" altLang="en-US" dirty="0"/>
              <a:t>약 섭취를 하거나 작은 키</a:t>
            </a:r>
            <a:r>
              <a:rPr lang="en-US" altLang="ko-KR" dirty="0"/>
              <a:t> </a:t>
            </a:r>
            <a:r>
              <a:rPr lang="ko-KR" altLang="en-US" dirty="0"/>
              <a:t>그리고 부실한 뼈를 나타내는 광고를 통해 우유의 대체 불가함을 표현하고 </a:t>
            </a:r>
            <a:r>
              <a:rPr lang="ko-KR" altLang="en-US" dirty="0" err="1"/>
              <a:t>각인시키는</a:t>
            </a:r>
            <a:r>
              <a:rPr lang="ko-KR" altLang="en-US" dirty="0"/>
              <a:t> 것이 목적입니다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두번째는 첫번째 </a:t>
            </a:r>
            <a:r>
              <a:rPr lang="en-US" altLang="ko-KR" dirty="0"/>
              <a:t>TV</a:t>
            </a:r>
            <a:r>
              <a:rPr lang="ko-KR" altLang="en-US" dirty="0"/>
              <a:t>광고의 연장선으로</a:t>
            </a:r>
            <a:r>
              <a:rPr lang="en-US" altLang="ko-KR" dirty="0"/>
              <a:t> </a:t>
            </a:r>
            <a:r>
              <a:rPr lang="ko-KR" altLang="en-US" dirty="0"/>
              <a:t>같은 주제를 예능 프로그램을 통해 </a:t>
            </a:r>
            <a:r>
              <a:rPr lang="ko-KR" altLang="en-US" dirty="0" err="1"/>
              <a:t>각인시키는</a:t>
            </a:r>
            <a:r>
              <a:rPr lang="ko-KR" altLang="en-US" dirty="0"/>
              <a:t> 것으로</a:t>
            </a:r>
            <a:r>
              <a:rPr lang="en-US" altLang="ko-KR" dirty="0"/>
              <a:t>, TV</a:t>
            </a:r>
            <a:r>
              <a:rPr lang="ko-KR" altLang="en-US" dirty="0"/>
              <a:t>광고보다 소비자에게 더욱 친밀하고 깊게 다가갈 수 있을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세번째는 오프라인 프로모션으로</a:t>
            </a:r>
            <a:r>
              <a:rPr lang="en-US" altLang="ko-KR" dirty="0"/>
              <a:t>, </a:t>
            </a:r>
            <a:r>
              <a:rPr lang="ko-KR" altLang="en-US" dirty="0"/>
              <a:t>저희 조에서는 </a:t>
            </a:r>
            <a:r>
              <a:rPr lang="en-US" altLang="ko-KR" dirty="0"/>
              <a:t>‘</a:t>
            </a:r>
            <a:r>
              <a:rPr lang="ko-KR" altLang="en-US" dirty="0"/>
              <a:t>하늘에서 음식이 내려와</a:t>
            </a:r>
            <a:r>
              <a:rPr lang="en-US" altLang="ko-KR" dirty="0"/>
              <a:t>’</a:t>
            </a:r>
            <a:r>
              <a:rPr lang="ko-KR" altLang="en-US" dirty="0"/>
              <a:t>라는 애니메이션을 예로 우유와 함께 먹는 </a:t>
            </a:r>
            <a:r>
              <a:rPr lang="ko-KR" altLang="en-US" dirty="0" err="1"/>
              <a:t>씨리얼</a:t>
            </a:r>
            <a:r>
              <a:rPr lang="ko-KR" altLang="en-US" dirty="0"/>
              <a:t> 등을 풍선에 매달아 시각적이고 현실적인 이벤트성 프로션을 생각했습니다만</a:t>
            </a:r>
            <a:r>
              <a:rPr lang="en-US" altLang="ko-KR" dirty="0"/>
              <a:t>, </a:t>
            </a:r>
            <a:r>
              <a:rPr lang="ko-KR" altLang="en-US" dirty="0"/>
              <a:t>토의 시간이 더욱 길었다면 더 많은 아이디어가 도출될 수 있었을 것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네번째는 앞서 말했던 우유와 궁합이 좋은 음식 사진에 해시태그를 함께 올려 우유 소비 </a:t>
            </a:r>
            <a:r>
              <a:rPr lang="ko-KR" altLang="en-US" dirty="0" err="1"/>
              <a:t>캠패인을</a:t>
            </a:r>
            <a:r>
              <a:rPr lang="ko-KR" altLang="en-US" dirty="0"/>
              <a:t> 통한 </a:t>
            </a:r>
            <a:r>
              <a:rPr lang="en-US" altLang="ko-KR" dirty="0"/>
              <a:t>SNS</a:t>
            </a:r>
            <a:r>
              <a:rPr lang="ko-KR" altLang="en-US" dirty="0"/>
              <a:t> 프로모션을 진행하는 방법입니다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58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소비자에게 우유의 필요성을 강하게 각인을 시키는 것 외에도 유제품 소비 트랜드가 그대로 음용하는 방법에서 커피나 차에 넣어 마시거나 발효유나 치즈 등 유가공품의 소비량이 증가하고 이 중에서도 </a:t>
            </a:r>
            <a:r>
              <a:rPr lang="en-US" altLang="ko-KR" dirty="0"/>
              <a:t>RTD </a:t>
            </a:r>
            <a:r>
              <a:rPr lang="ko-KR" altLang="en-US" dirty="0"/>
              <a:t>커피 시장 규모가 상당히 커진 현실을 고려하여 우유가 아닌 유가공품의 풍미나 다양한 제품군을 개발하여 맛을 다양화 시키고</a:t>
            </a:r>
            <a:r>
              <a:rPr lang="en-US" altLang="ko-KR" dirty="0"/>
              <a:t>, </a:t>
            </a:r>
            <a:r>
              <a:rPr lang="ko-KR" altLang="en-US" dirty="0"/>
              <a:t>우유를 이용하여 집에서도 만들 수 있는 </a:t>
            </a:r>
            <a:r>
              <a:rPr lang="ko-KR" altLang="en-US" dirty="0" err="1"/>
              <a:t>달고나</a:t>
            </a:r>
            <a:r>
              <a:rPr lang="ko-KR" altLang="en-US" dirty="0"/>
              <a:t> 라떼</a:t>
            </a:r>
            <a:r>
              <a:rPr lang="en-US" altLang="ko-KR" dirty="0"/>
              <a:t>, </a:t>
            </a:r>
            <a:r>
              <a:rPr lang="ko-KR" altLang="en-US" dirty="0" err="1"/>
              <a:t>우유떡</a:t>
            </a:r>
            <a:r>
              <a:rPr lang="ko-KR" altLang="en-US" dirty="0"/>
              <a:t> 등의 레시피를 소비자에게 소개하여 우유 소비를 촉진시킬 수 있다고 생각합니다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86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말씀드렸던 소비 촉진 방안을 통해서 </a:t>
            </a:r>
            <a:r>
              <a:rPr lang="en-US" altLang="ko-KR" dirty="0"/>
              <a:t>‘</a:t>
            </a:r>
            <a:r>
              <a:rPr lang="ko-KR" altLang="en-US" dirty="0"/>
              <a:t>우유를 마셔라</a:t>
            </a:r>
            <a:r>
              <a:rPr lang="en-US" altLang="ko-KR" dirty="0"/>
              <a:t>＇</a:t>
            </a:r>
            <a:r>
              <a:rPr lang="ko-KR" altLang="en-US" dirty="0"/>
              <a:t>의 강요가 아닌 자발적인 </a:t>
            </a:r>
            <a:r>
              <a:rPr lang="en-US" altLang="ko-KR" dirty="0"/>
              <a:t>‘</a:t>
            </a:r>
            <a:r>
              <a:rPr lang="ko-KR" altLang="en-US" dirty="0"/>
              <a:t>우유를 </a:t>
            </a:r>
            <a:r>
              <a:rPr lang="ko-KR" altLang="en-US" dirty="0" err="1"/>
              <a:t>마셔야겠다</a:t>
            </a:r>
            <a:r>
              <a:rPr lang="en-US" altLang="ko-KR" dirty="0"/>
              <a:t>’</a:t>
            </a:r>
            <a:r>
              <a:rPr lang="ko-KR" altLang="en-US" dirty="0"/>
              <a:t>라는 소비자 인식을 변화시킬 수 있을 것으로 기대되며</a:t>
            </a:r>
            <a:r>
              <a:rPr lang="en-US" altLang="ko-KR" dirty="0"/>
              <a:t>, </a:t>
            </a:r>
            <a:r>
              <a:rPr lang="ko-KR" altLang="en-US" dirty="0"/>
              <a:t>주입식 메시지가 아니라 광고</a:t>
            </a:r>
            <a:r>
              <a:rPr lang="en-US" altLang="ko-KR" dirty="0"/>
              <a:t>, TV </a:t>
            </a:r>
            <a:r>
              <a:rPr lang="ko-KR" altLang="en-US" dirty="0"/>
              <a:t>프로그램</a:t>
            </a:r>
            <a:r>
              <a:rPr lang="en-US" altLang="ko-KR" dirty="0"/>
              <a:t>, </a:t>
            </a:r>
            <a:r>
              <a:rPr lang="ko-KR" altLang="en-US" dirty="0"/>
              <a:t>프로모션 등을 통해 소비자들의 관심을 통해 우유 소비를 자연스럽게 활성화할 수 있을 것으로 생각합니다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68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EB6AF-501A-4432-AC32-2311A9D8098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25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7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7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2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40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09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66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88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5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34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97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16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89FB-E980-4CE1-BD96-722E90CD5680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48FB-E89D-408C-BA3C-3B60AC090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36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quora.com/Is-pocket-milk-good-for-your-health&amp;psig=AOvVaw0B__n97dBTd44RLhUx3xgs&amp;ust=1617698864721000&amp;source=images&amp;cd=vfe&amp;ved=0CAIQjRxqFwoTCKiPz-Pc5u8CFQAAAAAdAAAAABA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url=https://www.newspim.com/news/view/20161020000205&amp;psig=AOvVaw1Yf45qGG3gUQeWI6CSw4Ff&amp;ust=1617700808296000&amp;source=images&amp;cd=vfe&amp;ved=0CAIQjRxqFwoTCJDD5abj5u8CFQAAAAAdAAAAABA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www.google.com/url?sa=i&amp;url=https://www.gamemeca.com/view.php?gid%3D122545&amp;psig=AOvVaw3tAxxkXFXG3fnspGPubysi&amp;ust=1617703170993000&amp;source=images&amp;cd=vfe&amp;ved=0CAIQjRxqFwoTCJCkipHs5u8CFQAAAAAdAAAAABAD" TargetMode="External"/><Relationship Id="rId3" Type="http://schemas.openxmlformats.org/officeDocument/2006/relationships/hyperlink" Target="https://www.google.com/url?sa=i&amp;url=https://namu.wiki/w/%EC%8B%9C%EB%A6%AC%EC%96%BC&amp;psig=AOvVaw3Q1_nppji2FuXPyCrXZno7&amp;ust=1617702297729000&amp;source=images&amp;cd=vfe&amp;ved=0CAIQjRxqFwoTCJCXxezo5u8CFQAAAAAdAAAAABAD" TargetMode="External"/><Relationship Id="rId7" Type="http://schemas.openxmlformats.org/officeDocument/2006/relationships/hyperlink" Target="https://www.google.com/url?sa=i&amp;url=http://m.blog.naver.com/coolsaem/10033240752&amp;psig=AOvVaw0goy5fxi0nfd_G_aoSMTE3&amp;ust=1617702912174000&amp;source=images&amp;cd=vfe&amp;ved=0CAIQjRxqFwoTCOiL4I7r5u8CFQAAAAAdAAAAABAD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s://www.google.com/url?sa=i&amp;url=https://www.edaily.co.kr/news/read?newsId%3D01282486616156224&amp;psig=AOvVaw19Ks6exAqDeomVAihBS4Gi&amp;ust=1617703103446000&amp;source=images&amp;cd=vfe&amp;ved=0CAIQjRxqFwoTCLCU6-jr5u8CFQAAAAAdAAAAABAD" TargetMode="External"/><Relationship Id="rId5" Type="http://schemas.openxmlformats.org/officeDocument/2006/relationships/hyperlink" Target="https://www.google.com/url?sa=i&amp;url=https://blog.gaijinpot.com/how-to-take-sick-leave-if-youre-an-alt/&amp;psig=AOvVaw3aFiOSD23GPo-N24GQPC7o&amp;ust=1617702697651000&amp;source=images&amp;cd=vfe&amp;ved=0CAIQjRxqFwoTCPCLn6vq5u8CFQAAAAAdAAAAABAD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s://www.google.com/url?sa=i&amp;url=https://www.pinterest.com/pin/847661961100504998/&amp;psig=AOvVaw2YGnKSZEAkpZipT8BIhd-D&amp;ust=1617702934634000&amp;source=images&amp;cd=vfe&amp;ved=0CAIQjRxqFwoTCKDimJ_r5u8CFQAAAAAdAAAAABAD" TargetMode="Externa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google.com/url?sa=i&amp;url=https://thenounproject.com/term/volunteer/&amp;psig=AOvVaw1P_C8-LxQHJ8g4_wmJCHHl&amp;ust=1617703670461000&amp;source=images&amp;cd=vfe&amp;ved=0CAIQjRxqFwoTCKD37vft5u8CFQAAAAAdAAAAABAD" TargetMode="External"/><Relationship Id="rId7" Type="http://schemas.openxmlformats.org/officeDocument/2006/relationships/hyperlink" Target="https://www.google.com/url?sa=i&amp;url=https://www.flaticon.com/free-icon/milk_114944&amp;psig=AOvVaw3p7xPaMCI0rvxzQQUwMXQc&amp;ust=1617703751868000&amp;source=images&amp;cd=vfe&amp;ved=0CAIQjRxqFwoTCKCk36Hu5u8CFQAAAAAdAAAAAB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google.com/url?sa=i&amp;url=https://thenounproject.com/term/shared-interest/&amp;psig=AOvVaw39VqVW7nxAkP0vuLOb0WGY&amp;ust=1617703704691000&amp;source=images&amp;cd=vfe&amp;ved=0CAIQjRxqFwoTCKDP7Iru5u8CFQAAAAAdAAAAABAD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 rot="1360322">
            <a:off x="8045233" y="309124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?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9764" y="1668336"/>
            <a:ext cx="33345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만약에 </a:t>
            </a:r>
            <a:endParaRPr lang="en-US" altLang="ko-KR" sz="5400" dirty="0">
              <a:solidFill>
                <a:schemeClr val="bg1"/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r>
              <a:rPr lang="ko-KR" altLang="en-US" sz="54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우유가 </a:t>
            </a:r>
            <a:endParaRPr lang="en-US" altLang="ko-KR" sz="5400" dirty="0">
              <a:solidFill>
                <a:schemeClr val="bg1"/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r>
              <a:rPr lang="ko-KR" altLang="en-US" sz="54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없었더라면</a:t>
            </a:r>
          </a:p>
        </p:txBody>
      </p:sp>
      <p:pic>
        <p:nvPicPr>
          <p:cNvPr id="1026" name="Picture 2" descr="Is pocket milk good for your health? - Quor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8"/>
          <a:stretch/>
        </p:blipFill>
        <p:spPr bwMode="auto">
          <a:xfrm flipH="1">
            <a:off x="3246" y="-48324"/>
            <a:ext cx="4809914" cy="69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8172" y="1708529"/>
            <a:ext cx="33345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만약에 </a:t>
            </a:r>
            <a:endParaRPr lang="en-US" altLang="ko-KR" sz="5400" dirty="0">
              <a:solidFill>
                <a:schemeClr val="tx2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r>
              <a:rPr lang="ko-KR" altLang="en-US" sz="5400" dirty="0">
                <a:solidFill>
                  <a:srgbClr val="0070C0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우유</a:t>
            </a:r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가 </a:t>
            </a:r>
            <a:endParaRPr lang="en-US" altLang="ko-KR" sz="5400" dirty="0">
              <a:solidFill>
                <a:schemeClr val="tx2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없었더라면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4283804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나눔스퀘어라운드 ExtraBold" pitchFamily="50" charset="-127"/>
                <a:ea typeface="나눔스퀘어라운드 ExtraBold" pitchFamily="50" charset="-127"/>
              </a:rPr>
              <a:t>유가공기술기초교육</a:t>
            </a:r>
            <a:r>
              <a:rPr lang="en-US" altLang="ko-KR" dirty="0">
                <a:latin typeface="나눔스퀘어라운드 ExtraBold" pitchFamily="50" charset="-127"/>
                <a:ea typeface="나눔스퀘어라운드 ExtraBold" pitchFamily="50" charset="-127"/>
              </a:rPr>
              <a:t>_</a:t>
            </a:r>
            <a:r>
              <a:rPr lang="ko-KR" altLang="en-US" dirty="0" err="1">
                <a:latin typeface="나눔스퀘어라운드 ExtraBold" pitchFamily="50" charset="-127"/>
                <a:ea typeface="나눔스퀘어라운드 ExtraBold" pitchFamily="50" charset="-127"/>
              </a:rPr>
              <a:t>분유조</a:t>
            </a:r>
            <a:endParaRPr lang="ko-KR" altLang="en-US" dirty="0"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 rot="1360322">
            <a:off x="7988629" y="3098105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?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3787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05546" y="1772816"/>
            <a:ext cx="15664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INDEX</a:t>
            </a:r>
            <a:endParaRPr lang="ko-KR" altLang="en-US" sz="3600" dirty="0">
              <a:solidFill>
                <a:schemeClr val="bg1"/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276872"/>
            <a:ext cx="1467068" cy="2471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dirty="0">
                <a:latin typeface="나눔스퀘어라운드 ExtraBold" pitchFamily="50" charset="-127"/>
                <a:ea typeface="나눔스퀘어라운드 ExtraBold" pitchFamily="50" charset="-127"/>
              </a:rPr>
              <a:t>현황분석</a:t>
            </a:r>
            <a:endParaRPr lang="en-US" altLang="ko-KR" sz="2000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dirty="0" err="1">
                <a:latin typeface="나눔스퀘어라운드 ExtraBold" pitchFamily="50" charset="-127"/>
                <a:ea typeface="나눔스퀘어라운드 ExtraBold" pitchFamily="50" charset="-127"/>
              </a:rPr>
              <a:t>컨셉도출</a:t>
            </a:r>
            <a:endParaRPr lang="en-US" altLang="ko-KR" sz="2000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dirty="0">
                <a:latin typeface="나눔스퀘어라운드 ExtraBold" pitchFamily="50" charset="-127"/>
                <a:ea typeface="나눔스퀘어라운드 ExtraBold" pitchFamily="50" charset="-127"/>
              </a:rPr>
              <a:t>세부내용</a:t>
            </a:r>
            <a:endParaRPr lang="en-US" altLang="ko-KR" sz="2000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dirty="0">
                <a:latin typeface="나눔스퀘어라운드 ExtraBold" pitchFamily="50" charset="-127"/>
                <a:ea typeface="나눔스퀘어라운드 ExtraBold" pitchFamily="50" charset="-127"/>
              </a:rPr>
              <a:t>기대효과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131840" y="2397458"/>
            <a:ext cx="601216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62045" y="1815889"/>
            <a:ext cx="15664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INDEX</a:t>
            </a:r>
            <a:endParaRPr lang="ko-KR" altLang="en-US" sz="3600" dirty="0">
              <a:solidFill>
                <a:schemeClr val="tx2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4869160"/>
            <a:ext cx="601216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6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229" y="16947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1. 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현황분석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CE0DD0E7-CA09-4F4F-89AB-46CB7C77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87" y="3463214"/>
            <a:ext cx="6362713" cy="3261620"/>
          </a:xfrm>
          <a:prstGeom prst="rect">
            <a:avLst/>
          </a:prstGeom>
        </p:spPr>
      </p:pic>
      <p:pic>
        <p:nvPicPr>
          <p:cNvPr id="26" name="Picture 6" descr="뉴스핌 - 우유업계, 재고 고민 털었지만…'문제는 소비'">
            <a:hlinkClick r:id="rId4"/>
            <a:extLst>
              <a:ext uri="{FF2B5EF4-FFF2-40B4-BE49-F238E27FC236}">
                <a16:creationId xmlns:a16="http://schemas.microsoft.com/office/drawing/2014/main" id="{619FBAE7-646B-4980-A69F-1C879D13E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7"/>
          <a:stretch/>
        </p:blipFill>
        <p:spPr bwMode="auto">
          <a:xfrm>
            <a:off x="1" y="1486362"/>
            <a:ext cx="2781286" cy="19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15D6595-4030-4A2A-BC13-7CACFA698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741" y="1021304"/>
            <a:ext cx="6270259" cy="3142320"/>
          </a:xfrm>
          <a:prstGeom prst="rect">
            <a:avLst/>
          </a:prstGeom>
        </p:spPr>
      </p:pic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A1E18C1-0131-4ABE-A387-D79BB3DF1EDB}"/>
              </a:ext>
            </a:extLst>
          </p:cNvPr>
          <p:cNvCxnSpPr/>
          <p:nvPr/>
        </p:nvCxnSpPr>
        <p:spPr>
          <a:xfrm flipV="1">
            <a:off x="2583402" y="2157269"/>
            <a:ext cx="568171" cy="46163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52E1C1C-8B1E-4403-BC04-A5BD078D664D}"/>
              </a:ext>
            </a:extLst>
          </p:cNvPr>
          <p:cNvSpPr/>
          <p:nvPr/>
        </p:nvSpPr>
        <p:spPr>
          <a:xfrm>
            <a:off x="3151573" y="1464811"/>
            <a:ext cx="1118586" cy="129614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6CC60886-3890-4D5C-938E-2531882D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37170"/>
            <a:ext cx="2938509" cy="21561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/>
              <a:t>  국내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인당 흰 우유의 소비량이 지속적으로 감소하는 추세를 보임</a:t>
            </a:r>
            <a:endParaRPr lang="en-US" altLang="ko-KR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/>
              <a:t>음용법은 흰 우유를 그대로 마시는 방법이 </a:t>
            </a:r>
            <a:r>
              <a:rPr lang="en-US" altLang="ko-KR" sz="1400" b="1" dirty="0"/>
              <a:t>65%</a:t>
            </a:r>
            <a:r>
              <a:rPr lang="ko-KR" altLang="en-US" sz="1400" b="1" dirty="0"/>
              <a:t>이상을 차지함</a:t>
            </a:r>
            <a:endParaRPr lang="en-US" altLang="ko-KR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/>
              <a:t>우유를 마시는 목적으로는 간식 또는 식사 대용이 높은 비율을 차지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281828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229" y="16947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2. </a:t>
            </a:r>
            <a:r>
              <a:rPr lang="ko-KR" altLang="en-US" sz="2400" dirty="0" err="1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컨셉도출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2346406"/>
            <a:ext cx="33345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만약에 </a:t>
            </a:r>
            <a:endParaRPr lang="en-US" altLang="ko-KR" sz="5400" dirty="0">
              <a:solidFill>
                <a:schemeClr val="tx2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r>
              <a:rPr lang="ko-KR" altLang="en-US" sz="5400" dirty="0">
                <a:solidFill>
                  <a:srgbClr val="0070C0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우유</a:t>
            </a:r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가 </a:t>
            </a:r>
            <a:endParaRPr lang="en-US" altLang="ko-KR" sz="5400" dirty="0">
              <a:solidFill>
                <a:schemeClr val="tx2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없었더라면</a:t>
            </a:r>
          </a:p>
        </p:txBody>
      </p:sp>
      <p:sp>
        <p:nvSpPr>
          <p:cNvPr id="28" name="직사각형 27"/>
          <p:cNvSpPr/>
          <p:nvPr/>
        </p:nvSpPr>
        <p:spPr>
          <a:xfrm rot="1360322">
            <a:off x="3734802" y="3733508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?</a:t>
            </a:r>
            <a:endParaRPr lang="ko-KR" altLang="en-US" sz="8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427984" y="1268760"/>
            <a:ext cx="1" cy="489654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2780928"/>
            <a:ext cx="4680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일상의 식습관 중에</a:t>
            </a:r>
            <a:endParaRPr lang="en-US" altLang="ko-KR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우유가 없는 상황을 연출하고</a:t>
            </a:r>
            <a:endParaRPr lang="en-US" altLang="ko-KR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이에 대한 불편함을 소비자들에게 각인시킴</a:t>
            </a:r>
          </a:p>
        </p:txBody>
      </p:sp>
    </p:spTree>
    <p:extLst>
      <p:ext uri="{BB962C8B-B14F-4D97-AF65-F5344CB8AC3E}">
        <p14:creationId xmlns:p14="http://schemas.microsoft.com/office/powerpoint/2010/main" val="112481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229" y="169476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3. 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소비 촉진 방안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07504" y="1090042"/>
            <a:ext cx="2874842" cy="5623942"/>
          </a:xfrm>
          <a:prstGeom prst="roundRect">
            <a:avLst>
              <a:gd name="adj" fmla="val 7778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26382" y="908720"/>
            <a:ext cx="869149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TV </a:t>
            </a:r>
            <a:r>
              <a:rPr lang="ko-KR" altLang="en-US" sz="16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광고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3" y="2588711"/>
            <a:ext cx="287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&lt;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만약에 우유가 없었더라면 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“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현재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” 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편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&gt;</a:t>
            </a:r>
          </a:p>
          <a:p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: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우유가 필요한 순간</a:t>
            </a:r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,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우유가 없어서 당황하는 모습을 통해 일상 식습관에 우유가 미치는 영향을 </a:t>
            </a:r>
            <a:r>
              <a:rPr lang="ko-KR" altLang="en-US" sz="1200" dirty="0" err="1">
                <a:latin typeface="나눔스퀘어라운드 ExtraBold" pitchFamily="50" charset="-127"/>
                <a:ea typeface="나눔스퀘어라운드 ExtraBold" pitchFamily="50" charset="-127"/>
              </a:rPr>
              <a:t>각인시킴</a:t>
            </a:r>
            <a:endParaRPr lang="en-US" altLang="ko-KR" sz="1200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EX) </a:t>
            </a:r>
            <a:r>
              <a:rPr lang="ko-KR" altLang="en-US" sz="1200" dirty="0" err="1">
                <a:latin typeface="나눔스퀘어라운드 ExtraBold" pitchFamily="50" charset="-127"/>
                <a:ea typeface="나눔스퀘어라운드 ExtraBold" pitchFamily="50" charset="-127"/>
              </a:rPr>
              <a:t>씨리얼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 먹을 때</a:t>
            </a:r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,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유아 분유 섭취 시</a:t>
            </a:r>
          </a:p>
        </p:txBody>
      </p:sp>
      <p:pic>
        <p:nvPicPr>
          <p:cNvPr id="4098" name="Picture 2" descr="시리얼 - 나무위키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4" y="1268761"/>
            <a:ext cx="2419378" cy="12926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7503" y="5365665"/>
            <a:ext cx="287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&lt;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만약에 우유가 없었더라면 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“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미래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” 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편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&gt;</a:t>
            </a:r>
          </a:p>
          <a:p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: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우유섭취를 하지 못한 사람들의 미래 모습을 통해 소비자에게 우유가 미치는 영향을 각인시킴</a:t>
            </a:r>
          </a:p>
          <a:p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EX)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다량의 약 섭취</a:t>
            </a:r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,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작은 키</a:t>
            </a:r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,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부실한 뼈</a:t>
            </a:r>
          </a:p>
        </p:txBody>
      </p:sp>
      <p:pic>
        <p:nvPicPr>
          <p:cNvPr id="31" name="Picture 4" descr="How to Take Sick Leave If You're an ALT - GaijinPo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4" y="3933988"/>
            <a:ext cx="2419378" cy="13537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2982A48-2533-4E57-B70A-BD48F7140D17}"/>
              </a:ext>
            </a:extLst>
          </p:cNvPr>
          <p:cNvGrpSpPr/>
          <p:nvPr/>
        </p:nvGrpSpPr>
        <p:grpSpPr>
          <a:xfrm>
            <a:off x="6195526" y="852869"/>
            <a:ext cx="2874843" cy="5827130"/>
            <a:chOff x="8770800" y="852869"/>
            <a:chExt cx="2874843" cy="5827130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8770800" y="1034190"/>
              <a:ext cx="2874842" cy="5645809"/>
            </a:xfrm>
            <a:prstGeom prst="roundRect">
              <a:avLst>
                <a:gd name="adj" fmla="val 7778"/>
              </a:avLst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32400" y="852869"/>
              <a:ext cx="1383712" cy="33855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나눔스퀘어라운드 ExtraBold" pitchFamily="50" charset="-127"/>
                  <a:ea typeface="나눔스퀘어라운드 ExtraBold" pitchFamily="50" charset="-127"/>
                </a:rPr>
                <a:t>SNS </a:t>
              </a:r>
              <a:r>
                <a:rPr lang="ko-KR" altLang="en-US" sz="1600" dirty="0">
                  <a:solidFill>
                    <a:schemeClr val="bg1"/>
                  </a:solidFill>
                  <a:latin typeface="나눔스퀘어라운드 ExtraBold" pitchFamily="50" charset="-127"/>
                  <a:ea typeface="나눔스퀘어라운드 ExtraBold" pitchFamily="50" charset="-127"/>
                </a:rPr>
                <a:t>프로모션</a:t>
              </a:r>
            </a:p>
          </p:txBody>
        </p:sp>
        <p:pic>
          <p:nvPicPr>
            <p:cNvPr id="4102" name="Picture 6" descr="오레오 쿠키 엘리베이터 : 네이버 블로그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4816" y="1286274"/>
              <a:ext cx="1919287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좋아요 333개, 댓글 14개 - Instagram의 🌞홍홍 먹스타그램🌞(@hhhhhonghong)님: &quot;🌞익산김씨고구마 꿀고구마  . 겨울이 좋은 이유는 중 하나는 군고구마가 맛있어서입니당🥰🍠 군구고마 빠삭한 겉부분이 느무 좋다 이름대로 꿀이… | Yum,  Food, Breakfast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505" y="2573746"/>
              <a:ext cx="1813759" cy="1813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770800" y="5661248"/>
              <a:ext cx="2874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#</a:t>
              </a:r>
              <a:r>
                <a:rPr lang="ko-KR" altLang="en-US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만약에</a:t>
              </a:r>
              <a:r>
                <a:rPr lang="en-US" altLang="ko-KR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_</a:t>
              </a:r>
              <a:r>
                <a:rPr lang="ko-KR" altLang="en-US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우유가</a:t>
              </a:r>
              <a:r>
                <a:rPr lang="en-US" altLang="ko-KR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_</a:t>
              </a:r>
              <a:r>
                <a:rPr lang="ko-KR" altLang="en-US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없었더라면</a:t>
              </a:r>
              <a:endPara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endParaRPr>
            </a:p>
            <a:p>
              <a:r>
                <a:rPr lang="en-US" altLang="ko-KR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: </a:t>
              </a:r>
              <a:r>
                <a:rPr lang="ko-KR" altLang="en-US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일상생활에서 우유가 꼭 필요한 상황을 </a:t>
              </a:r>
              <a:r>
                <a:rPr lang="en-US" altLang="ko-KR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SNS</a:t>
              </a:r>
              <a:r>
                <a:rPr lang="ko-KR" altLang="en-US" sz="1200" b="1" dirty="0">
                  <a:latin typeface="나눔스퀘어라운드 ExtraBold" pitchFamily="50" charset="-127"/>
                  <a:ea typeface="나눔스퀘어라운드 ExtraBold" pitchFamily="50" charset="-127"/>
                </a:rPr>
                <a:t>에 해시태그와 함께 올리며 우유 소비 촉진 독려하는 프로모션 활동</a:t>
              </a:r>
              <a:endParaRPr lang="ko-KR" altLang="en-US" sz="1200" dirty="0">
                <a:latin typeface="나눔스퀘어라운드 ExtraBold" pitchFamily="50" charset="-127"/>
                <a:ea typeface="나눔스퀘어라운드 ExtraBold" pitchFamily="50" charset="-127"/>
              </a:endParaRPr>
            </a:p>
          </p:txBody>
        </p:sp>
        <p:pic>
          <p:nvPicPr>
            <p:cNvPr id="4106" name="Picture 10" descr="식품박물관]①죠리퐁, 맛과 건강 챙긴 한국형 시리얼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998" y="4172322"/>
              <a:ext cx="1634356" cy="121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모서리가 둥근 직사각형 16"/>
          <p:cNvSpPr/>
          <p:nvPr/>
        </p:nvSpPr>
        <p:spPr>
          <a:xfrm>
            <a:off x="3153612" y="3754338"/>
            <a:ext cx="2874842" cy="2872828"/>
          </a:xfrm>
          <a:prstGeom prst="roundRect">
            <a:avLst>
              <a:gd name="adj" fmla="val 7778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745297" y="3573016"/>
            <a:ext cx="1723550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오프라인 프로모션</a:t>
            </a:r>
          </a:p>
        </p:txBody>
      </p:sp>
      <p:pic>
        <p:nvPicPr>
          <p:cNvPr id="4108" name="Picture 12" descr="하늘에서 음식이 내린다면, 그런데 실제로 일어났습니다!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44" y="3976544"/>
            <a:ext cx="2363487" cy="16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169650" y="5611503"/>
            <a:ext cx="2874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&lt;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하늘에서 음식이 내려와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&gt;</a:t>
            </a:r>
          </a:p>
          <a:p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애니메이션 ‘하늘에서 음식이 내린다면’을 모티브로 우유와 곁들여 </a:t>
            </a:r>
            <a:r>
              <a:rPr lang="ko-KR" altLang="en-US" sz="1200" dirty="0" err="1">
                <a:latin typeface="나눔스퀘어라운드 ExtraBold" pitchFamily="50" charset="-127"/>
                <a:ea typeface="나눔스퀘어라운드 ExtraBold" pitchFamily="50" charset="-127"/>
              </a:rPr>
              <a:t>먹어야하는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 음식을 풍선에 매달아서 사람들에게 전달하며 우유의 소중함을 알림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140266" y="1054687"/>
            <a:ext cx="2874842" cy="2481629"/>
          </a:xfrm>
          <a:prstGeom prst="roundRect">
            <a:avLst>
              <a:gd name="adj" fmla="val 7778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973204" y="873365"/>
            <a:ext cx="1241044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TV </a:t>
            </a:r>
            <a:r>
              <a:rPr lang="ko-KR" altLang="en-US" sz="16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프로그램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56304" y="2701345"/>
            <a:ext cx="287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&lt;</a:t>
            </a:r>
            <a:r>
              <a:rPr lang="ko-KR" altLang="en-US" sz="1200" b="1" dirty="0">
                <a:latin typeface="나눔스퀘어라운드 ExtraBold" pitchFamily="50" charset="-127"/>
                <a:ea typeface="나눔스퀘어라운드 ExtraBold" pitchFamily="50" charset="-127"/>
              </a:rPr>
              <a:t>인간의 조건</a:t>
            </a:r>
            <a:r>
              <a:rPr lang="en-US" altLang="ko-KR" sz="1200" b="1" dirty="0">
                <a:latin typeface="나눔스퀘어라운드 ExtraBold" pitchFamily="50" charset="-127"/>
                <a:ea typeface="나눔스퀘어라운드 ExtraBold" pitchFamily="50" charset="-127"/>
              </a:rPr>
              <a:t>&gt;</a:t>
            </a:r>
          </a:p>
          <a:p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KBS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예능 프로그램 인간의 조건에서 </a:t>
            </a:r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“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만약에 우유가 없었더라면</a:t>
            </a:r>
            <a:r>
              <a:rPr lang="en-US" altLang="ko-KR" sz="1200" dirty="0">
                <a:latin typeface="나눔스퀘어라운드 ExtraBold" pitchFamily="50" charset="-127"/>
                <a:ea typeface="나눔스퀘어라운드 ExtraBold" pitchFamily="50" charset="-127"/>
              </a:rPr>
              <a:t>” </a:t>
            </a:r>
            <a:r>
              <a:rPr lang="ko-KR" altLang="en-US" sz="1200" dirty="0">
                <a:latin typeface="나눔스퀘어라운드 ExtraBold" pitchFamily="50" charset="-127"/>
                <a:ea typeface="나눔스퀘어라운드 ExtraBold" pitchFamily="50" charset="-127"/>
              </a:rPr>
              <a:t>주제 진행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75" y="1293444"/>
            <a:ext cx="2709224" cy="13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2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229" y="169476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3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-1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. 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소비 촉진 방안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B8387BE-559D-4FA3-B02E-BE7702D601B8}"/>
              </a:ext>
            </a:extLst>
          </p:cNvPr>
          <p:cNvGrpSpPr/>
          <p:nvPr/>
        </p:nvGrpSpPr>
        <p:grpSpPr>
          <a:xfrm>
            <a:off x="250533" y="1484784"/>
            <a:ext cx="3966360" cy="4600488"/>
            <a:chOff x="454013" y="2094382"/>
            <a:chExt cx="4262024" cy="4830950"/>
          </a:xfrm>
        </p:grpSpPr>
        <p:pic>
          <p:nvPicPr>
            <p:cNvPr id="26" name="Picture 4" descr="대사증후군·당뇨병 예방 “유제품 섭취하세요” &lt; 내분비 &lt; 건강·질병 &lt; 기사본문 - 메디코파마">
              <a:extLst>
                <a:ext uri="{FF2B5EF4-FFF2-40B4-BE49-F238E27FC236}">
                  <a16:creationId xmlns:a16="http://schemas.microsoft.com/office/drawing/2014/main" id="{FC61C775-40DD-4B35-931C-5A174E6CC4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1" b="6256"/>
            <a:stretch/>
          </p:blipFill>
          <p:spPr bwMode="auto">
            <a:xfrm>
              <a:off x="454013" y="2094382"/>
              <a:ext cx="4262023" cy="241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ow to Make Caffe Latte Recipe">
              <a:extLst>
                <a:ext uri="{FF2B5EF4-FFF2-40B4-BE49-F238E27FC236}">
                  <a16:creationId xmlns:a16="http://schemas.microsoft.com/office/drawing/2014/main" id="{CC1DE6EA-49C5-4501-B0E4-0D1ACEB37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14" y="4509857"/>
              <a:ext cx="4262023" cy="241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78BDFDF5-70ED-4D0D-8716-02D3DFB58DA0}"/>
              </a:ext>
            </a:extLst>
          </p:cNvPr>
          <p:cNvSpPr txBox="1">
            <a:spLocks/>
          </p:cNvSpPr>
          <p:nvPr/>
        </p:nvSpPr>
        <p:spPr>
          <a:xfrm>
            <a:off x="4486094" y="1484784"/>
            <a:ext cx="440737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유제품 소비 트렌드 변화</a:t>
            </a: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직접 </a:t>
            </a:r>
            <a:r>
              <a:rPr lang="ko-KR" altLang="en-US" sz="13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시유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소비에서 커피</a:t>
            </a:r>
            <a:r>
              <a:rPr lang="en-US" altLang="ko-KR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차에 넣어 마시는 소비 형태로 변화</a:t>
            </a: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흰 우유 소비량은 정체되었으나 발효유나 치즈 등의 유가공품 소비량이 증가함</a:t>
            </a: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RTD(Ready To Drink) 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커피시장 규모 </a:t>
            </a:r>
            <a:r>
              <a:rPr lang="en-US" altLang="ko-KR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 </a:t>
            </a:r>
            <a:r>
              <a:rPr lang="en-US" altLang="ko-KR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천억원 증가</a:t>
            </a: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유제품의 풍미 향상을 통한 우유의 소비량 증가</a:t>
            </a: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요구르트</a:t>
            </a:r>
            <a:r>
              <a:rPr lang="en-US" altLang="ko-KR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치즈</a:t>
            </a:r>
            <a:r>
              <a:rPr lang="en-US" altLang="ko-KR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버터 등 유가공품의 맛 다양화</a:t>
            </a: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3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달고나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라떼</a:t>
            </a:r>
            <a:r>
              <a:rPr lang="en-US" altLang="ko-KR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3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우유떡</a:t>
            </a:r>
            <a:r>
              <a:rPr lang="ko-KR" altLang="en-US" sz="13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등 다양한 레시피 활용</a:t>
            </a: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3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9" name="화살표: 아래쪽 9">
            <a:extLst>
              <a:ext uri="{FF2B5EF4-FFF2-40B4-BE49-F238E27FC236}">
                <a16:creationId xmlns:a16="http://schemas.microsoft.com/office/drawing/2014/main" id="{BDB1949F-1DCB-4321-8146-4593C1FAADC0}"/>
              </a:ext>
            </a:extLst>
          </p:cNvPr>
          <p:cNvSpPr/>
          <p:nvPr/>
        </p:nvSpPr>
        <p:spPr>
          <a:xfrm>
            <a:off x="6310785" y="4490878"/>
            <a:ext cx="757989" cy="58061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51520" y="908720"/>
            <a:ext cx="2101857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다양한 제품으로 활용</a:t>
            </a:r>
          </a:p>
        </p:txBody>
      </p:sp>
    </p:spTree>
    <p:extLst>
      <p:ext uri="{BB962C8B-B14F-4D97-AF65-F5344CB8AC3E}">
        <p14:creationId xmlns:p14="http://schemas.microsoft.com/office/powerpoint/2010/main" val="401893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229" y="16947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4. 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기대효과</a:t>
            </a:r>
          </a:p>
        </p:txBody>
      </p:sp>
      <p:pic>
        <p:nvPicPr>
          <p:cNvPr id="6146" name="Picture 2" descr="Volunteer Icons - Download Free Vector Icons | Noun Projec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4" y="13407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516216" y="3501008"/>
            <a:ext cx="1905000" cy="1905000"/>
            <a:chOff x="5335517" y="3429000"/>
            <a:chExt cx="1905000" cy="1905000"/>
          </a:xfrm>
        </p:grpSpPr>
        <p:pic>
          <p:nvPicPr>
            <p:cNvPr id="6148" name="Picture 4" descr="Shared Interest Icons - Download Free Vector Icons | Noun Projec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17" y="34290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그룹 2"/>
            <p:cNvGrpSpPr/>
            <p:nvPr/>
          </p:nvGrpSpPr>
          <p:grpSpPr>
            <a:xfrm>
              <a:off x="6131826" y="3710681"/>
              <a:ext cx="288032" cy="288032"/>
              <a:chOff x="8349208" y="3645024"/>
              <a:chExt cx="288032" cy="288032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8349208" y="364502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150" name="Picture 6" descr="Milk - Free food icons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9208" y="3645024"/>
                <a:ext cx="288032" cy="288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TextBox 28"/>
          <p:cNvSpPr txBox="1"/>
          <p:nvPr/>
        </p:nvSpPr>
        <p:spPr>
          <a:xfrm>
            <a:off x="2843808" y="1700808"/>
            <a:ext cx="5394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기존의 캠페인과 달리 소비자들에게 </a:t>
            </a:r>
            <a:endParaRPr lang="en-US" altLang="ko-KR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‘우유를 마셔라</a:t>
            </a:r>
            <a:r>
              <a:rPr lang="en-US" altLang="ko-KR" dirty="0">
                <a:latin typeface="나눔스퀘어라운드 ExtraBold" pitchFamily="50" charset="-127"/>
                <a:ea typeface="나눔스퀘어라운드 ExtraBold" pitchFamily="50" charset="-127"/>
              </a:rPr>
              <a:t>.’ </a:t>
            </a: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가 아닌 ‘흰 우유를 마셔야겠구나’ 하는 생각을 자발적으로 가질 수 있게 해줌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1504" y="4233862"/>
            <a:ext cx="5700708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주입식 메시지가 아닌 흥미를 유발하는 메시지를 통해</a:t>
            </a:r>
            <a:endParaRPr lang="en-US" altLang="ko-KR" dirty="0">
              <a:latin typeface="나눔스퀘어라운드 ExtraBold" pitchFamily="50" charset="-127"/>
              <a:ea typeface="나눔스퀘어라운드 ExtraBold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dirty="0">
                <a:latin typeface="나눔스퀘어라운드 ExtraBold" pitchFamily="50" charset="-127"/>
                <a:ea typeface="나눔스퀘어라운드 ExtraBold" pitchFamily="50" charset="-127"/>
              </a:rPr>
              <a:t>소비자들의 시선과 이목을 집중시킬 수 있을 것</a:t>
            </a:r>
          </a:p>
        </p:txBody>
      </p:sp>
    </p:spTree>
    <p:extLst>
      <p:ext uri="{BB962C8B-B14F-4D97-AF65-F5344CB8AC3E}">
        <p14:creationId xmlns:p14="http://schemas.microsoft.com/office/powerpoint/2010/main" val="63709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65625" y="3020986"/>
            <a:ext cx="333456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감사합니다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131840" y="2397458"/>
            <a:ext cx="601216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2513" y="3059086"/>
            <a:ext cx="333456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5400">
                <a:solidFill>
                  <a:schemeClr val="tx2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감사합니다</a:t>
            </a:r>
            <a:endParaRPr lang="ko-KR" altLang="en-US" sz="5400" dirty="0">
              <a:solidFill>
                <a:schemeClr val="tx2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4869160"/>
            <a:ext cx="601216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8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758</Words>
  <Application>Microsoft Office PowerPoint</Application>
  <PresentationFormat>화면 슬라이드 쇼(4:3)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나눔스퀘어라운드 ExtraBold</vt:lpstr>
      <vt:lpstr>맑은 고딕</vt:lpstr>
      <vt:lpstr>함초롬바탕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이혜주</dc:creator>
  <cp:lastModifiedBy>황철환(광주_품질보증팀_제품검사파트)</cp:lastModifiedBy>
  <cp:revision>17</cp:revision>
  <dcterms:created xsi:type="dcterms:W3CDTF">2021-04-05T08:45:56Z</dcterms:created>
  <dcterms:modified xsi:type="dcterms:W3CDTF">2021-04-07T02:14:17Z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746f57-604a-4b1d-8689-42b09f2bd39e_Enabled">
    <vt:lpwstr>True</vt:lpwstr>
  </property>
  <property fmtid="{D5CDD505-2E9C-101B-9397-08002B2CF9AE}" pid="3" name="MSIP_Label_55746f57-604a-4b1d-8689-42b09f2bd39e_SiteId">
    <vt:lpwstr>7199116b-1fc4-4d51-aa19-015bbc6c370c</vt:lpwstr>
  </property>
  <property fmtid="{D5CDD505-2E9C-101B-9397-08002B2CF9AE}" pid="4" name="MSIP_Label_55746f57-604a-4b1d-8689-42b09f2bd39e_Owner">
    <vt:lpwstr>hch1122@maeil.com</vt:lpwstr>
  </property>
  <property fmtid="{D5CDD505-2E9C-101B-9397-08002B2CF9AE}" pid="5" name="MSIP_Label_55746f57-604a-4b1d-8689-42b09f2bd39e_SetDate">
    <vt:lpwstr>2021-04-06T23:52:35.7850485Z</vt:lpwstr>
  </property>
  <property fmtid="{D5CDD505-2E9C-101B-9397-08002B2CF9AE}" pid="6" name="MSIP_Label_55746f57-604a-4b1d-8689-42b09f2bd39e_Name">
    <vt:lpwstr>보안해제문서</vt:lpwstr>
  </property>
  <property fmtid="{D5CDD505-2E9C-101B-9397-08002B2CF9AE}" pid="7" name="MSIP_Label_55746f57-604a-4b1d-8689-42b09f2bd39e_Application">
    <vt:lpwstr>Microsoft Azure Information Protection</vt:lpwstr>
  </property>
  <property fmtid="{D5CDD505-2E9C-101B-9397-08002B2CF9AE}" pid="8" name="MSIP_Label_55746f57-604a-4b1d-8689-42b09f2bd39e_ActionId">
    <vt:lpwstr>f37f67ec-ca05-460f-9081-9fe9b29c589f</vt:lpwstr>
  </property>
  <property fmtid="{D5CDD505-2E9C-101B-9397-08002B2CF9AE}" pid="9" name="MSIP_Label_55746f57-604a-4b1d-8689-42b09f2bd39e_Extended_MSFT_Method">
    <vt:lpwstr>Manual</vt:lpwstr>
  </property>
  <property fmtid="{D5CDD505-2E9C-101B-9397-08002B2CF9AE}" pid="10" name="Sensitivity">
    <vt:lpwstr>보안해제문서</vt:lpwstr>
  </property>
</Properties>
</file>