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7" r:id="rId1"/>
    <p:sldMasterId id="2147483770" r:id="rId2"/>
    <p:sldMasterId id="2147483783" r:id="rId3"/>
  </p:sldMasterIdLst>
  <p:notesMasterIdLst>
    <p:notesMasterId r:id="rId20"/>
  </p:notesMasterIdLst>
  <p:sldIdLst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3" r:id="rId15"/>
    <p:sldId id="272" r:id="rId16"/>
    <p:sldId id="276" r:id="rId17"/>
    <p:sldId id="277" r:id="rId18"/>
    <p:sldId id="275" r:id="rId19"/>
  </p:sldIdLst>
  <p:sldSz cx="121793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20" y="-8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651" cy="341936"/>
          </a:xfrm>
          <a:prstGeom prst="rect">
            <a:avLst/>
          </a:prstGeom>
        </p:spPr>
        <p:txBody>
          <a:bodyPr vert="horz" lIns="80431" tIns="40215" rIns="80431" bIns="40215" rtlCol="0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30391" y="0"/>
            <a:ext cx="4306356" cy="341936"/>
          </a:xfrm>
          <a:prstGeom prst="rect">
            <a:avLst/>
          </a:prstGeom>
        </p:spPr>
        <p:txBody>
          <a:bodyPr vert="horz" lIns="80431" tIns="40215" rIns="80431" bIns="40215" rtlCol="0"/>
          <a:lstStyle>
            <a:lvl1pPr algn="r">
              <a:defRPr sz="1100"/>
            </a:lvl1pPr>
          </a:lstStyle>
          <a:p>
            <a:fld id="{C53F9416-6316-42BE-B4F6-71B2D9310626}" type="datetimeFigureOut">
              <a:rPr lang="ko-KR" altLang="en-US" smtClean="0"/>
              <a:t>2021-04-07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78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431" tIns="40215" rIns="80431" bIns="402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675" y="3275966"/>
            <a:ext cx="7951989" cy="2680335"/>
          </a:xfrm>
          <a:prstGeom prst="rect">
            <a:avLst/>
          </a:prstGeom>
        </p:spPr>
        <p:txBody>
          <a:bodyPr vert="horz" lIns="80431" tIns="40215" rIns="80431" bIns="40215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5265"/>
            <a:ext cx="4307651" cy="341935"/>
          </a:xfrm>
          <a:prstGeom prst="rect">
            <a:avLst/>
          </a:prstGeom>
        </p:spPr>
        <p:txBody>
          <a:bodyPr vert="horz" lIns="80431" tIns="40215" rIns="80431" bIns="40215" rtlCol="0" anchor="b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30391" y="6465265"/>
            <a:ext cx="4306356" cy="341935"/>
          </a:xfrm>
          <a:prstGeom prst="rect">
            <a:avLst/>
          </a:prstGeom>
        </p:spPr>
        <p:txBody>
          <a:bodyPr vert="horz" lIns="80431" tIns="40215" rIns="80431" bIns="40215" rtlCol="0" anchor="b"/>
          <a:lstStyle>
            <a:lvl1pPr algn="r">
              <a:defRPr sz="1100"/>
            </a:lvl1pPr>
          </a:lstStyle>
          <a:p>
            <a:fld id="{8434F99F-B5F6-445A-B6ED-EF8C5C0F69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83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124530"/>
            <a:ext cx="9134475" cy="2387600"/>
          </a:xfrm>
        </p:spPr>
        <p:txBody>
          <a:bodyPr anchor="b">
            <a:normAutofit/>
          </a:bodyPr>
          <a:lstStyle>
            <a:lvl1pPr algn="ctr">
              <a:defRPr sz="599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3602038"/>
            <a:ext cx="913447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43" indent="0" algn="ctr">
              <a:buNone/>
              <a:defRPr sz="2797"/>
            </a:lvl2pPr>
            <a:lvl3pPr marL="913486" indent="0" algn="ctr">
              <a:buNone/>
              <a:defRPr sz="2398"/>
            </a:lvl3pPr>
            <a:lvl4pPr marL="1370228" indent="0" algn="ctr">
              <a:buNone/>
              <a:defRPr sz="1998"/>
            </a:lvl4pPr>
            <a:lvl5pPr marL="1826971" indent="0" algn="ctr">
              <a:buNone/>
              <a:defRPr sz="1998"/>
            </a:lvl5pPr>
            <a:lvl6pPr marL="2283714" indent="0" algn="ctr">
              <a:buNone/>
              <a:defRPr sz="1998"/>
            </a:lvl6pPr>
            <a:lvl7pPr marL="2740457" indent="0" algn="ctr">
              <a:buNone/>
              <a:defRPr sz="1998"/>
            </a:lvl7pPr>
            <a:lvl8pPr marL="3197200" indent="0" algn="ctr">
              <a:buNone/>
              <a:defRPr sz="1998"/>
            </a:lvl8pPr>
            <a:lvl9pPr marL="3653942" indent="0" algn="ctr">
              <a:buNone/>
              <a:defRPr sz="199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573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911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1" y="360362"/>
            <a:ext cx="2626162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7" y="360363"/>
            <a:ext cx="7726243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033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788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124530"/>
            <a:ext cx="9134475" cy="2387600"/>
          </a:xfrm>
        </p:spPr>
        <p:txBody>
          <a:bodyPr anchor="b">
            <a:normAutofit/>
          </a:bodyPr>
          <a:lstStyle>
            <a:lvl1pPr algn="ctr">
              <a:defRPr sz="599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3602038"/>
            <a:ext cx="913447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43" indent="0" algn="ctr">
              <a:buNone/>
              <a:defRPr sz="2797"/>
            </a:lvl2pPr>
            <a:lvl3pPr marL="913486" indent="0" algn="ctr">
              <a:buNone/>
              <a:defRPr sz="2398"/>
            </a:lvl3pPr>
            <a:lvl4pPr marL="1370228" indent="0" algn="ctr">
              <a:buNone/>
              <a:defRPr sz="1998"/>
            </a:lvl4pPr>
            <a:lvl5pPr marL="1826971" indent="0" algn="ctr">
              <a:buNone/>
              <a:defRPr sz="1998"/>
            </a:lvl5pPr>
            <a:lvl6pPr marL="2283714" indent="0" algn="ctr">
              <a:buNone/>
              <a:defRPr sz="1998"/>
            </a:lvl6pPr>
            <a:lvl7pPr marL="2740457" indent="0" algn="ctr">
              <a:buNone/>
              <a:defRPr sz="1998"/>
            </a:lvl7pPr>
            <a:lvl8pPr marL="3197200" indent="0" algn="ctr">
              <a:buNone/>
              <a:defRPr sz="1998"/>
            </a:lvl8pPr>
            <a:lvl9pPr marL="3653942" indent="0" algn="ctr">
              <a:buNone/>
              <a:defRPr sz="199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29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222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1712423"/>
            <a:ext cx="10504646" cy="2851208"/>
          </a:xfrm>
        </p:spPr>
        <p:txBody>
          <a:bodyPr anchor="b">
            <a:normAutofit/>
          </a:bodyPr>
          <a:lstStyle>
            <a:lvl1pPr>
              <a:defRPr sz="5994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4552634"/>
            <a:ext cx="10504646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871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246" y="1828801"/>
            <a:ext cx="5176203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1828801"/>
            <a:ext cx="5176203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547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247" y="1681851"/>
            <a:ext cx="5150829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247" y="2507551"/>
            <a:ext cx="5150829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1681851"/>
            <a:ext cx="5176203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2507551"/>
            <a:ext cx="5176203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3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38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152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8190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72" y="457201"/>
            <a:ext cx="3927824" cy="1600197"/>
          </a:xfrm>
        </p:spPr>
        <p:txBody>
          <a:bodyPr anchor="b">
            <a:normAutofit/>
          </a:bodyPr>
          <a:lstStyle>
            <a:lvl1pPr>
              <a:defRPr sz="3197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202" y="990600"/>
            <a:ext cx="6165771" cy="4876800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72" y="2057399"/>
            <a:ext cx="3927824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598"/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488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72" y="457200"/>
            <a:ext cx="3927824" cy="1600200"/>
          </a:xfrm>
        </p:spPr>
        <p:txBody>
          <a:bodyPr anchor="b">
            <a:normAutofit/>
          </a:bodyPr>
          <a:lstStyle>
            <a:lvl1pPr>
              <a:defRPr sz="3197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6202" y="990600"/>
            <a:ext cx="6165771" cy="4876800"/>
          </a:xfrm>
        </p:spPr>
        <p:txBody>
          <a:bodyPr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72" y="2057400"/>
            <a:ext cx="3927824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598"/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7714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0817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1" y="360362"/>
            <a:ext cx="2626162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7" y="360363"/>
            <a:ext cx="7726243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4230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681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3134" y="1788454"/>
            <a:ext cx="8352519" cy="2098226"/>
          </a:xfrm>
        </p:spPr>
        <p:txBody>
          <a:bodyPr anchor="b">
            <a:noAutofit/>
          </a:bodyPr>
          <a:lstStyle>
            <a:lvl1pPr algn="ctr">
              <a:defRPr sz="7193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7115" y="3956280"/>
            <a:ext cx="6824557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074" y="6453386"/>
            <a:ext cx="160626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1363" y="6453386"/>
            <a:ext cx="7016061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0443" y="6453386"/>
            <a:ext cx="159462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752074" y="744470"/>
            <a:ext cx="1066299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44998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6775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229" y="1301361"/>
            <a:ext cx="9602957" cy="2852737"/>
          </a:xfrm>
        </p:spPr>
        <p:txBody>
          <a:bodyPr anchor="b">
            <a:normAutofit/>
          </a:bodyPr>
          <a:lstStyle>
            <a:lvl1pPr algn="r">
              <a:defRPr sz="7193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9" y="4216328"/>
            <a:ext cx="9602957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98">
                <a:solidFill>
                  <a:schemeClr val="tx2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139" y="6453386"/>
            <a:ext cx="16207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1620" y="6453386"/>
            <a:ext cx="7016061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0443" y="6453386"/>
            <a:ext cx="15946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43471" y="1685652"/>
            <a:ext cx="327160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8589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171" y="2286000"/>
            <a:ext cx="4443153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8606" y="2286000"/>
            <a:ext cx="4443153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2743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171" y="685800"/>
            <a:ext cx="9591199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171" y="2340864"/>
            <a:ext cx="4439355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7" b="0" baseline="0">
                <a:solidFill>
                  <a:schemeClr val="tx2"/>
                </a:solidFill>
              </a:defRPr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171" y="3305208"/>
            <a:ext cx="443935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8217" y="2340864"/>
            <a:ext cx="4439355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7" b="0" baseline="0">
                <a:solidFill>
                  <a:schemeClr val="tx2"/>
                </a:solidFill>
              </a:defRPr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217" y="3305208"/>
            <a:ext cx="443935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713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1712423"/>
            <a:ext cx="10504646" cy="2851208"/>
          </a:xfrm>
        </p:spPr>
        <p:txBody>
          <a:bodyPr anchor="b">
            <a:normAutofit/>
          </a:bodyPr>
          <a:lstStyle>
            <a:lvl1pPr>
              <a:defRPr sz="5994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4552634"/>
            <a:ext cx="10504646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342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2805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2913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297996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46" y="685800"/>
            <a:ext cx="3851704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795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9503" y="685801"/>
            <a:ext cx="5206651" cy="5175250"/>
          </a:xfrm>
        </p:spPr>
        <p:txBody>
          <a:bodyPr/>
          <a:lstStyle>
            <a:lvl1pPr>
              <a:defRPr sz="1998"/>
            </a:lvl1pPr>
            <a:lvl2pPr>
              <a:defRPr sz="1998"/>
            </a:lvl2pPr>
            <a:lvl3pPr>
              <a:defRPr sz="1798"/>
            </a:lvl3pPr>
            <a:lvl4pPr>
              <a:defRPr sz="17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146" y="2856344"/>
            <a:ext cx="3851704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499"/>
              </a:spcAft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146" y="6453386"/>
            <a:ext cx="120331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3648" y="6453386"/>
            <a:ext cx="237120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72845" y="6453386"/>
            <a:ext cx="15946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  <p:sp>
        <p:nvSpPr>
          <p:cNvPr id="9" name="Rectangle 8" title="Divider Bar"/>
          <p:cNvSpPr/>
          <p:nvPr/>
        </p:nvSpPr>
        <p:spPr>
          <a:xfrm>
            <a:off x="5297995" y="376"/>
            <a:ext cx="2283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4788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297996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46" y="685800"/>
            <a:ext cx="3851704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795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6357" y="1"/>
            <a:ext cx="6652943" cy="6857999"/>
          </a:xfrm>
        </p:spPr>
        <p:txBody>
          <a:bodyPr anchor="t">
            <a:normAutofit/>
          </a:bodyPr>
          <a:lstStyle>
            <a:lvl1pPr marL="0" indent="0">
              <a:buNone/>
              <a:defRPr sz="1998"/>
            </a:lvl1pPr>
            <a:lvl2pPr marL="456743" indent="0">
              <a:buNone/>
              <a:defRPr sz="1998"/>
            </a:lvl2pPr>
            <a:lvl3pPr marL="913486" indent="0">
              <a:buNone/>
              <a:defRPr sz="19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146" y="2855968"/>
            <a:ext cx="3851704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499"/>
              </a:spcAft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146" y="6453386"/>
            <a:ext cx="120331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3648" y="6453386"/>
            <a:ext cx="237120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72845" y="6453386"/>
            <a:ext cx="15946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  <p:sp>
        <p:nvSpPr>
          <p:cNvPr id="9" name="Rectangle 8" title="Divider Bar"/>
          <p:cNvSpPr/>
          <p:nvPr/>
        </p:nvSpPr>
        <p:spPr>
          <a:xfrm>
            <a:off x="5297995" y="376"/>
            <a:ext cx="2283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7610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171" y="2295526"/>
            <a:ext cx="9591199" cy="3571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8233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86565" y="624156"/>
            <a:ext cx="1564135" cy="52432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172" y="624156"/>
            <a:ext cx="8171121" cy="52432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522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86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246" y="1828801"/>
            <a:ext cx="5176203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1828801"/>
            <a:ext cx="5176203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147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247" y="1681851"/>
            <a:ext cx="5150829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247" y="2507551"/>
            <a:ext cx="5150829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1681851"/>
            <a:ext cx="5176203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2507551"/>
            <a:ext cx="5176203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2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2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925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72" y="457201"/>
            <a:ext cx="3927824" cy="1600197"/>
          </a:xfrm>
        </p:spPr>
        <p:txBody>
          <a:bodyPr anchor="b">
            <a:normAutofit/>
          </a:bodyPr>
          <a:lstStyle>
            <a:lvl1pPr>
              <a:defRPr sz="3197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202" y="990600"/>
            <a:ext cx="6165771" cy="4876800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72" y="2057399"/>
            <a:ext cx="3927824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598"/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323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72" y="457200"/>
            <a:ext cx="3927824" cy="1600200"/>
          </a:xfrm>
        </p:spPr>
        <p:txBody>
          <a:bodyPr anchor="b">
            <a:normAutofit/>
          </a:bodyPr>
          <a:lstStyle>
            <a:lvl1pPr>
              <a:defRPr sz="3197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6202" y="990600"/>
            <a:ext cx="6165771" cy="4876800"/>
          </a:xfrm>
        </p:spPr>
        <p:txBody>
          <a:bodyPr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72" y="2057400"/>
            <a:ext cx="3927824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598"/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192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247" y="365760"/>
            <a:ext cx="1050464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247" y="1828801"/>
            <a:ext cx="10504646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6356351"/>
            <a:ext cx="2740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6356351"/>
            <a:ext cx="4110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550" y="6356351"/>
            <a:ext cx="2740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31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3486" rtl="0" eaLnBrk="1" latinLnBrk="1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1" hangingPunct="1">
        <a:lnSpc>
          <a:spcPct val="90000"/>
        </a:lnSpc>
        <a:spcBef>
          <a:spcPts val="999"/>
        </a:spcBef>
        <a:buFont typeface="Wingdings 2" pitchFamily="18" charset="2"/>
        <a:buChar char="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1" hangingPunct="1">
        <a:spcBef>
          <a:spcPct val="20000"/>
        </a:spcBef>
        <a:buFont typeface="Wingdings 2" pitchFamily="18" charset="2"/>
        <a:buChar char="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1" hangingPunct="1">
        <a:spcBef>
          <a:spcPct val="20000"/>
        </a:spcBef>
        <a:buFont typeface="Wingdings 2" pitchFamily="18" charset="2"/>
        <a:buChar char="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1" hangingPunct="1">
        <a:spcBef>
          <a:spcPct val="20000"/>
        </a:spcBef>
        <a:buFont typeface="Wingdings 2" pitchFamily="18" charset="2"/>
        <a:buChar char="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1" hangingPunct="1">
        <a:spcBef>
          <a:spcPct val="20000"/>
        </a:spcBef>
        <a:buFont typeface="Wingdings 2" pitchFamily="18" charset="2"/>
        <a:buChar char="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247" y="365760"/>
            <a:ext cx="1050464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247" y="1828801"/>
            <a:ext cx="10504646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6356351"/>
            <a:ext cx="2740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6356351"/>
            <a:ext cx="4110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550" y="6356351"/>
            <a:ext cx="2740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361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defTabSz="913486" rtl="0" eaLnBrk="1" latinLnBrk="1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1" hangingPunct="1">
        <a:lnSpc>
          <a:spcPct val="90000"/>
        </a:lnSpc>
        <a:spcBef>
          <a:spcPts val="999"/>
        </a:spcBef>
        <a:buFont typeface="Wingdings 2" pitchFamily="18" charset="2"/>
        <a:buChar char="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1" hangingPunct="1">
        <a:spcBef>
          <a:spcPct val="20000"/>
        </a:spcBef>
        <a:buFont typeface="Wingdings 2" pitchFamily="18" charset="2"/>
        <a:buChar char="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1" hangingPunct="1">
        <a:spcBef>
          <a:spcPct val="20000"/>
        </a:spcBef>
        <a:buFont typeface="Wingdings 2" pitchFamily="18" charset="2"/>
        <a:buChar char="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1" hangingPunct="1">
        <a:spcBef>
          <a:spcPct val="20000"/>
        </a:spcBef>
        <a:buFont typeface="Wingdings 2" pitchFamily="18" charset="2"/>
        <a:buChar char="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1" hangingPunct="1">
        <a:spcBef>
          <a:spcPct val="20000"/>
        </a:spcBef>
        <a:buFont typeface="Wingdings 2" pitchFamily="18" charset="2"/>
        <a:buChar char="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71" y="685800"/>
            <a:ext cx="9591199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171" y="2286000"/>
            <a:ext cx="9591199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9202" y="6453386"/>
            <a:ext cx="1203317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0550" y="6453386"/>
            <a:ext cx="6274287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 baseline="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2869" y="6453386"/>
            <a:ext cx="15946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ko-KR" smtClean="0"/>
              <a:t>‹#›</a:t>
            </a:fld>
            <a:endParaRPr lang="en-US" altLang="ko-KR"/>
          </a:p>
        </p:txBody>
      </p:sp>
      <p:sp>
        <p:nvSpPr>
          <p:cNvPr id="9" name="Rectangle 8" title="Side bar"/>
          <p:cNvSpPr/>
          <p:nvPr/>
        </p:nvSpPr>
        <p:spPr>
          <a:xfrm>
            <a:off x="477597" y="376"/>
            <a:ext cx="2283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03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defTabSz="913486" rtl="0" eaLnBrk="1" latinLnBrk="1" hangingPunct="1">
        <a:lnSpc>
          <a:spcPct val="89000"/>
        </a:lnSpc>
        <a:spcBef>
          <a:spcPct val="0"/>
        </a:spcBef>
        <a:buNone/>
        <a:defRPr sz="4396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3664" indent="-383664" algn="l" defTabSz="913486" rtl="0" eaLnBrk="1" latinLnBrk="1" hangingPunct="1">
        <a:lnSpc>
          <a:spcPct val="94000"/>
        </a:lnSpc>
        <a:spcBef>
          <a:spcPts val="999"/>
        </a:spcBef>
        <a:spcAft>
          <a:spcPts val="200"/>
        </a:spcAft>
        <a:buFont typeface="Franklin Gothic Book" panose="020B0503020102020204" pitchFamily="34" charset="0"/>
        <a:buChar char="■"/>
        <a:defRPr sz="1998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3486" indent="-383664" algn="l" defTabSz="913486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998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0228" indent="-383664" algn="l" defTabSz="913486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798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6971" indent="-383664" algn="l" defTabSz="913486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798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3714" indent="-383664" algn="l" defTabSz="913486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598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0457" indent="-383664" algn="l" defTabSz="913486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598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197200" indent="-383664" algn="l" defTabSz="913486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399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3942" indent="-383664" algn="l" defTabSz="913486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399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0685" indent="-383664" algn="l" defTabSz="913486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399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1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2850" y="1219200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유제품 소비둔화에 따른 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시장 현황 및 대응 방안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4050" y="5029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유가공기술기초과정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우유조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5850" y="228600"/>
            <a:ext cx="78486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3050" y="3838756"/>
            <a:ext cx="3124200" cy="188595"/>
          </a:xfrm>
          <a:custGeom>
            <a:avLst/>
            <a:gdLst/>
            <a:ahLst/>
            <a:cxnLst/>
            <a:rect l="l" t="t" r="r" b="b"/>
            <a:pathLst>
              <a:path w="3098800" h="188595">
                <a:moveTo>
                  <a:pt x="3051429" y="188263"/>
                </a:moveTo>
                <a:lnTo>
                  <a:pt x="0" y="188263"/>
                </a:lnTo>
                <a:lnTo>
                  <a:pt x="47065" y="0"/>
                </a:lnTo>
                <a:lnTo>
                  <a:pt x="3098494" y="0"/>
                </a:lnTo>
                <a:lnTo>
                  <a:pt x="3051429" y="188263"/>
                </a:lnTo>
                <a:close/>
              </a:path>
            </a:pathLst>
          </a:custGeom>
          <a:solidFill>
            <a:srgbClr val="FDE499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7250" y="228600"/>
            <a:ext cx="9601200" cy="6533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0650" y="5339172"/>
            <a:ext cx="7086599" cy="220979"/>
          </a:xfrm>
          <a:custGeom>
            <a:avLst/>
            <a:gdLst/>
            <a:ahLst/>
            <a:cxnLst/>
            <a:rect l="l" t="t" r="r" b="b"/>
            <a:pathLst>
              <a:path w="6883400" h="220979">
                <a:moveTo>
                  <a:pt x="6827554" y="220887"/>
                </a:moveTo>
                <a:lnTo>
                  <a:pt x="0" y="220887"/>
                </a:lnTo>
                <a:lnTo>
                  <a:pt x="55221" y="0"/>
                </a:lnTo>
                <a:lnTo>
                  <a:pt x="6882776" y="0"/>
                </a:lnTo>
                <a:lnTo>
                  <a:pt x="6827554" y="220887"/>
                </a:lnTo>
                <a:close/>
              </a:path>
            </a:pathLst>
          </a:custGeom>
          <a:solidFill>
            <a:srgbClr val="FDE499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3050" y="5612672"/>
            <a:ext cx="5334000" cy="220979"/>
          </a:xfrm>
          <a:custGeom>
            <a:avLst/>
            <a:gdLst/>
            <a:ahLst/>
            <a:cxnLst/>
            <a:rect l="l" t="t" r="r" b="b"/>
            <a:pathLst>
              <a:path w="5143500" h="220979">
                <a:moveTo>
                  <a:pt x="5087655" y="220887"/>
                </a:moveTo>
                <a:lnTo>
                  <a:pt x="0" y="220887"/>
                </a:lnTo>
                <a:lnTo>
                  <a:pt x="55221" y="0"/>
                </a:lnTo>
                <a:lnTo>
                  <a:pt x="5142877" y="0"/>
                </a:lnTo>
                <a:lnTo>
                  <a:pt x="5087655" y="220887"/>
                </a:lnTo>
                <a:close/>
              </a:path>
            </a:pathLst>
          </a:custGeom>
          <a:solidFill>
            <a:srgbClr val="F4AF81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7"/>
          <p:cNvSpPr txBox="1">
            <a:spLocks/>
          </p:cNvSpPr>
          <p:nvPr/>
        </p:nvSpPr>
        <p:spPr>
          <a:xfrm>
            <a:off x="527050" y="1600200"/>
            <a:ext cx="4543238" cy="4328116"/>
          </a:xfrm>
          <a:prstGeom prst="rect">
            <a:avLst/>
          </a:prstGeom>
          <a:solidFill>
            <a:schemeClr val="bg1"/>
          </a:solidFill>
          <a:ln cmpd="thickThin"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383664" indent="-383664" algn="l" defTabSz="913486" rtl="0" eaLnBrk="1" latinLnBrk="1" hangingPunct="1">
              <a:lnSpc>
                <a:spcPct val="94000"/>
              </a:lnSpc>
              <a:spcBef>
                <a:spcPts val="999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998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3486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998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0228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798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6971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798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3714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598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0457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598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97200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399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3942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399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0685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399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2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저출산</a:t>
            </a:r>
            <a:r>
              <a:rPr lang="ko-KR" altLang="en-US" sz="2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현상</a:t>
            </a:r>
            <a:r>
              <a:rPr lang="en-US" altLang="ko-KR" sz="2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모유 수유 증가</a:t>
            </a:r>
            <a:endParaRPr lang="en-US" altLang="ko-KR" sz="22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☞ 분유 소비 둔화</a:t>
            </a:r>
            <a:endParaRPr lang="en-US" altLang="ko-KR" sz="22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대체 음료 시장 확대</a:t>
            </a:r>
            <a:endParaRPr lang="en-US" altLang="ko-KR" sz="22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수입 제품 증가</a:t>
            </a:r>
            <a:endParaRPr lang="en-US" altLang="ko-KR" sz="2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1295400"/>
            <a:ext cx="6946900" cy="5144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6100" y="533400"/>
            <a:ext cx="441325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국내시장 동향</a:t>
            </a:r>
            <a:endParaRPr lang="en-US" altLang="ko-KR" sz="3600" dirty="0" smtClean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66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91"/>
          <a:stretch/>
        </p:blipFill>
        <p:spPr bwMode="auto">
          <a:xfrm>
            <a:off x="6820590" y="3435581"/>
            <a:ext cx="2369880" cy="311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18508" r="36759" b="22222"/>
          <a:stretch/>
        </p:blipFill>
        <p:spPr bwMode="auto">
          <a:xfrm>
            <a:off x="1974850" y="3422881"/>
            <a:ext cx="1418180" cy="313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5249" r="10565" b="4882"/>
          <a:stretch/>
        </p:blipFill>
        <p:spPr bwMode="auto">
          <a:xfrm>
            <a:off x="3721211" y="3962929"/>
            <a:ext cx="2771198" cy="259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307634" y="2213474"/>
            <a:ext cx="6445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☞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장 건강에서 벗어나</a:t>
            </a:r>
            <a:endParaRPr lang="en-US" altLang="ko-KR" sz="2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 면역력</a:t>
            </a:r>
            <a:r>
              <a:rPr lang="en-US" altLang="ko-KR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건강기능식품인증 제품 등 신제품 출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시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3051674"/>
            <a:ext cx="1297098" cy="350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7510" y="561410"/>
            <a:ext cx="3417139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대응 방안</a:t>
            </a:r>
            <a:endParaRPr lang="en-US" altLang="ko-KR" sz="3600" dirty="0" smtClean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endParaRPr lang="en-US" altLang="ko-KR" sz="1200" dirty="0" smtClean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r>
              <a:rPr lang="en-US" altLang="ko-KR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1. </a:t>
            </a:r>
            <a:r>
              <a:rPr lang="ko-KR" altLang="en-US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유산균</a:t>
            </a:r>
            <a:endParaRPr lang="ko-KR" altLang="en-US" sz="36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73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200400"/>
            <a:ext cx="3541693" cy="354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96" y="5034264"/>
            <a:ext cx="1828800" cy="17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큰 섬네일 이미지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6" t="22721" r="30000" b="23098"/>
          <a:stretch/>
        </p:blipFill>
        <p:spPr bwMode="auto">
          <a:xfrm>
            <a:off x="5078632" y="3287693"/>
            <a:ext cx="1144128" cy="15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1384300" y="2057400"/>
            <a:ext cx="6955750" cy="1000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☞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멸균우유 </a:t>
            </a:r>
            <a:r>
              <a:rPr lang="en-US" altLang="ko-KR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= Fresh Milk 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보다 </a:t>
            </a:r>
            <a:r>
              <a:rPr lang="en-US" altLang="ko-KR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8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배 더 긴 유통기한</a:t>
            </a:r>
            <a:endParaRPr lang="en-US" altLang="ko-KR" sz="2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11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☞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MZ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세대 공략 등 </a:t>
            </a:r>
            <a:r>
              <a:rPr lang="ko-KR" altLang="en-US" sz="2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트렌드에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맞는 신제품 출시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3307546"/>
            <a:ext cx="33274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376x4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0" y="3827763"/>
            <a:ext cx="1981200" cy="24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7510" y="561410"/>
            <a:ext cx="3417139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대응 방안</a:t>
            </a:r>
            <a:endParaRPr lang="en-US" altLang="ko-KR" sz="3600" dirty="0" smtClean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endParaRPr lang="en-US" altLang="ko-KR" sz="1200" dirty="0" smtClean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r>
              <a:rPr lang="en-US" altLang="ko-KR" sz="36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  <a:r>
              <a:rPr lang="en-US" altLang="ko-KR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r>
              <a:rPr lang="ko-KR" altLang="en-US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가공유</a:t>
            </a:r>
            <a:endParaRPr lang="ko-KR" altLang="en-US" sz="36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76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819400"/>
            <a:ext cx="666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대상웰라이프 마이밀 마시는 뉴프로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7" r="33000"/>
          <a:stretch/>
        </p:blipFill>
        <p:spPr bwMode="auto">
          <a:xfrm>
            <a:off x="8337550" y="2819400"/>
            <a:ext cx="276194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307634" y="2133600"/>
            <a:ext cx="10265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☞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인구구조변화에 맞추어 </a:t>
            </a:r>
            <a:r>
              <a:rPr lang="ko-KR" altLang="en-US" sz="2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영유아에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집중했던 기존 사업</a:t>
            </a:r>
            <a:r>
              <a:rPr lang="en-US" altLang="ko-KR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생애주기 전반으로 확대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510" y="561410"/>
            <a:ext cx="3417139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대응 방안</a:t>
            </a:r>
            <a:endParaRPr lang="en-US" altLang="ko-KR" sz="3600" dirty="0" smtClean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endParaRPr lang="en-US" altLang="ko-KR" sz="1200" dirty="0" smtClean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r>
              <a:rPr lang="en-US" altLang="ko-KR" sz="36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3</a:t>
            </a:r>
            <a:r>
              <a:rPr lang="en-US" altLang="ko-KR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r>
              <a:rPr lang="ko-KR" altLang="en-US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성인영양식</a:t>
            </a:r>
            <a:endParaRPr lang="ko-KR" altLang="en-US" sz="36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18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596" y="376"/>
            <a:ext cx="2283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rgbClr val="6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6515" y="480060"/>
            <a:ext cx="1122626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AFF48B3A-8BD1-433A-BEEF-EC0A011FC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850900"/>
            <a:ext cx="5270978" cy="5257801"/>
          </a:xfrm>
          <a:prstGeom prst="rect">
            <a:avLst/>
          </a:prstGeom>
        </p:spPr>
      </p:pic>
      <p:sp>
        <p:nvSpPr>
          <p:cNvPr id="5" name="말풍선: 타원형 4">
            <a:extLst>
              <a:ext uri="{FF2B5EF4-FFF2-40B4-BE49-F238E27FC236}">
                <a16:creationId xmlns="" xmlns:a16="http://schemas.microsoft.com/office/drawing/2014/main" id="{F20D319B-9848-4E16-BC36-580225E36979}"/>
              </a:ext>
            </a:extLst>
          </p:cNvPr>
          <p:cNvSpPr/>
          <p:nvPr/>
        </p:nvSpPr>
        <p:spPr>
          <a:xfrm>
            <a:off x="7156450" y="1143000"/>
            <a:ext cx="3783492" cy="1981200"/>
          </a:xfrm>
          <a:prstGeom prst="wedgeEllipseCallout">
            <a:avLst>
              <a:gd name="adj1" fmla="val -56270"/>
              <a:gd name="adj2" fmla="val 562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</a:t>
            </a:r>
            <a:endParaRPr lang="ko-KR" alt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60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  <p:sp>
        <p:nvSpPr>
          <p:cNvPr id="4" name="사각형: 위쪽 모서리의 한쪽은 둥글고 다른 한쪽은 잘림 5">
            <a:extLst>
              <a:ext uri="{FF2B5EF4-FFF2-40B4-BE49-F238E27FC236}">
                <a16:creationId xmlns="" xmlns:a16="http://schemas.microsoft.com/office/drawing/2014/main" id="{73AE76BB-9BDE-F74D-86FE-67076BE6CA93}"/>
              </a:ext>
            </a:extLst>
          </p:cNvPr>
          <p:cNvSpPr/>
          <p:nvPr/>
        </p:nvSpPr>
        <p:spPr>
          <a:xfrm>
            <a:off x="831851" y="457200"/>
            <a:ext cx="1828800" cy="1828800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목 차</a:t>
            </a:r>
            <a:endParaRPr lang="en-US" altLang="ko-KR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="" xmlns:a16="http://schemas.microsoft.com/office/drawing/2014/main" id="{E4AD5842-2978-40BB-8328-08A021F69EEA}"/>
              </a:ext>
            </a:extLst>
          </p:cNvPr>
          <p:cNvSpPr/>
          <p:nvPr/>
        </p:nvSpPr>
        <p:spPr>
          <a:xfrm>
            <a:off x="2660651" y="1066798"/>
            <a:ext cx="9144000" cy="5302151"/>
          </a:xfrm>
          <a:prstGeom prst="roundRect">
            <a:avLst>
              <a:gd name="adj" fmla="val 45970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>
              <a:buAutoNum type="arabicPeriod"/>
            </a:pPr>
            <a:r>
              <a:rPr lang="ko-KR" altLang="en-US" sz="2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해외 시장 현황 </a:t>
            </a:r>
            <a:r>
              <a:rPr lang="en-US" altLang="ko-KR" sz="2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742950" lvl="1" indent="-285750" algn="just">
              <a:buFontTx/>
              <a:buChar char="-"/>
            </a:pP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네덜란드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스페인 </a:t>
            </a:r>
            <a:endParaRPr lang="en-US" altLang="ko-KR" sz="20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 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동향</a:t>
            </a:r>
            <a:endParaRPr lang="en-US" altLang="ko-KR" sz="20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endParaRPr lang="en-US" altLang="ko-KR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sz="2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 시장 동향 </a:t>
            </a:r>
            <a:r>
              <a:rPr lang="en-US" altLang="ko-KR" sz="2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742950" lvl="1" indent="-285750" algn="just">
              <a:buFontTx/>
              <a:buChar char="-"/>
            </a:pPr>
            <a:r>
              <a:rPr lang="ko-KR" altLang="en-US" sz="2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흰 우유 </a:t>
            </a:r>
            <a:r>
              <a:rPr lang="ko-KR" altLang="en-US" sz="2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 </a:t>
            </a:r>
            <a:r>
              <a:rPr lang="ko-KR" altLang="en-US" sz="2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감소에 따른 </a:t>
            </a:r>
            <a:r>
              <a:rPr lang="ko-KR" altLang="en-US" sz="2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소재 </a:t>
            </a:r>
            <a:r>
              <a:rPr lang="ko-KR" altLang="en-US" sz="2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다양화</a:t>
            </a:r>
            <a:endParaRPr lang="en-US" altLang="ko-KR" sz="240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just">
              <a:buFontTx/>
              <a:buChar char="-"/>
            </a:pPr>
            <a:endParaRPr lang="en-US" altLang="ko-KR" sz="2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endParaRPr lang="en-US" altLang="ko-KR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sz="2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ko-KR" altLang="en-US" sz="28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유업체</a:t>
            </a:r>
            <a:r>
              <a:rPr lang="ko-KR" altLang="en-US" sz="2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/>
            <a:r>
              <a:rPr lang="en-US" altLang="ko-KR" sz="2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 </a:t>
            </a:r>
            <a:r>
              <a:rPr lang="ko-KR" altLang="en-US" sz="2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 </a:t>
            </a:r>
            <a:r>
              <a:rPr lang="ko-KR" altLang="en-US" sz="24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카테고리</a:t>
            </a:r>
            <a:r>
              <a:rPr lang="en-US" altLang="ko-KR" sz="2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진출 확대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62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099050" y="152400"/>
            <a:ext cx="70104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522302" y="6286756"/>
            <a:ext cx="4605948" cy="188595"/>
          </a:xfrm>
          <a:custGeom>
            <a:avLst/>
            <a:gdLst/>
            <a:ahLst/>
            <a:cxnLst/>
            <a:rect l="l" t="t" r="r" b="b"/>
            <a:pathLst>
              <a:path w="3693795" h="188595">
                <a:moveTo>
                  <a:pt x="3646144" y="188263"/>
                </a:moveTo>
                <a:lnTo>
                  <a:pt x="0" y="188263"/>
                </a:lnTo>
                <a:lnTo>
                  <a:pt x="47066" y="0"/>
                </a:lnTo>
                <a:lnTo>
                  <a:pt x="3693210" y="0"/>
                </a:lnTo>
                <a:lnTo>
                  <a:pt x="3646144" y="188263"/>
                </a:lnTo>
                <a:close/>
              </a:path>
            </a:pathLst>
          </a:custGeom>
          <a:solidFill>
            <a:srgbClr val="FDE499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0865" y="6053878"/>
            <a:ext cx="3110230" cy="137795"/>
          </a:xfrm>
          <a:custGeom>
            <a:avLst/>
            <a:gdLst/>
            <a:ahLst/>
            <a:cxnLst/>
            <a:rect l="l" t="t" r="r" b="b"/>
            <a:pathLst>
              <a:path w="3110229" h="137795">
                <a:moveTo>
                  <a:pt x="3075748" y="137290"/>
                </a:moveTo>
                <a:lnTo>
                  <a:pt x="0" y="137290"/>
                </a:lnTo>
                <a:lnTo>
                  <a:pt x="34321" y="0"/>
                </a:lnTo>
                <a:lnTo>
                  <a:pt x="3110071" y="0"/>
                </a:lnTo>
                <a:lnTo>
                  <a:pt x="3075748" y="137290"/>
                </a:lnTo>
                <a:close/>
              </a:path>
            </a:pathLst>
          </a:custGeom>
          <a:solidFill>
            <a:srgbClr val="FDE499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527050" y="533400"/>
            <a:ext cx="4543238" cy="215788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sz="36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해외시장 동향 </a:t>
            </a:r>
            <a:r>
              <a:rPr lang="en-US" altLang="ko-KR" sz="36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1</a:t>
            </a:r>
            <a:br>
              <a:rPr lang="en-US" altLang="ko-KR" sz="3600" dirty="0">
                <a:latin typeface="휴먼엑스포" panose="02030504000101010101" pitchFamily="18" charset="-127"/>
                <a:ea typeface="휴먼엑스포" panose="02030504000101010101" pitchFamily="18" charset="-127"/>
              </a:rPr>
            </a:br>
            <a:r>
              <a:rPr lang="en-US" altLang="ko-KR" sz="36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/>
            </a:r>
            <a:br>
              <a:rPr lang="en-US" altLang="ko-KR" sz="3600" dirty="0">
                <a:latin typeface="휴먼엑스포" panose="02030504000101010101" pitchFamily="18" charset="-127"/>
                <a:ea typeface="휴먼엑스포" panose="02030504000101010101" pitchFamily="18" charset="-127"/>
              </a:rPr>
            </a:br>
            <a:r>
              <a:rPr lang="ko-KR" altLang="en-US" sz="36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네덜란드 건강 및 </a:t>
            </a:r>
            <a:r>
              <a:rPr lang="en-US" altLang="ko-KR" sz="36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/>
            </a:r>
            <a:br>
              <a:rPr lang="en-US" altLang="ko-KR" sz="3600" dirty="0">
                <a:latin typeface="휴먼엑스포" panose="02030504000101010101" pitchFamily="18" charset="-127"/>
                <a:ea typeface="휴먼엑스포" panose="02030504000101010101" pitchFamily="18" charset="-127"/>
              </a:rPr>
            </a:br>
            <a:r>
              <a:rPr lang="ko-KR" altLang="en-US" sz="36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웰빙 제품 시장동향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half" idx="2"/>
          </p:nvPr>
        </p:nvSpPr>
        <p:spPr>
          <a:xfrm>
            <a:off x="479888" y="2856343"/>
            <a:ext cx="4466762" cy="3327776"/>
          </a:xfrm>
          <a:ln cmpd="thickThin"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유해 </a:t>
            </a:r>
            <a:r>
              <a:rPr lang="ko-KR" altLang="en-US" sz="22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알러지</a:t>
            </a: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없는 천연 건강제품 위주 판매 증가세</a:t>
            </a:r>
            <a:endParaRPr lang="en-US" altLang="ko-KR" sz="2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병원 방문이 쉽지 않은 </a:t>
            </a: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2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네덜란드에서는 </a:t>
            </a: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면역 증진을 </a:t>
            </a:r>
            <a:r>
              <a:rPr lang="ko-KR" altLang="en-US" sz="2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위한 </a:t>
            </a: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제품에 관심 증가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050" y="510988"/>
            <a:ext cx="11506200" cy="619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gradFill>
              <a:gsLst>
                <a:gs pos="0">
                  <a:schemeClr val="tx1"/>
                </a:gs>
                <a:gs pos="74000">
                  <a:schemeClr val="tx1">
                    <a:lumMod val="85000"/>
                  </a:schemeClr>
                </a:gs>
                <a:gs pos="83000">
                  <a:schemeClr val="tx1">
                    <a:lumMod val="65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  <a:lin ang="5400000" scaled="1"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450" y="533400"/>
            <a:ext cx="647065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numCol="2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33676" y="2438400"/>
            <a:ext cx="6299574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7DCCC00C-43B8-409A-8762-0F7A97FB0882}"/>
              </a:ext>
            </a:extLst>
          </p:cNvPr>
          <p:cNvGrpSpPr/>
          <p:nvPr/>
        </p:nvGrpSpPr>
        <p:grpSpPr>
          <a:xfrm>
            <a:off x="1822450" y="457200"/>
            <a:ext cx="9906000" cy="6335144"/>
            <a:chOff x="2355850" y="152400"/>
            <a:chExt cx="8077200" cy="663994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850" y="152400"/>
              <a:ext cx="8077200" cy="66399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88871" y="152400"/>
              <a:ext cx="3060700" cy="163195"/>
            </a:xfrm>
            <a:custGeom>
              <a:avLst/>
              <a:gdLst/>
              <a:ahLst/>
              <a:cxnLst/>
              <a:rect l="l" t="t" r="r" b="b"/>
              <a:pathLst>
                <a:path w="2832100" h="163195">
                  <a:moveTo>
                    <a:pt x="2790987" y="163118"/>
                  </a:moveTo>
                  <a:lnTo>
                    <a:pt x="0" y="163118"/>
                  </a:lnTo>
                  <a:lnTo>
                    <a:pt x="40779" y="0"/>
                  </a:lnTo>
                  <a:lnTo>
                    <a:pt x="2831767" y="0"/>
                  </a:lnTo>
                  <a:lnTo>
                    <a:pt x="2790987" y="163118"/>
                  </a:lnTo>
                  <a:close/>
                </a:path>
              </a:pathLst>
            </a:custGeom>
            <a:solidFill>
              <a:srgbClr val="FDE499">
                <a:alpha val="4666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2567088" y="2514600"/>
              <a:ext cx="3674962" cy="196215"/>
            </a:xfrm>
            <a:custGeom>
              <a:avLst/>
              <a:gdLst/>
              <a:ahLst/>
              <a:cxnLst/>
              <a:rect l="l" t="t" r="r" b="b"/>
              <a:pathLst>
                <a:path w="3449954" h="196214">
                  <a:moveTo>
                    <a:pt x="3400957" y="195741"/>
                  </a:moveTo>
                  <a:lnTo>
                    <a:pt x="0" y="195741"/>
                  </a:lnTo>
                  <a:lnTo>
                    <a:pt x="48935" y="0"/>
                  </a:lnTo>
                  <a:lnTo>
                    <a:pt x="3449893" y="0"/>
                  </a:lnTo>
                  <a:lnTo>
                    <a:pt x="3400957" y="195741"/>
                  </a:lnTo>
                  <a:close/>
                </a:path>
              </a:pathLst>
            </a:custGeom>
            <a:solidFill>
              <a:srgbClr val="FDE499">
                <a:alpha val="4666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7828" y="152400"/>
            <a:ext cx="7757258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0651" y="674052"/>
            <a:ext cx="7714435" cy="217804"/>
          </a:xfrm>
          <a:custGeom>
            <a:avLst/>
            <a:gdLst/>
            <a:ahLst/>
            <a:cxnLst/>
            <a:rect l="l" t="t" r="r" b="b"/>
            <a:pathLst>
              <a:path w="7122795" h="217805">
                <a:moveTo>
                  <a:pt x="7068343" y="217487"/>
                </a:moveTo>
                <a:lnTo>
                  <a:pt x="0" y="217487"/>
                </a:lnTo>
                <a:lnTo>
                  <a:pt x="54371" y="0"/>
                </a:lnTo>
                <a:lnTo>
                  <a:pt x="7122715" y="0"/>
                </a:lnTo>
                <a:lnTo>
                  <a:pt x="7068343" y="217487"/>
                </a:lnTo>
                <a:close/>
              </a:path>
            </a:pathLst>
          </a:custGeom>
          <a:solidFill>
            <a:srgbClr val="FDE499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78121" y="1543284"/>
            <a:ext cx="7321529" cy="217804"/>
          </a:xfrm>
          <a:custGeom>
            <a:avLst/>
            <a:gdLst/>
            <a:ahLst/>
            <a:cxnLst/>
            <a:rect l="l" t="t" r="r" b="b"/>
            <a:pathLst>
              <a:path w="7122795" h="217805">
                <a:moveTo>
                  <a:pt x="7068343" y="217487"/>
                </a:moveTo>
                <a:lnTo>
                  <a:pt x="0" y="217487"/>
                </a:lnTo>
                <a:lnTo>
                  <a:pt x="54371" y="0"/>
                </a:lnTo>
                <a:lnTo>
                  <a:pt x="7122715" y="0"/>
                </a:lnTo>
                <a:lnTo>
                  <a:pt x="7068343" y="217487"/>
                </a:lnTo>
                <a:close/>
              </a:path>
            </a:pathLst>
          </a:custGeom>
          <a:solidFill>
            <a:srgbClr val="F4AF81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4180" y="2104257"/>
            <a:ext cx="2265045" cy="217804"/>
          </a:xfrm>
          <a:custGeom>
            <a:avLst/>
            <a:gdLst/>
            <a:ahLst/>
            <a:cxnLst/>
            <a:rect l="l" t="t" r="r" b="b"/>
            <a:pathLst>
              <a:path w="2265045" h="217805">
                <a:moveTo>
                  <a:pt x="2210216" y="217487"/>
                </a:moveTo>
                <a:lnTo>
                  <a:pt x="0" y="217487"/>
                </a:lnTo>
                <a:lnTo>
                  <a:pt x="54371" y="0"/>
                </a:lnTo>
                <a:lnTo>
                  <a:pt x="2264588" y="0"/>
                </a:lnTo>
                <a:lnTo>
                  <a:pt x="2210216" y="217487"/>
                </a:lnTo>
                <a:close/>
              </a:path>
            </a:pathLst>
          </a:custGeom>
          <a:solidFill>
            <a:srgbClr val="FDE499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5113" y="2720458"/>
            <a:ext cx="5672937" cy="217804"/>
          </a:xfrm>
          <a:custGeom>
            <a:avLst/>
            <a:gdLst/>
            <a:ahLst/>
            <a:cxnLst/>
            <a:rect l="l" t="t" r="r" b="b"/>
            <a:pathLst>
              <a:path w="5363845" h="217805">
                <a:moveTo>
                  <a:pt x="5309413" y="217487"/>
                </a:moveTo>
                <a:lnTo>
                  <a:pt x="0" y="217487"/>
                </a:lnTo>
                <a:lnTo>
                  <a:pt x="54371" y="0"/>
                </a:lnTo>
                <a:lnTo>
                  <a:pt x="5363784" y="0"/>
                </a:lnTo>
                <a:lnTo>
                  <a:pt x="5309413" y="217487"/>
                </a:lnTo>
                <a:close/>
              </a:path>
            </a:pathLst>
          </a:custGeom>
          <a:solidFill>
            <a:srgbClr val="F4AF81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  <p:sp>
        <p:nvSpPr>
          <p:cNvPr id="8" name="object 5"/>
          <p:cNvSpPr/>
          <p:nvPr/>
        </p:nvSpPr>
        <p:spPr>
          <a:xfrm>
            <a:off x="2596046" y="990600"/>
            <a:ext cx="518134" cy="228600"/>
          </a:xfrm>
          <a:custGeom>
            <a:avLst/>
            <a:gdLst/>
            <a:ahLst/>
            <a:cxnLst/>
            <a:rect l="l" t="t" r="r" b="b"/>
            <a:pathLst>
              <a:path w="2265045" h="217805">
                <a:moveTo>
                  <a:pt x="2210216" y="217487"/>
                </a:moveTo>
                <a:lnTo>
                  <a:pt x="0" y="217487"/>
                </a:lnTo>
                <a:lnTo>
                  <a:pt x="54371" y="0"/>
                </a:lnTo>
                <a:lnTo>
                  <a:pt x="2264588" y="0"/>
                </a:lnTo>
                <a:lnTo>
                  <a:pt x="2210216" y="217487"/>
                </a:lnTo>
                <a:close/>
              </a:path>
            </a:pathLst>
          </a:custGeom>
          <a:solidFill>
            <a:srgbClr val="FDE499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1450" y="76200"/>
            <a:ext cx="6845285" cy="6677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70851" y="5085807"/>
            <a:ext cx="1390002" cy="199390"/>
          </a:xfrm>
          <a:custGeom>
            <a:avLst/>
            <a:gdLst/>
            <a:ahLst/>
            <a:cxnLst/>
            <a:rect l="l" t="t" r="r" b="b"/>
            <a:pathLst>
              <a:path w="1293495" h="199389">
                <a:moveTo>
                  <a:pt x="1243564" y="199138"/>
                </a:moveTo>
                <a:lnTo>
                  <a:pt x="0" y="199138"/>
                </a:lnTo>
                <a:lnTo>
                  <a:pt x="49784" y="0"/>
                </a:lnTo>
                <a:lnTo>
                  <a:pt x="1293349" y="0"/>
                </a:lnTo>
                <a:lnTo>
                  <a:pt x="1243564" y="199138"/>
                </a:lnTo>
                <a:close/>
              </a:path>
            </a:pathLst>
          </a:custGeom>
          <a:solidFill>
            <a:srgbClr val="FDE499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2050" y="5336998"/>
            <a:ext cx="5715000" cy="207010"/>
          </a:xfrm>
          <a:custGeom>
            <a:avLst/>
            <a:gdLst/>
            <a:ahLst/>
            <a:cxnLst/>
            <a:rect l="l" t="t" r="r" b="b"/>
            <a:pathLst>
              <a:path w="5604509" h="207010">
                <a:moveTo>
                  <a:pt x="5552686" y="206614"/>
                </a:moveTo>
                <a:lnTo>
                  <a:pt x="0" y="206614"/>
                </a:lnTo>
                <a:lnTo>
                  <a:pt x="51653" y="0"/>
                </a:lnTo>
                <a:lnTo>
                  <a:pt x="5604339" y="0"/>
                </a:lnTo>
                <a:lnTo>
                  <a:pt x="5552686" y="206614"/>
                </a:lnTo>
                <a:close/>
              </a:path>
            </a:pathLst>
          </a:custGeom>
          <a:solidFill>
            <a:srgbClr val="FDE499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제목 5"/>
          <p:cNvSpPr txBox="1">
            <a:spLocks/>
          </p:cNvSpPr>
          <p:nvPr/>
        </p:nvSpPr>
        <p:spPr>
          <a:xfrm>
            <a:off x="527050" y="533400"/>
            <a:ext cx="4543238" cy="21578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3486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396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8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해외시장 동향 </a:t>
            </a:r>
            <a:r>
              <a:rPr lang="en-US" altLang="ko-KR" sz="38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  <a:br>
              <a:rPr lang="en-US" altLang="ko-KR" sz="3800" dirty="0">
                <a:latin typeface="휴먼엑스포" panose="02030504000101010101" pitchFamily="18" charset="-127"/>
                <a:ea typeface="휴먼엑스포" panose="02030504000101010101" pitchFamily="18" charset="-127"/>
              </a:rPr>
            </a:br>
            <a:endParaRPr lang="en-US" altLang="ko-KR" sz="38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r>
              <a:rPr lang="ko-KR" altLang="en-US" sz="38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스페인 건강 및 </a:t>
            </a:r>
            <a:r>
              <a:rPr lang="en-US" altLang="ko-KR" sz="38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/>
            </a:r>
            <a:br>
              <a:rPr lang="en-US" altLang="ko-KR" sz="3800" dirty="0">
                <a:latin typeface="휴먼엑스포" panose="02030504000101010101" pitchFamily="18" charset="-127"/>
                <a:ea typeface="휴먼엑스포" panose="02030504000101010101" pitchFamily="18" charset="-127"/>
              </a:rPr>
            </a:br>
            <a:r>
              <a:rPr lang="ko-KR" altLang="en-US" sz="38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웰빙 제품 시장동향</a:t>
            </a: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527050" y="2856343"/>
            <a:ext cx="4543238" cy="3327776"/>
          </a:xfrm>
          <a:prstGeom prst="rect">
            <a:avLst/>
          </a:prstGeom>
          <a:ln cmpd="thickThin"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383664" indent="-383664" algn="l" defTabSz="913486" rtl="0" eaLnBrk="1" latinLnBrk="1" hangingPunct="1">
              <a:lnSpc>
                <a:spcPct val="94000"/>
              </a:lnSpc>
              <a:spcBef>
                <a:spcPts val="999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998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3486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998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0228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798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6971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798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3714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598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0457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598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97200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399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3942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399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0685" indent="-383664" algn="l" defTabSz="913486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399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스페인 천연</a:t>
            </a: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저지방</a:t>
            </a: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무유당</a:t>
            </a: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buNone/>
            </a:pP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무설탕 식음료 시장 성장세 지속</a:t>
            </a:r>
            <a:endParaRPr lang="en-US" altLang="ko-KR" sz="2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코로나</a:t>
            </a: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 </a:t>
            </a: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이후 온라인 구매 급증 </a:t>
            </a:r>
            <a:r>
              <a:rPr lang="ko-KR" altLang="en-US" sz="22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가성비</a:t>
            </a: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좋은 </a:t>
            </a: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PB </a:t>
            </a: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제품이 인기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660650" cy="1492150"/>
          </a:xfrm>
          <a:prstGeom prst="rect">
            <a:avLst/>
          </a:prstGeom>
        </p:spPr>
      </p:pic>
      <p:sp>
        <p:nvSpPr>
          <p:cNvPr id="11" name="object 6"/>
          <p:cNvSpPr/>
          <p:nvPr/>
        </p:nvSpPr>
        <p:spPr>
          <a:xfrm>
            <a:off x="5762103" y="5544008"/>
            <a:ext cx="695001" cy="199390"/>
          </a:xfrm>
          <a:custGeom>
            <a:avLst/>
            <a:gdLst/>
            <a:ahLst/>
            <a:cxnLst/>
            <a:rect l="l" t="t" r="r" b="b"/>
            <a:pathLst>
              <a:path w="1293495" h="199389">
                <a:moveTo>
                  <a:pt x="1243564" y="199138"/>
                </a:moveTo>
                <a:lnTo>
                  <a:pt x="0" y="199138"/>
                </a:lnTo>
                <a:lnTo>
                  <a:pt x="49784" y="0"/>
                </a:lnTo>
                <a:lnTo>
                  <a:pt x="1293349" y="0"/>
                </a:lnTo>
                <a:lnTo>
                  <a:pt x="1243564" y="199138"/>
                </a:lnTo>
                <a:close/>
              </a:path>
            </a:pathLst>
          </a:custGeom>
          <a:solidFill>
            <a:srgbClr val="FDE499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050" y="533400"/>
            <a:ext cx="111252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850" y="2971800"/>
            <a:ext cx="7391400" cy="286385"/>
          </a:xfrm>
          <a:custGeom>
            <a:avLst/>
            <a:gdLst/>
            <a:ahLst/>
            <a:cxnLst/>
            <a:rect l="l" t="t" r="r" b="b"/>
            <a:pathLst>
              <a:path w="4653915" h="210185">
                <a:moveTo>
                  <a:pt x="4601028" y="210013"/>
                </a:moveTo>
                <a:lnTo>
                  <a:pt x="0" y="210013"/>
                </a:lnTo>
                <a:lnTo>
                  <a:pt x="52503" y="0"/>
                </a:lnTo>
                <a:lnTo>
                  <a:pt x="4653531" y="0"/>
                </a:lnTo>
                <a:lnTo>
                  <a:pt x="4601028" y="210013"/>
                </a:lnTo>
                <a:close/>
              </a:path>
            </a:pathLst>
          </a:custGeom>
          <a:solidFill>
            <a:srgbClr val="FDE499">
              <a:alpha val="4666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60650" cy="149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TM02900720[[fn=전체]]</Template>
  <TotalTime>415</TotalTime>
  <Words>183</Words>
  <Application>Microsoft Office PowerPoint</Application>
  <PresentationFormat>사용자 지정</PresentationFormat>
  <Paragraphs>46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HDOfficeLightV0</vt:lpstr>
      <vt:lpstr>1_HDOfficeLightV0</vt:lpstr>
      <vt:lpstr>Crop</vt:lpstr>
      <vt:lpstr>PowerPoint 프레젠테이션</vt:lpstr>
      <vt:lpstr>PowerPoint 프레젠테이션</vt:lpstr>
      <vt:lpstr>해외시장 동향 1  네덜란드 건강 및  웰빙 제품 시장동향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foodis</cp:lastModifiedBy>
  <cp:revision>60</cp:revision>
  <cp:lastPrinted>2021-04-07T07:31:40Z</cp:lastPrinted>
  <dcterms:created xsi:type="dcterms:W3CDTF">2021-04-05T06:11:54Z</dcterms:created>
  <dcterms:modified xsi:type="dcterms:W3CDTF">2021-04-07T07:35:06Z</dcterms:modified>
</cp:coreProperties>
</file>