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9" r:id="rId3"/>
    <p:sldId id="266" r:id="rId4"/>
    <p:sldId id="270" r:id="rId5"/>
    <p:sldId id="267" r:id="rId6"/>
    <p:sldId id="278" r:id="rId7"/>
    <p:sldId id="279" r:id="rId8"/>
    <p:sldId id="275" r:id="rId9"/>
    <p:sldId id="274" r:id="rId10"/>
    <p:sldId id="265" r:id="rId11"/>
    <p:sldId id="276" r:id="rId12"/>
    <p:sldId id="277" r:id="rId13"/>
    <p:sldId id="281" r:id="rId14"/>
    <p:sldId id="282" r:id="rId15"/>
    <p:sldId id="283" r:id="rId1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474" y="10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2E5B8F-A32C-4F88-AF22-C9FC1AAC194C}"/>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2AAA221F-9D79-4A86-8B0F-E2E3D03D4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E498852E-2B96-4C2D-8292-AFFD70E3DA8A}"/>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5" name="바닥글 개체 틀 4">
            <a:extLst>
              <a:ext uri="{FF2B5EF4-FFF2-40B4-BE49-F238E27FC236}">
                <a16:creationId xmlns:a16="http://schemas.microsoft.com/office/drawing/2014/main" id="{C0C6FAE8-DF2C-48F6-B133-185C7A6B355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506E18F-4CA9-41A5-91EA-8466D989B08A}"/>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139459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EDFA7B4-EC6E-4479-BDEB-2E6B1664AC31}"/>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EB5E9CA-A94B-43C5-8697-B40BF6CECBBF}"/>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93F0CAA-4D2C-463C-8EB8-DEE2B686BB7C}"/>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5" name="바닥글 개체 틀 4">
            <a:extLst>
              <a:ext uri="{FF2B5EF4-FFF2-40B4-BE49-F238E27FC236}">
                <a16:creationId xmlns:a16="http://schemas.microsoft.com/office/drawing/2014/main" id="{63020189-C67F-486F-9DB2-EEDA0CC476C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2E314B7-59B8-4420-AB77-094AD7F08A8C}"/>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227145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32B486A1-E07A-4F92-B52A-35EF86AC6259}"/>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1492EC8-6D8F-4D0D-8ABE-4E92323385C9}"/>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AC7A680-1597-4BFE-BE0F-DFA471F50B8E}"/>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5" name="바닥글 개체 틀 4">
            <a:extLst>
              <a:ext uri="{FF2B5EF4-FFF2-40B4-BE49-F238E27FC236}">
                <a16:creationId xmlns:a16="http://schemas.microsoft.com/office/drawing/2014/main" id="{F9CAB575-78F7-45AD-A3B1-451F2FD0B8E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82D9688-CB78-4511-BFDE-054AC761583A}"/>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92601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D9A7C49-A82E-4870-9983-72EE22AD133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FCFB77A3-44C6-4E88-A04B-0C235B86F466}"/>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FC28E46-B80E-428A-B753-9E0E1DAC16D8}"/>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5" name="바닥글 개체 틀 4">
            <a:extLst>
              <a:ext uri="{FF2B5EF4-FFF2-40B4-BE49-F238E27FC236}">
                <a16:creationId xmlns:a16="http://schemas.microsoft.com/office/drawing/2014/main" id="{102F2730-0F75-4684-8B70-EC5B6D5449F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6F3CA7A-F042-441A-8264-58886ADACBAF}"/>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256357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DFB6D3-37D5-4D99-B231-4E9E658F2D7B}"/>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01E1C48B-5C0A-456C-B44E-8FE5146344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A57203DA-BB39-44AC-82DD-1E1CB6CA805E}"/>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5" name="바닥글 개체 틀 4">
            <a:extLst>
              <a:ext uri="{FF2B5EF4-FFF2-40B4-BE49-F238E27FC236}">
                <a16:creationId xmlns:a16="http://schemas.microsoft.com/office/drawing/2014/main" id="{1B446B19-1236-4BDA-B914-F140A8464F0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271AB1F-7558-4B11-8E12-F5D15D3BB235}"/>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406010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60250B-1E2A-4CA4-84BC-63F116536DA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9363496-0EF3-4E62-AACB-EF27130363F3}"/>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6EB2DE2F-8BE9-40D3-9704-8214995D46C0}"/>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7A404AB6-C494-425B-9DF2-F83B36534CDC}"/>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6" name="바닥글 개체 틀 5">
            <a:extLst>
              <a:ext uri="{FF2B5EF4-FFF2-40B4-BE49-F238E27FC236}">
                <a16:creationId xmlns:a16="http://schemas.microsoft.com/office/drawing/2014/main" id="{A9E2D1D0-02F6-40E9-93F6-4D80E12CA5C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992617D5-F6C6-45F2-BAF0-8BD8CA7CA49C}"/>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130385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416792-F550-4B4D-B7D1-0282FE5D8DDA}"/>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03FE1E2B-1B11-41FD-A4D8-E1A2BEBA04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810084DF-1A26-4788-9D44-7982E4F726FE}"/>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E999201C-A3A6-4AA2-9BBE-3FE0EC1C4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9E17DB49-6757-48A9-9EA3-3F565C7554B9}"/>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12D6C049-22CD-4B3A-A5A4-5D18EBC93C23}"/>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8" name="바닥글 개체 틀 7">
            <a:extLst>
              <a:ext uri="{FF2B5EF4-FFF2-40B4-BE49-F238E27FC236}">
                <a16:creationId xmlns:a16="http://schemas.microsoft.com/office/drawing/2014/main" id="{44CF4920-6403-4BBC-9023-7018D6FE817A}"/>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D1B8CD64-72D1-4272-9F38-F6ABA9D3D03F}"/>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39376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AD17AF-ECE3-4D4E-BE18-E02798C10108}"/>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4EF210DB-892F-4B1B-8B57-E21B776B3D24}"/>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4" name="바닥글 개체 틀 3">
            <a:extLst>
              <a:ext uri="{FF2B5EF4-FFF2-40B4-BE49-F238E27FC236}">
                <a16:creationId xmlns:a16="http://schemas.microsoft.com/office/drawing/2014/main" id="{8A0E5546-9CE9-459C-86BE-87C84CB713CD}"/>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FEBF4CE7-A227-4064-AF3E-2257377C0398}"/>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239799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964ACCE-C70D-4EAF-93EF-ABD108FF9A70}"/>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3" name="바닥글 개체 틀 2">
            <a:extLst>
              <a:ext uri="{FF2B5EF4-FFF2-40B4-BE49-F238E27FC236}">
                <a16:creationId xmlns:a16="http://schemas.microsoft.com/office/drawing/2014/main" id="{3053F5DE-0A78-405F-A81C-F006FD9C0B55}"/>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D86477A2-7132-40C8-802D-74072D7ADE14}"/>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272351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C15E41-560A-4B5D-BA24-AA3DFFED112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301BB3D-0037-4DF6-AA75-80A220B67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4F58FCBF-86DF-4065-B7CF-E8ED91554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F3B3DAB9-DF52-42B9-AE46-23625A704C2E}"/>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6" name="바닥글 개체 틀 5">
            <a:extLst>
              <a:ext uri="{FF2B5EF4-FFF2-40B4-BE49-F238E27FC236}">
                <a16:creationId xmlns:a16="http://schemas.microsoft.com/office/drawing/2014/main" id="{55920410-D896-4167-AF62-35063FA83176}"/>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E7FB66F-152E-4333-93D8-CC0A8169DE27}"/>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265082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0D2CAD-1F14-49DC-A6B6-50AB11523F8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B45C178D-FFE8-4C28-9637-54B460FD6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53E782AE-9D04-4AD7-A1D1-09EBFEB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0CF3DD9B-A182-4435-BA66-DA77CADBCD42}"/>
              </a:ext>
            </a:extLst>
          </p:cNvPr>
          <p:cNvSpPr>
            <a:spLocks noGrp="1"/>
          </p:cNvSpPr>
          <p:nvPr>
            <p:ph type="dt" sz="half" idx="10"/>
          </p:nvPr>
        </p:nvSpPr>
        <p:spPr/>
        <p:txBody>
          <a:bodyPr/>
          <a:lstStyle/>
          <a:p>
            <a:fld id="{FE7F127D-AF2A-45F5-93EE-EAD082AAF3E7}" type="datetimeFigureOut">
              <a:rPr lang="ko-KR" altLang="en-US" smtClean="0"/>
              <a:t>2021-12-17</a:t>
            </a:fld>
            <a:endParaRPr lang="ko-KR" altLang="en-US"/>
          </a:p>
        </p:txBody>
      </p:sp>
      <p:sp>
        <p:nvSpPr>
          <p:cNvPr id="6" name="바닥글 개체 틀 5">
            <a:extLst>
              <a:ext uri="{FF2B5EF4-FFF2-40B4-BE49-F238E27FC236}">
                <a16:creationId xmlns:a16="http://schemas.microsoft.com/office/drawing/2014/main" id="{2F8D2EFA-B393-407A-B8DA-7A9F595E122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94C308E-52C3-471B-A347-D016025182EC}"/>
              </a:ext>
            </a:extLst>
          </p:cNvPr>
          <p:cNvSpPr>
            <a:spLocks noGrp="1"/>
          </p:cNvSpPr>
          <p:nvPr>
            <p:ph type="sldNum" sz="quarter" idx="12"/>
          </p:nvPr>
        </p:nvSpPr>
        <p:spPr/>
        <p:txBody>
          <a:body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260317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BFE97A9-5FDA-4A7F-B6D8-4C0203FE5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4269BC4-1164-4851-A487-49B7D8AB0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D730843-704F-49CA-BA0F-EF541E57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F127D-AF2A-45F5-93EE-EAD082AAF3E7}" type="datetimeFigureOut">
              <a:rPr lang="ko-KR" altLang="en-US" smtClean="0"/>
              <a:t>2021-12-17</a:t>
            </a:fld>
            <a:endParaRPr lang="ko-KR" altLang="en-US"/>
          </a:p>
        </p:txBody>
      </p:sp>
      <p:sp>
        <p:nvSpPr>
          <p:cNvPr id="5" name="바닥글 개체 틀 4">
            <a:extLst>
              <a:ext uri="{FF2B5EF4-FFF2-40B4-BE49-F238E27FC236}">
                <a16:creationId xmlns:a16="http://schemas.microsoft.com/office/drawing/2014/main" id="{A55FB4E3-8E03-4C5D-B73E-DF6BA06E6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A86D030B-9242-4352-8990-E14F8323E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30F07-9429-485D-8B4F-B53F3731A2A7}" type="slidenum">
              <a:rPr lang="ko-KR" altLang="en-US" smtClean="0"/>
              <a:t>‹#›</a:t>
            </a:fld>
            <a:endParaRPr lang="ko-KR" altLang="en-US"/>
          </a:p>
        </p:txBody>
      </p:sp>
    </p:spTree>
    <p:extLst>
      <p:ext uri="{BB962C8B-B14F-4D97-AF65-F5344CB8AC3E}">
        <p14:creationId xmlns:p14="http://schemas.microsoft.com/office/powerpoint/2010/main" val="1164127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a:extLst>
              <a:ext uri="{FF2B5EF4-FFF2-40B4-BE49-F238E27FC236}">
                <a16:creationId xmlns:a16="http://schemas.microsoft.com/office/drawing/2014/main" id="{2290B08D-010E-45DD-BEA1-E9552F32EB2C}"/>
              </a:ext>
            </a:extLst>
          </p:cNvPr>
          <p:cNvSpPr>
            <a:spLocks noGrp="1"/>
          </p:cNvSpPr>
          <p:nvPr>
            <p:ph type="subTitle" idx="1"/>
          </p:nvPr>
        </p:nvSpPr>
        <p:spPr>
          <a:xfrm>
            <a:off x="1524000" y="2925030"/>
            <a:ext cx="9144000" cy="1655762"/>
          </a:xfrm>
        </p:spPr>
        <p:txBody>
          <a:bodyPr>
            <a:normAutofit lnSpcReduction="10000"/>
          </a:bodyPr>
          <a:lstStyle/>
          <a:p>
            <a:r>
              <a:rPr lang="en-US" altLang="ko-KR" b="1" dirty="0"/>
              <a:t>FTA </a:t>
            </a:r>
            <a:r>
              <a:rPr lang="ko-KR" altLang="en-US" b="1" dirty="0"/>
              <a:t>낙농시장 개방에 따른 한국 낙농</a:t>
            </a:r>
            <a:r>
              <a:rPr lang="en-US" altLang="ko-KR" b="1" dirty="0"/>
              <a:t>,</a:t>
            </a:r>
            <a:r>
              <a:rPr lang="ko-KR" altLang="en-US" b="1" dirty="0"/>
              <a:t>유가공산업의 대응방안</a:t>
            </a:r>
            <a:endParaRPr lang="en-US" altLang="ko-KR" b="1" dirty="0"/>
          </a:p>
          <a:p>
            <a:endParaRPr lang="en-US" altLang="ko-KR" dirty="0"/>
          </a:p>
          <a:p>
            <a:endParaRPr lang="en-US" altLang="ko-KR" dirty="0"/>
          </a:p>
          <a:p>
            <a:r>
              <a:rPr lang="en-US" altLang="ko-KR" dirty="0"/>
              <a:t>-</a:t>
            </a:r>
            <a:r>
              <a:rPr lang="ko-KR" altLang="en-US" dirty="0" err="1"/>
              <a:t>우유조</a:t>
            </a:r>
            <a:r>
              <a:rPr lang="en-US" altLang="ko-KR" dirty="0"/>
              <a:t>-</a:t>
            </a:r>
            <a:endParaRPr lang="ko-KR" altLang="en-US" dirty="0"/>
          </a:p>
        </p:txBody>
      </p:sp>
    </p:spTree>
    <p:extLst>
      <p:ext uri="{BB962C8B-B14F-4D97-AF65-F5344CB8AC3E}">
        <p14:creationId xmlns:p14="http://schemas.microsoft.com/office/powerpoint/2010/main" val="232506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9FE8C-FA81-4278-B72A-8237D4036E90}"/>
              </a:ext>
            </a:extLst>
          </p:cNvPr>
          <p:cNvSpPr txBox="1"/>
          <p:nvPr/>
        </p:nvSpPr>
        <p:spPr>
          <a:xfrm>
            <a:off x="1477108" y="825744"/>
            <a:ext cx="8941777" cy="3108543"/>
          </a:xfrm>
          <a:prstGeom prst="rect">
            <a:avLst/>
          </a:prstGeom>
          <a:noFill/>
        </p:spPr>
        <p:txBody>
          <a:bodyPr wrap="square" rtlCol="0">
            <a:spAutoFit/>
          </a:bodyPr>
          <a:lstStyle/>
          <a:p>
            <a:r>
              <a:rPr lang="ko-KR" altLang="en-US" sz="2000" b="1" dirty="0"/>
              <a:t>원유가격 연동제</a:t>
            </a:r>
            <a:endParaRPr lang="en-US" altLang="ko-KR" sz="2000" b="1" dirty="0"/>
          </a:p>
          <a:p>
            <a:endParaRPr lang="en-US" altLang="ko-KR" dirty="0"/>
          </a:p>
          <a:p>
            <a:r>
              <a:rPr lang="ko-KR" altLang="en-US" b="0" i="0" dirty="0">
                <a:solidFill>
                  <a:srgbClr val="333333"/>
                </a:solidFill>
                <a:effectLst/>
                <a:latin typeface="나눔고딕" panose="020D0604000000000000" pitchFamily="50" charset="-127"/>
                <a:ea typeface="나눔고딕" panose="020D0604000000000000" pitchFamily="50" charset="-127"/>
              </a:rPr>
              <a:t>통계청 우유 생산비 지표와 물가상승률에 연동해 유가공업체가 낙농가에서 사들이는 원유가격을 정하는 제도</a:t>
            </a:r>
            <a:endParaRPr lang="en-US" altLang="ko-KR" dirty="0"/>
          </a:p>
          <a:p>
            <a:br>
              <a:rPr lang="ko-KR" altLang="en-US" dirty="0"/>
            </a:br>
            <a:r>
              <a:rPr lang="ko-KR" altLang="en-US" sz="1600" b="0" i="0" dirty="0">
                <a:solidFill>
                  <a:srgbClr val="333333"/>
                </a:solidFill>
                <a:effectLst/>
                <a:latin typeface="나눔고딕" panose="020D0604000000000000" pitchFamily="50" charset="-127"/>
                <a:ea typeface="나눔고딕" panose="020D0604000000000000" pitchFamily="50" charset="-127"/>
              </a:rPr>
              <a:t>과거 원유가격을 결정할 때 낙농가와 유가공업체가 갈등을 반복하자 </a:t>
            </a:r>
            <a:r>
              <a:rPr lang="en-US" altLang="ko-KR" sz="1600" b="0" i="0" dirty="0">
                <a:solidFill>
                  <a:srgbClr val="333333"/>
                </a:solidFill>
                <a:effectLst/>
                <a:latin typeface="나눔고딕" panose="020D0604000000000000" pitchFamily="50" charset="-127"/>
                <a:ea typeface="나눔고딕" panose="020D0604000000000000" pitchFamily="50" charset="-127"/>
              </a:rPr>
              <a:t>2013</a:t>
            </a:r>
            <a:r>
              <a:rPr lang="ko-KR" altLang="en-US" sz="1600" b="0" i="0" dirty="0">
                <a:solidFill>
                  <a:srgbClr val="333333"/>
                </a:solidFill>
                <a:effectLst/>
                <a:latin typeface="나눔고딕" panose="020D0604000000000000" pitchFamily="50" charset="-127"/>
                <a:ea typeface="나눔고딕" panose="020D0604000000000000" pitchFamily="50" charset="-127"/>
              </a:rPr>
              <a:t>년 농림축산식품부가 도입</a:t>
            </a:r>
            <a:endParaRPr lang="en-US" altLang="ko-KR" sz="1600" b="0" i="0" dirty="0">
              <a:solidFill>
                <a:srgbClr val="333333"/>
              </a:solidFill>
              <a:effectLst/>
              <a:latin typeface="나눔고딕" panose="020D0604000000000000" pitchFamily="50" charset="-127"/>
              <a:ea typeface="나눔고딕" panose="020D0604000000000000" pitchFamily="50" charset="-127"/>
            </a:endParaRPr>
          </a:p>
          <a:p>
            <a:endParaRPr lang="en-US" altLang="ko-KR" sz="1600" b="0" i="0" dirty="0">
              <a:solidFill>
                <a:srgbClr val="333333"/>
              </a:solidFill>
              <a:effectLst/>
              <a:latin typeface="나눔고딕" panose="020D0604000000000000" pitchFamily="50" charset="-127"/>
              <a:ea typeface="나눔고딕" panose="020D0604000000000000" pitchFamily="50" charset="-127"/>
            </a:endParaRPr>
          </a:p>
          <a:p>
            <a:r>
              <a:rPr lang="en-US" altLang="ko-KR" b="0" i="0" dirty="0">
                <a:solidFill>
                  <a:srgbClr val="333333"/>
                </a:solidFill>
                <a:effectLst/>
                <a:latin typeface="나눔고딕" panose="020D0604000000000000" pitchFamily="50" charset="-127"/>
                <a:ea typeface="나눔고딕" panose="020D0604000000000000" pitchFamily="50" charset="-127"/>
              </a:rPr>
              <a:t>-&gt; </a:t>
            </a:r>
            <a:r>
              <a:rPr lang="ko-KR" altLang="en-US" b="0" i="0" dirty="0">
                <a:solidFill>
                  <a:srgbClr val="333333"/>
                </a:solidFill>
                <a:effectLst/>
                <a:latin typeface="나눔고딕" panose="020D0604000000000000" pitchFamily="50" charset="-127"/>
                <a:ea typeface="나눔고딕" panose="020D0604000000000000" pitchFamily="50" charset="-127"/>
              </a:rPr>
              <a:t>시장 및 수급 상황보다는 원유생산비에 근거해 결정되는 구조</a:t>
            </a:r>
            <a:br>
              <a:rPr lang="ko-KR" altLang="en-US" dirty="0"/>
            </a:br>
            <a:endParaRPr lang="en-US" altLang="ko-KR" dirty="0"/>
          </a:p>
          <a:p>
            <a:endParaRPr lang="en-US" altLang="ko-KR" dirty="0"/>
          </a:p>
          <a:p>
            <a:endParaRPr lang="en-US" altLang="ko-KR" dirty="0"/>
          </a:p>
        </p:txBody>
      </p:sp>
      <p:pic>
        <p:nvPicPr>
          <p:cNvPr id="1026" name="Picture 2">
            <a:extLst>
              <a:ext uri="{FF2B5EF4-FFF2-40B4-BE49-F238E27FC236}">
                <a16:creationId xmlns:a16="http://schemas.microsoft.com/office/drawing/2014/main" id="{3D9BE572-E602-417D-9ECC-3639C6933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335215"/>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8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1FDED-9009-4F8A-8F26-B3C12F47CECD}"/>
              </a:ext>
            </a:extLst>
          </p:cNvPr>
          <p:cNvSpPr txBox="1"/>
          <p:nvPr/>
        </p:nvSpPr>
        <p:spPr>
          <a:xfrm>
            <a:off x="3933825" y="3203287"/>
            <a:ext cx="10048875" cy="584775"/>
          </a:xfrm>
          <a:prstGeom prst="rect">
            <a:avLst/>
          </a:prstGeom>
          <a:noFill/>
        </p:spPr>
        <p:txBody>
          <a:bodyPr wrap="square" rtlCol="0">
            <a:spAutoFit/>
          </a:bodyPr>
          <a:lstStyle/>
          <a:p>
            <a:r>
              <a:rPr lang="ko-KR" altLang="en-US" sz="3200" dirty="0"/>
              <a:t>주요 유업체들의 대응</a:t>
            </a:r>
          </a:p>
        </p:txBody>
      </p:sp>
    </p:spTree>
    <p:extLst>
      <p:ext uri="{BB962C8B-B14F-4D97-AF65-F5344CB8AC3E}">
        <p14:creationId xmlns:p14="http://schemas.microsoft.com/office/powerpoint/2010/main" val="30935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올해 세계 유제품 시장은 장 건강에 대한 관심 증가와 함께 발효유 등 관련 유제품이 시장을 더 확대시킬 것으로 예상하고 있는 가운데 급성장하고 있는 식물기반 대체제와의 경쟁은 불가피할 것으로 보인다. 따라서 편리성과 간편성을 추구하면서도 새로운 맛과 경험을 원하는 소비자 만족을 위해 혁신적인 개발과 도전이 필요한 시점이다. (사진 출처=pixabay)">
            <a:extLst>
              <a:ext uri="{FF2B5EF4-FFF2-40B4-BE49-F238E27FC236}">
                <a16:creationId xmlns:a16="http://schemas.microsoft.com/office/drawing/2014/main" id="{DE813240-E2C3-444C-9BC6-8C362E0C6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4" r="3070"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35B1A1-3691-47AD-AC85-F036C001C3DB}"/>
              </a:ext>
            </a:extLst>
          </p:cNvPr>
          <p:cNvSpPr txBox="1"/>
          <p:nvPr/>
        </p:nvSpPr>
        <p:spPr>
          <a:xfrm>
            <a:off x="838200" y="2434201"/>
            <a:ext cx="4162425" cy="3742762"/>
          </a:xfrm>
          <a:prstGeom prst="rect">
            <a:avLst/>
          </a:prstGeom>
        </p:spPr>
        <p:txBody>
          <a:bodyPr vert="horz" lIns="91440" tIns="45720" rIns="91440" bIns="45720" rtlCol="0">
            <a:normAutofit/>
          </a:bodyPr>
          <a:lstStyle/>
          <a:p>
            <a:pPr indent="-228600" latinLnBrk="0">
              <a:lnSpc>
                <a:spcPct val="90000"/>
              </a:lnSpc>
              <a:spcAft>
                <a:spcPts val="600"/>
              </a:spcAft>
              <a:buFont typeface="Arial" panose="020B0604020202020204" pitchFamily="34" charset="0"/>
              <a:buChar char="•"/>
            </a:pPr>
            <a:r>
              <a:rPr lang="ko-KR" altLang="en-US" sz="2000" b="0" i="0" dirty="0">
                <a:effectLst/>
              </a:rPr>
              <a:t>유가공품 시장 확대</a:t>
            </a:r>
            <a:endParaRPr lang="en-US" altLang="ko-KR" sz="2000" b="0" i="0" dirty="0">
              <a:effectLst/>
            </a:endParaRPr>
          </a:p>
          <a:p>
            <a:pPr indent="-228600" latinLnBrk="0">
              <a:lnSpc>
                <a:spcPct val="90000"/>
              </a:lnSpc>
              <a:spcAft>
                <a:spcPts val="600"/>
              </a:spcAft>
              <a:buFont typeface="Arial" panose="020B0604020202020204" pitchFamily="34" charset="0"/>
              <a:buChar char="•"/>
            </a:pPr>
            <a:r>
              <a:rPr lang="ko-KR" altLang="en-US" sz="2000" b="0" i="0" dirty="0">
                <a:effectLst/>
              </a:rPr>
              <a:t>물이나 음료</a:t>
            </a:r>
            <a:r>
              <a:rPr lang="en-US" altLang="ko-KR" sz="2000" b="0" i="0" dirty="0">
                <a:effectLst/>
              </a:rPr>
              <a:t>, </a:t>
            </a:r>
            <a:r>
              <a:rPr lang="ko-KR" altLang="en-US" sz="2000" b="0" i="0" dirty="0">
                <a:effectLst/>
              </a:rPr>
              <a:t>여타 가공식품으로의 사업 다각화</a:t>
            </a:r>
            <a:endParaRPr lang="en-US" altLang="ko-KR" sz="2000" b="0" i="0" dirty="0">
              <a:effectLst/>
            </a:endParaRPr>
          </a:p>
          <a:p>
            <a:pPr indent="-228600" latinLnBrk="0">
              <a:lnSpc>
                <a:spcPct val="90000"/>
              </a:lnSpc>
              <a:spcAft>
                <a:spcPts val="600"/>
              </a:spcAft>
              <a:buFont typeface="Arial" panose="020B0604020202020204" pitchFamily="34" charset="0"/>
              <a:buChar char="•"/>
            </a:pPr>
            <a:r>
              <a:rPr lang="ko-KR" altLang="en-US" sz="2000" b="0" i="0" dirty="0">
                <a:effectLst/>
              </a:rPr>
              <a:t>포화된 내수시장을 탈피 해외 진출을 추진</a:t>
            </a:r>
            <a:endParaRPr lang="en-US" altLang="ko-KR" sz="2000" b="0" i="0" dirty="0">
              <a:effectLst/>
            </a:endParaRPr>
          </a:p>
          <a:p>
            <a:pPr marL="285750" indent="-228600" latinLnBrk="0">
              <a:lnSpc>
                <a:spcPct val="90000"/>
              </a:lnSpc>
              <a:spcAft>
                <a:spcPts val="600"/>
              </a:spcAft>
              <a:buFont typeface="Arial" panose="020B0604020202020204" pitchFamily="34" charset="0"/>
              <a:buChar char="•"/>
            </a:pPr>
            <a:endParaRPr lang="en-US" altLang="ko-KR" sz="2000" b="0" i="0" dirty="0">
              <a:effectLst/>
            </a:endParaRPr>
          </a:p>
          <a:p>
            <a:pPr latinLnBrk="0">
              <a:lnSpc>
                <a:spcPct val="90000"/>
              </a:lnSpc>
              <a:spcAft>
                <a:spcPts val="600"/>
              </a:spcAft>
            </a:pPr>
            <a:r>
              <a:rPr lang="en-US" altLang="ko-KR" sz="2000" dirty="0"/>
              <a:t>-&gt;</a:t>
            </a:r>
            <a:r>
              <a:rPr lang="en-US" altLang="ko-KR" sz="2000" b="0" i="0" dirty="0">
                <a:effectLst/>
              </a:rPr>
              <a:t> </a:t>
            </a:r>
            <a:r>
              <a:rPr lang="ko-KR" altLang="en-US" sz="2000" b="0" i="0" dirty="0">
                <a:effectLst/>
              </a:rPr>
              <a:t>비싼 원가구조 때문에 글로벌 경쟁력이 낮아 </a:t>
            </a:r>
            <a:r>
              <a:rPr lang="ko-KR" altLang="en-US" sz="2000" dirty="0"/>
              <a:t>쉽지</a:t>
            </a:r>
            <a:r>
              <a:rPr lang="ko-KR" altLang="en-US" sz="2000" b="0" i="0" dirty="0">
                <a:effectLst/>
              </a:rPr>
              <a:t> 않음</a:t>
            </a:r>
            <a:r>
              <a:rPr lang="en-US" altLang="ko-KR" sz="2000" b="0" i="0" dirty="0">
                <a:effectLst/>
              </a:rPr>
              <a:t> </a:t>
            </a:r>
            <a:endParaRPr lang="en-US" altLang="ko-KR" sz="2000" dirty="0"/>
          </a:p>
        </p:txBody>
      </p:sp>
    </p:spTree>
    <p:extLst>
      <p:ext uri="{BB962C8B-B14F-4D97-AF65-F5344CB8AC3E}">
        <p14:creationId xmlns:p14="http://schemas.microsoft.com/office/powerpoint/2010/main" val="197432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13626-7466-4439-A235-96649A36DE2D}"/>
              </a:ext>
            </a:extLst>
          </p:cNvPr>
          <p:cNvSpPr txBox="1"/>
          <p:nvPr/>
        </p:nvSpPr>
        <p:spPr>
          <a:xfrm>
            <a:off x="2816225" y="2641356"/>
            <a:ext cx="6486525" cy="3578224"/>
          </a:xfrm>
          <a:prstGeom prst="rect">
            <a:avLst/>
          </a:prstGeom>
          <a:noFill/>
        </p:spPr>
        <p:txBody>
          <a:bodyPr wrap="square" rtlCol="0">
            <a:spAutoFit/>
          </a:bodyPr>
          <a:lstStyle/>
          <a:p>
            <a:r>
              <a:rPr lang="ko-KR" altLang="en-US" sz="3200" dirty="0"/>
              <a:t>현업에 종사하는 우리들의 의견은</a:t>
            </a:r>
            <a:r>
              <a:rPr lang="en-US" altLang="ko-KR" sz="3200" dirty="0"/>
              <a:t>?</a:t>
            </a:r>
          </a:p>
          <a:p>
            <a:endParaRPr lang="en-US" altLang="ko-KR" dirty="0"/>
          </a:p>
          <a:p>
            <a:endParaRPr lang="en-US" altLang="ko-KR" dirty="0"/>
          </a:p>
          <a:p>
            <a:pPr algn="ctr">
              <a:lnSpc>
                <a:spcPct val="150000"/>
              </a:lnSpc>
            </a:pPr>
            <a:r>
              <a:rPr lang="en-US" altLang="ko-KR" dirty="0"/>
              <a:t>CJ</a:t>
            </a:r>
          </a:p>
          <a:p>
            <a:pPr algn="ctr">
              <a:lnSpc>
                <a:spcPct val="150000"/>
              </a:lnSpc>
            </a:pPr>
            <a:r>
              <a:rPr lang="ko-KR" altLang="en-US" dirty="0"/>
              <a:t>목장</a:t>
            </a:r>
            <a:endParaRPr lang="en-US" altLang="ko-KR" dirty="0"/>
          </a:p>
          <a:p>
            <a:pPr algn="ctr">
              <a:lnSpc>
                <a:spcPct val="150000"/>
              </a:lnSpc>
            </a:pPr>
            <a:r>
              <a:rPr lang="ko-KR" altLang="en-US" dirty="0"/>
              <a:t>풀무원</a:t>
            </a:r>
            <a:endParaRPr lang="en-US" altLang="ko-KR" dirty="0"/>
          </a:p>
          <a:p>
            <a:pPr algn="ctr">
              <a:lnSpc>
                <a:spcPct val="150000"/>
              </a:lnSpc>
            </a:pPr>
            <a:r>
              <a:rPr lang="ko-KR" altLang="en-US" dirty="0"/>
              <a:t>서울우유</a:t>
            </a:r>
            <a:endParaRPr lang="en-US" altLang="ko-KR" dirty="0"/>
          </a:p>
          <a:p>
            <a:pPr algn="ctr">
              <a:lnSpc>
                <a:spcPct val="150000"/>
              </a:lnSpc>
            </a:pPr>
            <a:r>
              <a:rPr lang="ko-KR" altLang="en-US" dirty="0"/>
              <a:t>남양유업</a:t>
            </a:r>
            <a:endParaRPr lang="en-US" altLang="ko-KR" dirty="0"/>
          </a:p>
          <a:p>
            <a:pPr algn="ctr">
              <a:lnSpc>
                <a:spcPct val="150000"/>
              </a:lnSpc>
            </a:pPr>
            <a:r>
              <a:rPr lang="ko-KR" altLang="en-US" dirty="0"/>
              <a:t>부산우유</a:t>
            </a:r>
            <a:endParaRPr lang="en-US" altLang="ko-KR" dirty="0"/>
          </a:p>
        </p:txBody>
      </p:sp>
    </p:spTree>
    <p:extLst>
      <p:ext uri="{BB962C8B-B14F-4D97-AF65-F5344CB8AC3E}">
        <p14:creationId xmlns:p14="http://schemas.microsoft.com/office/powerpoint/2010/main" val="276842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ne grown mandarin orange with leaf - 49580242">
            <a:extLst>
              <a:ext uri="{FF2B5EF4-FFF2-40B4-BE49-F238E27FC236}">
                <a16:creationId xmlns:a16="http://schemas.microsoft.com/office/drawing/2014/main" id="{146C7893-93D2-45E6-8864-A2CF68F04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49" y="1647825"/>
            <a:ext cx="4479652" cy="4076700"/>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CB34D078-7843-4A5B-BB66-4AE802ABEBE0}"/>
              </a:ext>
            </a:extLst>
          </p:cNvPr>
          <p:cNvPicPr>
            <a:picLocks noChangeAspect="1"/>
          </p:cNvPicPr>
          <p:nvPr/>
        </p:nvPicPr>
        <p:blipFill rotWithShape="1">
          <a:blip r:embed="rId3"/>
          <a:srcRect l="26269" r="-253" b="813"/>
          <a:stretch/>
        </p:blipFill>
        <p:spPr>
          <a:xfrm>
            <a:off x="638174" y="1104900"/>
            <a:ext cx="5553075" cy="4648200"/>
          </a:xfrm>
          <a:prstGeom prst="rect">
            <a:avLst/>
          </a:prstGeom>
        </p:spPr>
      </p:pic>
    </p:spTree>
    <p:extLst>
      <p:ext uri="{BB962C8B-B14F-4D97-AF65-F5344CB8AC3E}">
        <p14:creationId xmlns:p14="http://schemas.microsoft.com/office/powerpoint/2010/main" val="168091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4F2C2-427B-4D17-ABDB-F51FA85391F1}"/>
              </a:ext>
            </a:extLst>
          </p:cNvPr>
          <p:cNvSpPr txBox="1"/>
          <p:nvPr/>
        </p:nvSpPr>
        <p:spPr>
          <a:xfrm>
            <a:off x="3048732" y="3105835"/>
            <a:ext cx="7229475" cy="369332"/>
          </a:xfrm>
          <a:prstGeom prst="rect">
            <a:avLst/>
          </a:prstGeom>
          <a:noFill/>
        </p:spPr>
        <p:txBody>
          <a:bodyPr wrap="square">
            <a:spAutoFit/>
          </a:bodyPr>
          <a:lstStyle/>
          <a:p>
            <a:r>
              <a:rPr lang="ko-KR" altLang="en-US" dirty="0"/>
              <a:t>https://www.amnews.co.kr/news/articleView.html?idxno=45610</a:t>
            </a:r>
          </a:p>
        </p:txBody>
      </p:sp>
    </p:spTree>
    <p:extLst>
      <p:ext uri="{BB962C8B-B14F-4D97-AF65-F5344CB8AC3E}">
        <p14:creationId xmlns:p14="http://schemas.microsoft.com/office/powerpoint/2010/main" val="184777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5557D-17CD-433C-A179-FC23F79CC4AD}"/>
              </a:ext>
            </a:extLst>
          </p:cNvPr>
          <p:cNvSpPr txBox="1"/>
          <p:nvPr/>
        </p:nvSpPr>
        <p:spPr>
          <a:xfrm flipH="1">
            <a:off x="1891370" y="2173165"/>
            <a:ext cx="8879206" cy="2123658"/>
          </a:xfrm>
          <a:prstGeom prst="rect">
            <a:avLst/>
          </a:prstGeom>
          <a:noFill/>
        </p:spPr>
        <p:txBody>
          <a:bodyPr wrap="square" rtlCol="0">
            <a:spAutoFit/>
          </a:bodyPr>
          <a:lstStyle/>
          <a:p>
            <a:r>
              <a:rPr lang="en-US" altLang="ko-KR" sz="2000" b="1"/>
              <a:t>FTA</a:t>
            </a:r>
            <a:r>
              <a:rPr lang="en-US" altLang="ko-KR" sz="2000"/>
              <a:t> (</a:t>
            </a:r>
            <a:r>
              <a:rPr lang="en-US" altLang="ko-KR" sz="2000" b="0" i="0">
                <a:solidFill>
                  <a:srgbClr val="333333"/>
                </a:solidFill>
                <a:effectLst/>
                <a:latin typeface="나눔고딕" panose="020D0604000000000000" pitchFamily="50" charset="-127"/>
                <a:ea typeface="나눔고딕" panose="020D0604000000000000" pitchFamily="50" charset="-127"/>
              </a:rPr>
              <a:t> free trade agreement)</a:t>
            </a:r>
          </a:p>
          <a:p>
            <a:endParaRPr lang="en-US" altLang="ko-KR" sz="2000">
              <a:solidFill>
                <a:srgbClr val="333333"/>
              </a:solidFill>
              <a:latin typeface="나눔고딕" panose="020D0604000000000000" pitchFamily="50" charset="-127"/>
              <a:ea typeface="나눔고딕" panose="020D0604000000000000" pitchFamily="50" charset="-127"/>
            </a:endParaRPr>
          </a:p>
          <a:p>
            <a:r>
              <a:rPr lang="ko-KR" altLang="en-US" sz="2000" b="1" i="0">
                <a:solidFill>
                  <a:srgbClr val="111111"/>
                </a:solidFill>
                <a:effectLst/>
                <a:latin typeface="나눔고딕" panose="020D0604000000000000" pitchFamily="50" charset="-127"/>
                <a:ea typeface="나눔고딕" panose="020D0604000000000000" pitchFamily="50" charset="-127"/>
              </a:rPr>
              <a:t>자유무역협정</a:t>
            </a:r>
          </a:p>
          <a:p>
            <a:endParaRPr lang="en-US" altLang="ko-KR">
              <a:solidFill>
                <a:srgbClr val="333333"/>
              </a:solidFill>
              <a:latin typeface="나눔고딕" panose="020D0604000000000000" pitchFamily="50" charset="-127"/>
              <a:ea typeface="나눔고딕" panose="020D0604000000000000" pitchFamily="50" charset="-127"/>
            </a:endParaRPr>
          </a:p>
          <a:p>
            <a:r>
              <a:rPr lang="ko-KR" altLang="en-US" b="0" i="0">
                <a:solidFill>
                  <a:srgbClr val="666666"/>
                </a:solidFill>
                <a:effectLst/>
                <a:latin typeface="나눔고딕" panose="020D0604000000000000" pitchFamily="50" charset="-127"/>
                <a:ea typeface="나눔고딕" panose="020D0604000000000000" pitchFamily="50" charset="-127"/>
              </a:rPr>
              <a:t>국가 간 상품의 자유로운 이동을 위해 모든 무역 장벽을 완화하거나 제거하는 협정</a:t>
            </a:r>
            <a:r>
              <a:rPr lang="en-US" altLang="ko-KR" b="0" i="0">
                <a:solidFill>
                  <a:srgbClr val="666666"/>
                </a:solidFill>
                <a:effectLst/>
                <a:latin typeface="나눔고딕" panose="020D0604000000000000" pitchFamily="50" charset="-127"/>
                <a:ea typeface="나눔고딕" panose="020D0604000000000000" pitchFamily="50" charset="-127"/>
              </a:rPr>
              <a:t>.</a:t>
            </a:r>
          </a:p>
          <a:p>
            <a:endParaRPr lang="en-US" altLang="ko-KR">
              <a:solidFill>
                <a:srgbClr val="666666"/>
              </a:solidFill>
              <a:latin typeface="나눔고딕" panose="020D0604000000000000" pitchFamily="50" charset="-127"/>
              <a:ea typeface="나눔고딕" panose="020D0604000000000000" pitchFamily="50" charset="-127"/>
            </a:endParaRPr>
          </a:p>
          <a:p>
            <a:endParaRPr lang="en-US" altLang="ko-KR" dirty="0">
              <a:solidFill>
                <a:srgbClr val="666666"/>
              </a:solidFill>
              <a:latin typeface="나눔고딕" panose="020D0604000000000000" pitchFamily="50" charset="-127"/>
              <a:ea typeface="나눔고딕" panose="020D0604000000000000" pitchFamily="50" charset="-127"/>
            </a:endParaRPr>
          </a:p>
        </p:txBody>
      </p:sp>
      <p:sp>
        <p:nvSpPr>
          <p:cNvPr id="3" name="TextBox 2">
            <a:extLst>
              <a:ext uri="{FF2B5EF4-FFF2-40B4-BE49-F238E27FC236}">
                <a16:creationId xmlns:a16="http://schemas.microsoft.com/office/drawing/2014/main" id="{49A2455A-8B30-4A91-AEE5-8BCA13A19D3D}"/>
              </a:ext>
            </a:extLst>
          </p:cNvPr>
          <p:cNvSpPr txBox="1"/>
          <p:nvPr/>
        </p:nvSpPr>
        <p:spPr>
          <a:xfrm>
            <a:off x="1891370" y="4204490"/>
            <a:ext cx="7386959" cy="923330"/>
          </a:xfrm>
          <a:prstGeom prst="rect">
            <a:avLst/>
          </a:prstGeom>
          <a:noFill/>
        </p:spPr>
        <p:txBody>
          <a:bodyPr wrap="none" rtlCol="0">
            <a:spAutoFit/>
          </a:bodyPr>
          <a:lstStyle/>
          <a:p>
            <a:r>
              <a:rPr lang="en-US" altLang="ko-KR"/>
              <a:t>2026</a:t>
            </a:r>
            <a:r>
              <a:rPr lang="ko-KR" altLang="en-US"/>
              <a:t>년부터 미국</a:t>
            </a:r>
            <a:r>
              <a:rPr lang="en-US" altLang="ko-KR"/>
              <a:t>,EU,</a:t>
            </a:r>
            <a:r>
              <a:rPr lang="ko-KR" altLang="en-US"/>
              <a:t>호주</a:t>
            </a:r>
            <a:r>
              <a:rPr lang="en-US" altLang="ko-KR"/>
              <a:t>,</a:t>
            </a:r>
            <a:r>
              <a:rPr lang="ko-KR" altLang="en-US"/>
              <a:t>뉴질랜드 등 낙농선진국</a:t>
            </a:r>
            <a:r>
              <a:rPr lang="en-US" altLang="ko-KR"/>
              <a:t> </a:t>
            </a:r>
            <a:r>
              <a:rPr lang="ko-KR" altLang="en-US"/>
              <a:t>유제품 무관세 적용</a:t>
            </a:r>
            <a:endParaRPr lang="en-US" altLang="ko-KR"/>
          </a:p>
          <a:p>
            <a:r>
              <a:rPr lang="en-US" altLang="ko-KR"/>
              <a:t>-&gt; </a:t>
            </a:r>
            <a:r>
              <a:rPr lang="ko-KR" altLang="en-US"/>
              <a:t>값싼 해외 유제품들이 쏟아져 나올 것</a:t>
            </a:r>
            <a:endParaRPr lang="en-US" altLang="ko-KR"/>
          </a:p>
          <a:p>
            <a:endParaRPr lang="ko-KR" altLang="en-US" dirty="0"/>
          </a:p>
        </p:txBody>
      </p:sp>
    </p:spTree>
    <p:extLst>
      <p:ext uri="{BB962C8B-B14F-4D97-AF65-F5344CB8AC3E}">
        <p14:creationId xmlns:p14="http://schemas.microsoft.com/office/powerpoint/2010/main" val="116621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68A5E026-0171-4C5B-A967-31C90063EA59}"/>
              </a:ext>
            </a:extLst>
          </p:cNvPr>
          <p:cNvPicPr>
            <a:picLocks noChangeAspect="1"/>
          </p:cNvPicPr>
          <p:nvPr/>
        </p:nvPicPr>
        <p:blipFill>
          <a:blip r:embed="rId2"/>
          <a:stretch>
            <a:fillRect/>
          </a:stretch>
        </p:blipFill>
        <p:spPr>
          <a:xfrm>
            <a:off x="1738312" y="662420"/>
            <a:ext cx="8715375" cy="5533159"/>
          </a:xfrm>
          <a:prstGeom prst="rect">
            <a:avLst/>
          </a:prstGeom>
        </p:spPr>
      </p:pic>
      <p:sp>
        <p:nvSpPr>
          <p:cNvPr id="4" name="TextBox 3">
            <a:extLst>
              <a:ext uri="{FF2B5EF4-FFF2-40B4-BE49-F238E27FC236}">
                <a16:creationId xmlns:a16="http://schemas.microsoft.com/office/drawing/2014/main" id="{AD4BB62B-27D6-48D1-AAC0-A2678C42CB6A}"/>
              </a:ext>
            </a:extLst>
          </p:cNvPr>
          <p:cNvSpPr txBox="1"/>
          <p:nvPr/>
        </p:nvSpPr>
        <p:spPr>
          <a:xfrm>
            <a:off x="2127738" y="6195579"/>
            <a:ext cx="8141677" cy="276999"/>
          </a:xfrm>
          <a:prstGeom prst="rect">
            <a:avLst/>
          </a:prstGeom>
          <a:noFill/>
        </p:spPr>
        <p:txBody>
          <a:bodyPr wrap="square" rtlCol="0">
            <a:spAutoFit/>
          </a:bodyPr>
          <a:lstStyle/>
          <a:p>
            <a:r>
              <a:rPr lang="ko-KR" altLang="en-US" sz="1200" dirty="0"/>
              <a:t>출처 </a:t>
            </a:r>
            <a:r>
              <a:rPr lang="en-US" altLang="ko-KR" sz="1200" dirty="0"/>
              <a:t>: Https://www.customs.go.kr/ftaportalkor/ad/ftaCnvn/txrtInfo.do?mi=3526</a:t>
            </a:r>
            <a:endParaRPr lang="ko-KR" altLang="en-US" sz="1200" dirty="0"/>
          </a:p>
        </p:txBody>
      </p:sp>
      <p:sp>
        <p:nvSpPr>
          <p:cNvPr id="5" name="TextBox 4">
            <a:extLst>
              <a:ext uri="{FF2B5EF4-FFF2-40B4-BE49-F238E27FC236}">
                <a16:creationId xmlns:a16="http://schemas.microsoft.com/office/drawing/2014/main" id="{1733A917-ED99-4764-87A7-B09858E4A065}"/>
              </a:ext>
            </a:extLst>
          </p:cNvPr>
          <p:cNvSpPr txBox="1"/>
          <p:nvPr/>
        </p:nvSpPr>
        <p:spPr>
          <a:xfrm>
            <a:off x="2039815" y="281354"/>
            <a:ext cx="7570177" cy="369332"/>
          </a:xfrm>
          <a:prstGeom prst="rect">
            <a:avLst/>
          </a:prstGeom>
          <a:noFill/>
        </p:spPr>
        <p:txBody>
          <a:bodyPr wrap="square" rtlCol="0">
            <a:spAutoFit/>
          </a:bodyPr>
          <a:lstStyle/>
          <a:p>
            <a:r>
              <a:rPr lang="en-US" altLang="ko-KR" dirty="0"/>
              <a:t>FTA </a:t>
            </a:r>
            <a:r>
              <a:rPr lang="ko-KR" altLang="en-US" dirty="0"/>
              <a:t>수입 통관 관세율 변화</a:t>
            </a:r>
          </a:p>
        </p:txBody>
      </p:sp>
    </p:spTree>
    <p:extLst>
      <p:ext uri="{BB962C8B-B14F-4D97-AF65-F5344CB8AC3E}">
        <p14:creationId xmlns:p14="http://schemas.microsoft.com/office/powerpoint/2010/main" val="121203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표 1">
            <a:extLst>
              <a:ext uri="{FF2B5EF4-FFF2-40B4-BE49-F238E27FC236}">
                <a16:creationId xmlns:a16="http://schemas.microsoft.com/office/drawing/2014/main" id="{A696C87B-912A-4013-8418-3F9834096A54}"/>
              </a:ext>
            </a:extLst>
          </p:cNvPr>
          <p:cNvGraphicFramePr>
            <a:graphicFrameLocks noGrp="1"/>
          </p:cNvGraphicFramePr>
          <p:nvPr>
            <p:extLst>
              <p:ext uri="{D42A27DB-BD31-4B8C-83A1-F6EECF244321}">
                <p14:modId xmlns:p14="http://schemas.microsoft.com/office/powerpoint/2010/main" val="2025188270"/>
              </p:ext>
            </p:extLst>
          </p:nvPr>
        </p:nvGraphicFramePr>
        <p:xfrm>
          <a:off x="643467" y="1006833"/>
          <a:ext cx="10905075" cy="4844336"/>
        </p:xfrm>
        <a:graphic>
          <a:graphicData uri="http://schemas.openxmlformats.org/drawingml/2006/table">
            <a:tbl>
              <a:tblPr firstRow="1" bandRow="1">
                <a:tableStyleId>{69012ECD-51FC-41F1-AA8D-1B2483CD663E}</a:tableStyleId>
              </a:tblPr>
              <a:tblGrid>
                <a:gridCol w="1198883">
                  <a:extLst>
                    <a:ext uri="{9D8B030D-6E8A-4147-A177-3AD203B41FA5}">
                      <a16:colId xmlns:a16="http://schemas.microsoft.com/office/drawing/2014/main" val="88707857"/>
                    </a:ext>
                  </a:extLst>
                </a:gridCol>
                <a:gridCol w="1713147">
                  <a:extLst>
                    <a:ext uri="{9D8B030D-6E8A-4147-A177-3AD203B41FA5}">
                      <a16:colId xmlns:a16="http://schemas.microsoft.com/office/drawing/2014/main" val="2172458440"/>
                    </a:ext>
                  </a:extLst>
                </a:gridCol>
                <a:gridCol w="756556">
                  <a:extLst>
                    <a:ext uri="{9D8B030D-6E8A-4147-A177-3AD203B41FA5}">
                      <a16:colId xmlns:a16="http://schemas.microsoft.com/office/drawing/2014/main" val="3325894447"/>
                    </a:ext>
                  </a:extLst>
                </a:gridCol>
                <a:gridCol w="756556">
                  <a:extLst>
                    <a:ext uri="{9D8B030D-6E8A-4147-A177-3AD203B41FA5}">
                      <a16:colId xmlns:a16="http://schemas.microsoft.com/office/drawing/2014/main" val="2049540486"/>
                    </a:ext>
                  </a:extLst>
                </a:gridCol>
                <a:gridCol w="756556">
                  <a:extLst>
                    <a:ext uri="{9D8B030D-6E8A-4147-A177-3AD203B41FA5}">
                      <a16:colId xmlns:a16="http://schemas.microsoft.com/office/drawing/2014/main" val="867906662"/>
                    </a:ext>
                  </a:extLst>
                </a:gridCol>
                <a:gridCol w="756556">
                  <a:extLst>
                    <a:ext uri="{9D8B030D-6E8A-4147-A177-3AD203B41FA5}">
                      <a16:colId xmlns:a16="http://schemas.microsoft.com/office/drawing/2014/main" val="4043150073"/>
                    </a:ext>
                  </a:extLst>
                </a:gridCol>
                <a:gridCol w="756556">
                  <a:extLst>
                    <a:ext uri="{9D8B030D-6E8A-4147-A177-3AD203B41FA5}">
                      <a16:colId xmlns:a16="http://schemas.microsoft.com/office/drawing/2014/main" val="653375058"/>
                    </a:ext>
                  </a:extLst>
                </a:gridCol>
                <a:gridCol w="756556">
                  <a:extLst>
                    <a:ext uri="{9D8B030D-6E8A-4147-A177-3AD203B41FA5}">
                      <a16:colId xmlns:a16="http://schemas.microsoft.com/office/drawing/2014/main" val="3259856590"/>
                    </a:ext>
                  </a:extLst>
                </a:gridCol>
                <a:gridCol w="756556">
                  <a:extLst>
                    <a:ext uri="{9D8B030D-6E8A-4147-A177-3AD203B41FA5}">
                      <a16:colId xmlns:a16="http://schemas.microsoft.com/office/drawing/2014/main" val="256829224"/>
                    </a:ext>
                  </a:extLst>
                </a:gridCol>
                <a:gridCol w="756556">
                  <a:extLst>
                    <a:ext uri="{9D8B030D-6E8A-4147-A177-3AD203B41FA5}">
                      <a16:colId xmlns:a16="http://schemas.microsoft.com/office/drawing/2014/main" val="4271545051"/>
                    </a:ext>
                  </a:extLst>
                </a:gridCol>
                <a:gridCol w="756556">
                  <a:extLst>
                    <a:ext uri="{9D8B030D-6E8A-4147-A177-3AD203B41FA5}">
                      <a16:colId xmlns:a16="http://schemas.microsoft.com/office/drawing/2014/main" val="2333215584"/>
                    </a:ext>
                  </a:extLst>
                </a:gridCol>
                <a:gridCol w="756556">
                  <a:extLst>
                    <a:ext uri="{9D8B030D-6E8A-4147-A177-3AD203B41FA5}">
                      <a16:colId xmlns:a16="http://schemas.microsoft.com/office/drawing/2014/main" val="2980335752"/>
                    </a:ext>
                  </a:extLst>
                </a:gridCol>
                <a:gridCol w="427485">
                  <a:extLst>
                    <a:ext uri="{9D8B030D-6E8A-4147-A177-3AD203B41FA5}">
                      <a16:colId xmlns:a16="http://schemas.microsoft.com/office/drawing/2014/main" val="3734052821"/>
                    </a:ext>
                  </a:extLst>
                </a:gridCol>
              </a:tblGrid>
              <a:tr h="346024">
                <a:tc>
                  <a:txBody>
                    <a:bodyPr/>
                    <a:lstStyle/>
                    <a:p>
                      <a:r>
                        <a:rPr lang="ko-KR" altLang="en-US" sz="1600">
                          <a:effectLst/>
                        </a:rPr>
                        <a:t>　</a:t>
                      </a:r>
                    </a:p>
                  </a:txBody>
                  <a:tcPr marL="0" marR="0" marT="0" marB="0" anchor="ctr"/>
                </a:tc>
                <a:tc>
                  <a:txBody>
                    <a:bodyPr/>
                    <a:lstStyle/>
                    <a:p>
                      <a:r>
                        <a:rPr lang="ko-KR" altLang="en-US" sz="1600" dirty="0">
                          <a:effectLst/>
                        </a:rPr>
                        <a:t>연도</a:t>
                      </a:r>
                    </a:p>
                  </a:txBody>
                  <a:tcPr marL="0" marR="0" marT="0" marB="0" anchor="ctr"/>
                </a:tc>
                <a:tc>
                  <a:txBody>
                    <a:bodyPr/>
                    <a:lstStyle/>
                    <a:p>
                      <a:pPr algn="r"/>
                      <a:r>
                        <a:rPr lang="en-US" altLang="ko-KR" sz="1600">
                          <a:effectLst/>
                        </a:rPr>
                        <a:t>2021</a:t>
                      </a:r>
                      <a:endParaRPr lang="ko-KR" altLang="en-US" sz="1600">
                        <a:effectLst/>
                      </a:endParaRPr>
                    </a:p>
                  </a:txBody>
                  <a:tcPr marL="0" marR="0" marT="0" marB="0" anchor="ctr"/>
                </a:tc>
                <a:tc>
                  <a:txBody>
                    <a:bodyPr/>
                    <a:lstStyle/>
                    <a:p>
                      <a:pPr algn="r"/>
                      <a:r>
                        <a:rPr lang="en-US" altLang="ko-KR" sz="1600">
                          <a:effectLst/>
                        </a:rPr>
                        <a:t>2022</a:t>
                      </a:r>
                      <a:endParaRPr lang="ko-KR" altLang="en-US" sz="1600">
                        <a:effectLst/>
                      </a:endParaRPr>
                    </a:p>
                  </a:txBody>
                  <a:tcPr marL="0" marR="0" marT="0" marB="0" anchor="ctr"/>
                </a:tc>
                <a:tc>
                  <a:txBody>
                    <a:bodyPr/>
                    <a:lstStyle/>
                    <a:p>
                      <a:pPr algn="r"/>
                      <a:r>
                        <a:rPr lang="en-US" altLang="ko-KR" sz="1600">
                          <a:effectLst/>
                        </a:rPr>
                        <a:t>2023</a:t>
                      </a:r>
                      <a:endParaRPr lang="ko-KR" altLang="en-US" sz="1600">
                        <a:effectLst/>
                      </a:endParaRPr>
                    </a:p>
                  </a:txBody>
                  <a:tcPr marL="0" marR="0" marT="0" marB="0" anchor="ctr"/>
                </a:tc>
                <a:tc>
                  <a:txBody>
                    <a:bodyPr/>
                    <a:lstStyle/>
                    <a:p>
                      <a:pPr algn="r"/>
                      <a:r>
                        <a:rPr lang="en-US" altLang="ko-KR" sz="1600">
                          <a:effectLst/>
                        </a:rPr>
                        <a:t>2024</a:t>
                      </a:r>
                      <a:endParaRPr lang="ko-KR" altLang="en-US" sz="1600">
                        <a:effectLst/>
                      </a:endParaRPr>
                    </a:p>
                  </a:txBody>
                  <a:tcPr marL="0" marR="0" marT="0" marB="0" anchor="ctr"/>
                </a:tc>
                <a:tc>
                  <a:txBody>
                    <a:bodyPr/>
                    <a:lstStyle/>
                    <a:p>
                      <a:pPr algn="r"/>
                      <a:r>
                        <a:rPr lang="en-US" altLang="ko-KR" sz="1600">
                          <a:effectLst/>
                        </a:rPr>
                        <a:t>2025</a:t>
                      </a:r>
                      <a:endParaRPr lang="ko-KR" altLang="en-US" sz="1600">
                        <a:effectLst/>
                      </a:endParaRPr>
                    </a:p>
                  </a:txBody>
                  <a:tcPr marL="0" marR="0" marT="0" marB="0" anchor="ctr"/>
                </a:tc>
                <a:tc>
                  <a:txBody>
                    <a:bodyPr/>
                    <a:lstStyle/>
                    <a:p>
                      <a:pPr algn="r"/>
                      <a:r>
                        <a:rPr lang="en-US" altLang="ko-KR" sz="1600">
                          <a:effectLst/>
                        </a:rPr>
                        <a:t>2026</a:t>
                      </a:r>
                      <a:endParaRPr lang="ko-KR" altLang="en-US" sz="1600">
                        <a:effectLst/>
                      </a:endParaRPr>
                    </a:p>
                  </a:txBody>
                  <a:tcPr marL="0" marR="0" marT="0" marB="0" anchor="ctr"/>
                </a:tc>
                <a:tc>
                  <a:txBody>
                    <a:bodyPr/>
                    <a:lstStyle/>
                    <a:p>
                      <a:pPr algn="r"/>
                      <a:r>
                        <a:rPr lang="en-US" altLang="ko-KR" sz="1600">
                          <a:effectLst/>
                        </a:rPr>
                        <a:t>2027</a:t>
                      </a:r>
                      <a:endParaRPr lang="ko-KR" altLang="en-US" sz="1600">
                        <a:effectLst/>
                      </a:endParaRPr>
                    </a:p>
                  </a:txBody>
                  <a:tcPr marL="0" marR="0" marT="0" marB="0" anchor="ctr"/>
                </a:tc>
                <a:tc>
                  <a:txBody>
                    <a:bodyPr/>
                    <a:lstStyle/>
                    <a:p>
                      <a:pPr algn="r"/>
                      <a:r>
                        <a:rPr lang="en-US" altLang="ko-KR" sz="1600">
                          <a:effectLst/>
                        </a:rPr>
                        <a:t>2028</a:t>
                      </a:r>
                      <a:endParaRPr lang="ko-KR" altLang="en-US" sz="1600">
                        <a:effectLst/>
                      </a:endParaRPr>
                    </a:p>
                  </a:txBody>
                  <a:tcPr marL="0" marR="0" marT="0" marB="0" anchor="ctr"/>
                </a:tc>
                <a:tc>
                  <a:txBody>
                    <a:bodyPr/>
                    <a:lstStyle/>
                    <a:p>
                      <a:pPr algn="r"/>
                      <a:r>
                        <a:rPr lang="en-US" altLang="ko-KR" sz="1600">
                          <a:effectLst/>
                        </a:rPr>
                        <a:t>2029</a:t>
                      </a:r>
                      <a:endParaRPr lang="ko-KR" altLang="en-US" sz="1600">
                        <a:effectLst/>
                      </a:endParaRPr>
                    </a:p>
                  </a:txBody>
                  <a:tcPr marL="0" marR="0" marT="0" marB="0" anchor="ctr"/>
                </a:tc>
                <a:tc>
                  <a:txBody>
                    <a:bodyPr/>
                    <a:lstStyle/>
                    <a:p>
                      <a:pPr algn="r"/>
                      <a:r>
                        <a:rPr lang="en-US" altLang="ko-KR" sz="1600">
                          <a:effectLst/>
                        </a:rPr>
                        <a:t>2030</a:t>
                      </a:r>
                      <a:endParaRPr lang="ko-KR" altLang="en-US" sz="1600">
                        <a:effectLst/>
                      </a:endParaRPr>
                    </a:p>
                  </a:txBody>
                  <a:tcPr marL="0" marR="0" marT="0" marB="0" anchor="ctr"/>
                </a:tc>
                <a:tc>
                  <a:txBody>
                    <a:bodyPr/>
                    <a:lstStyle/>
                    <a:p>
                      <a:endParaRPr lang="ko-KR" altLang="en-US" sz="1600">
                        <a:effectLst/>
                      </a:endParaRPr>
                    </a:p>
                  </a:txBody>
                  <a:tcPr marL="0" marR="0" marT="0" marB="0" anchor="ctr"/>
                </a:tc>
                <a:extLst>
                  <a:ext uri="{0D108BD9-81ED-4DB2-BD59-A6C34878D82A}">
                    <a16:rowId xmlns:a16="http://schemas.microsoft.com/office/drawing/2014/main" val="1365859760"/>
                  </a:ext>
                </a:extLst>
              </a:tr>
              <a:tr h="346024">
                <a:tc>
                  <a:txBody>
                    <a:bodyPr/>
                    <a:lstStyle/>
                    <a:p>
                      <a:r>
                        <a:rPr lang="ko-KR" altLang="en-US" sz="1600">
                          <a:effectLst/>
                        </a:rPr>
                        <a:t>국가명</a:t>
                      </a:r>
                    </a:p>
                  </a:txBody>
                  <a:tcPr marL="0" marR="0" marT="0" marB="0" anchor="ctr"/>
                </a:tc>
                <a:tc>
                  <a:txBody>
                    <a:bodyPr/>
                    <a:lstStyle/>
                    <a:p>
                      <a:r>
                        <a:rPr lang="ko-KR" altLang="en-US" sz="1600">
                          <a:effectLst/>
                        </a:rPr>
                        <a:t>상품명</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en-US" altLang="ko-KR" sz="1600" dirty="0">
                          <a:effectLst/>
                        </a:rPr>
                        <a:t>(</a:t>
                      </a:r>
                      <a:r>
                        <a:rPr lang="ko-KR" altLang="en-US" sz="1600" dirty="0">
                          <a:effectLst/>
                        </a:rPr>
                        <a:t>단위</a:t>
                      </a:r>
                      <a:r>
                        <a:rPr lang="en-US" altLang="ko-KR" sz="1600" dirty="0">
                          <a:effectLst/>
                        </a:rPr>
                        <a:t>:%)</a:t>
                      </a:r>
                      <a:endParaRPr lang="ko-KR" altLang="en-US" sz="1600" dirty="0">
                        <a:effectLst/>
                      </a:endParaRP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a:effectLst/>
                        </a:rPr>
                        <a:t>　</a:t>
                      </a:r>
                    </a:p>
                  </a:txBody>
                  <a:tcPr marL="0" marR="0" marT="0" marB="0" anchor="ctr"/>
                </a:tc>
                <a:extLst>
                  <a:ext uri="{0D108BD9-81ED-4DB2-BD59-A6C34878D82A}">
                    <a16:rowId xmlns:a16="http://schemas.microsoft.com/office/drawing/2014/main" val="4038038710"/>
                  </a:ext>
                </a:extLst>
              </a:tr>
              <a:tr h="346024">
                <a:tc rowSpan="2">
                  <a:txBody>
                    <a:bodyPr/>
                    <a:lstStyle/>
                    <a:p>
                      <a:r>
                        <a:rPr lang="ko-KR" altLang="en-US" sz="1600">
                          <a:effectLst/>
                        </a:rPr>
                        <a:t>유럽</a:t>
                      </a:r>
                    </a:p>
                  </a:txBody>
                  <a:tcPr marL="0" marR="0" marT="0" marB="0" anchor="ctr"/>
                </a:tc>
                <a:tc>
                  <a:txBody>
                    <a:bodyPr/>
                    <a:lstStyle/>
                    <a:p>
                      <a:r>
                        <a:rPr lang="ko-KR" altLang="en-US" sz="1600">
                          <a:effectLst/>
                        </a:rPr>
                        <a:t>모짜렐라치즈</a:t>
                      </a:r>
                    </a:p>
                  </a:txBody>
                  <a:tcPr marL="0" marR="0" marT="0" marB="0" anchor="ctr"/>
                </a:tc>
                <a:tc>
                  <a:txBody>
                    <a:bodyPr/>
                    <a:lstStyle/>
                    <a:p>
                      <a:pPr algn="r"/>
                      <a:r>
                        <a:rPr lang="en-US" altLang="ko-KR" sz="1600">
                          <a:effectLst/>
                        </a:rPr>
                        <a:t>11.2</a:t>
                      </a:r>
                      <a:endParaRPr lang="ko-KR" altLang="en-US" sz="1600">
                        <a:effectLst/>
                      </a:endParaRPr>
                    </a:p>
                  </a:txBody>
                  <a:tcPr marL="0" marR="0" marT="0" marB="0" anchor="ctr"/>
                </a:tc>
                <a:tc>
                  <a:txBody>
                    <a:bodyPr/>
                    <a:lstStyle/>
                    <a:p>
                      <a:pPr algn="r"/>
                      <a:r>
                        <a:rPr lang="en-US" altLang="ko-KR" sz="1600">
                          <a:effectLst/>
                        </a:rPr>
                        <a:t>9.0</a:t>
                      </a:r>
                      <a:endParaRPr lang="ko-KR" altLang="en-US" sz="1600">
                        <a:effectLst/>
                      </a:endParaRPr>
                    </a:p>
                  </a:txBody>
                  <a:tcPr marL="0" marR="0" marT="0" marB="0" anchor="ctr"/>
                </a:tc>
                <a:tc>
                  <a:txBody>
                    <a:bodyPr/>
                    <a:lstStyle/>
                    <a:p>
                      <a:pPr algn="r"/>
                      <a:r>
                        <a:rPr lang="en-US" altLang="ko-KR" sz="1600">
                          <a:effectLst/>
                        </a:rPr>
                        <a:t>6.7</a:t>
                      </a:r>
                      <a:endParaRPr lang="ko-KR" altLang="en-US" sz="1600">
                        <a:effectLst/>
                      </a:endParaRPr>
                    </a:p>
                  </a:txBody>
                  <a:tcPr marL="0" marR="0" marT="0" marB="0" anchor="ctr"/>
                </a:tc>
                <a:tc>
                  <a:txBody>
                    <a:bodyPr/>
                    <a:lstStyle/>
                    <a:p>
                      <a:pPr algn="r"/>
                      <a:r>
                        <a:rPr lang="en-US" altLang="ko-KR" sz="1600">
                          <a:effectLst/>
                        </a:rPr>
                        <a:t>4.5</a:t>
                      </a:r>
                      <a:endParaRPr lang="ko-KR" altLang="en-US" sz="1600">
                        <a:effectLst/>
                      </a:endParaRPr>
                    </a:p>
                  </a:txBody>
                  <a:tcPr marL="0" marR="0" marT="0" marB="0" anchor="ctr"/>
                </a:tc>
                <a:tc>
                  <a:txBody>
                    <a:bodyPr/>
                    <a:lstStyle/>
                    <a:p>
                      <a:pPr algn="r"/>
                      <a:r>
                        <a:rPr lang="en-US" altLang="ko-KR" sz="1600">
                          <a:effectLst/>
                        </a:rPr>
                        <a:t>2.2</a:t>
                      </a:r>
                      <a:endParaRPr lang="ko-KR" altLang="en-US" sz="1600">
                        <a:effectLst/>
                      </a:endParaRP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rowSpan="2">
                  <a:txBody>
                    <a:bodyPr/>
                    <a:lstStyle/>
                    <a:p>
                      <a:endParaRPr lang="ko-KR" altLang="en-US" sz="1600">
                        <a:effectLst/>
                      </a:endParaRPr>
                    </a:p>
                  </a:txBody>
                  <a:tcPr marL="0" marR="0" marT="0" marB="0" anchor="ctr"/>
                </a:tc>
                <a:extLst>
                  <a:ext uri="{0D108BD9-81ED-4DB2-BD59-A6C34878D82A}">
                    <a16:rowId xmlns:a16="http://schemas.microsoft.com/office/drawing/2014/main" val="98025264"/>
                  </a:ext>
                </a:extLst>
              </a:tr>
              <a:tr h="346024">
                <a:tc vMerge="1">
                  <a:txBody>
                    <a:bodyPr/>
                    <a:lstStyle/>
                    <a:p>
                      <a:pPr latinLnBrk="1"/>
                      <a:endParaRPr lang="ko-KR" altLang="en-US"/>
                    </a:p>
                  </a:txBody>
                  <a:tcPr/>
                </a:tc>
                <a:tc>
                  <a:txBody>
                    <a:bodyPr/>
                    <a:lstStyle/>
                    <a:p>
                      <a:r>
                        <a:rPr lang="ko-KR" altLang="en-US" sz="1600" dirty="0">
                          <a:effectLst/>
                        </a:rPr>
                        <a:t>버터</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2052712750"/>
                  </a:ext>
                </a:extLst>
              </a:tr>
              <a:tr h="346024">
                <a:tc rowSpan="5">
                  <a:txBody>
                    <a:bodyPr/>
                    <a:lstStyle/>
                    <a:p>
                      <a:r>
                        <a:rPr lang="ko-KR" altLang="en-US" sz="1600">
                          <a:effectLst/>
                        </a:rPr>
                        <a:t>뉴질랜드</a:t>
                      </a:r>
                    </a:p>
                  </a:txBody>
                  <a:tcPr marL="0" marR="0" marT="0" marB="0" anchor="ctr"/>
                </a:tc>
                <a:tc>
                  <a:txBody>
                    <a:bodyPr/>
                    <a:lstStyle/>
                    <a:p>
                      <a:r>
                        <a:rPr lang="ko-KR" altLang="en-US" sz="1600">
                          <a:effectLst/>
                        </a:rPr>
                        <a:t>천연버터</a:t>
                      </a:r>
                    </a:p>
                  </a:txBody>
                  <a:tcPr marL="0" marR="0" marT="0" marB="0" anchor="ctr"/>
                </a:tc>
                <a:tc>
                  <a:txBody>
                    <a:bodyPr/>
                    <a:lstStyle/>
                    <a:p>
                      <a:pPr algn="r"/>
                      <a:r>
                        <a:rPr lang="en-US" altLang="ko-KR" sz="1600">
                          <a:effectLst/>
                        </a:rPr>
                        <a:t>26.7</a:t>
                      </a:r>
                      <a:endParaRPr lang="ko-KR" altLang="en-US" sz="1600">
                        <a:effectLst/>
                      </a:endParaRPr>
                    </a:p>
                  </a:txBody>
                  <a:tcPr marL="0" marR="0" marT="0" marB="0" anchor="ctr"/>
                </a:tc>
                <a:tc>
                  <a:txBody>
                    <a:bodyPr/>
                    <a:lstStyle/>
                    <a:p>
                      <a:pPr algn="r"/>
                      <a:r>
                        <a:rPr lang="en-US" altLang="ko-KR" sz="1600">
                          <a:effectLst/>
                        </a:rPr>
                        <a:t>17.8</a:t>
                      </a:r>
                      <a:endParaRPr lang="ko-KR" altLang="en-US" sz="1600">
                        <a:effectLst/>
                      </a:endParaRPr>
                    </a:p>
                  </a:txBody>
                  <a:tcPr marL="0" marR="0" marT="0" marB="0" anchor="ctr"/>
                </a:tc>
                <a:tc>
                  <a:txBody>
                    <a:bodyPr/>
                    <a:lstStyle/>
                    <a:p>
                      <a:pPr algn="r"/>
                      <a:r>
                        <a:rPr lang="en-US" altLang="ko-KR" sz="1600">
                          <a:effectLst/>
                        </a:rPr>
                        <a:t>8.9</a:t>
                      </a:r>
                      <a:endParaRPr lang="ko-KR" altLang="en-US" sz="1600">
                        <a:effectLst/>
                      </a:endParaRP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dirty="0">
                          <a:effectLst/>
                        </a:rPr>
                        <a:t>　</a:t>
                      </a:r>
                    </a:p>
                  </a:txBody>
                  <a:tcPr marL="0" marR="0" marT="0" marB="0" anchor="ctr"/>
                </a:tc>
                <a:tc>
                  <a:txBody>
                    <a:bodyPr/>
                    <a:lstStyle/>
                    <a:p>
                      <a:r>
                        <a:rPr lang="ko-KR" altLang="en-US" sz="1600" dirty="0">
                          <a:effectLst/>
                        </a:rPr>
                        <a:t>　</a:t>
                      </a:r>
                    </a:p>
                  </a:txBody>
                  <a:tcPr marL="0" marR="0" marT="0" marB="0" anchor="ctr"/>
                </a:tc>
                <a:tc rowSpan="5">
                  <a:txBody>
                    <a:bodyPr/>
                    <a:lstStyle/>
                    <a:p>
                      <a:endParaRPr lang="ko-KR" altLang="en-US" sz="1600">
                        <a:effectLst/>
                      </a:endParaRPr>
                    </a:p>
                  </a:txBody>
                  <a:tcPr marL="0" marR="0" marT="0" marB="0" anchor="ctr"/>
                </a:tc>
                <a:extLst>
                  <a:ext uri="{0D108BD9-81ED-4DB2-BD59-A6C34878D82A}">
                    <a16:rowId xmlns:a16="http://schemas.microsoft.com/office/drawing/2014/main" val="1473868814"/>
                  </a:ext>
                </a:extLst>
              </a:tr>
              <a:tr h="346024">
                <a:tc vMerge="1">
                  <a:txBody>
                    <a:bodyPr/>
                    <a:lstStyle/>
                    <a:p>
                      <a:pPr latinLnBrk="1"/>
                      <a:endParaRPr lang="ko-KR" altLang="en-US"/>
                    </a:p>
                  </a:txBody>
                  <a:tcPr/>
                </a:tc>
                <a:tc>
                  <a:txBody>
                    <a:bodyPr/>
                    <a:lstStyle/>
                    <a:p>
                      <a:r>
                        <a:rPr lang="ko-KR" altLang="en-US" sz="1600">
                          <a:effectLst/>
                        </a:rPr>
                        <a:t>가공버터</a:t>
                      </a:r>
                    </a:p>
                  </a:txBody>
                  <a:tcPr marL="0" marR="0" marT="0" marB="0" anchor="ctr"/>
                </a:tc>
                <a:tc>
                  <a:txBody>
                    <a:bodyPr/>
                    <a:lstStyle/>
                    <a:p>
                      <a:r>
                        <a:rPr lang="ko-KR" altLang="en-US" sz="1600">
                          <a:effectLst/>
                        </a:rPr>
                        <a:t>　</a:t>
                      </a:r>
                    </a:p>
                  </a:txBody>
                  <a:tcPr marL="0" marR="0" marT="0" marB="0" anchor="ctr"/>
                </a:tc>
                <a:tc>
                  <a:txBody>
                    <a:bodyPr/>
                    <a:lstStyle/>
                    <a:p>
                      <a:r>
                        <a:rPr lang="en-US" altLang="ko-KR" sz="1600">
                          <a:effectLst/>
                        </a:rPr>
                        <a:t>0</a:t>
                      </a:r>
                      <a:r>
                        <a:rPr lang="ko-KR" altLang="en-US" sz="1600">
                          <a:effectLst/>
                        </a:rPr>
                        <a:t>　</a:t>
                      </a:r>
                    </a:p>
                  </a:txBody>
                  <a:tcPr marL="0" marR="0" marT="0" marB="0" anchor="ctr"/>
                </a:tc>
                <a:tc>
                  <a:txBody>
                    <a:bodyPr/>
                    <a:lstStyle/>
                    <a:p>
                      <a:r>
                        <a:rPr lang="en-US" altLang="ko-KR" sz="1600">
                          <a:effectLst/>
                        </a:rPr>
                        <a:t>0</a:t>
                      </a:r>
                      <a:r>
                        <a:rPr lang="ko-KR" altLang="en-US" sz="1600">
                          <a:effectLst/>
                        </a:rPr>
                        <a:t>　</a:t>
                      </a:r>
                    </a:p>
                  </a:txBody>
                  <a:tcPr marL="0" marR="0" marT="0" marB="0" anchor="ctr"/>
                </a:tc>
                <a:tc>
                  <a:txBody>
                    <a:bodyPr/>
                    <a:lstStyle/>
                    <a:p>
                      <a:r>
                        <a:rPr lang="en-US" altLang="ko-KR" sz="1600">
                          <a:effectLst/>
                        </a:rPr>
                        <a:t>0</a:t>
                      </a:r>
                      <a:r>
                        <a:rPr lang="ko-KR" altLang="en-US" sz="1600">
                          <a:effectLst/>
                        </a:rPr>
                        <a:t>　</a:t>
                      </a:r>
                    </a:p>
                  </a:txBody>
                  <a:tcPr marL="0" marR="0" marT="0" marB="0" anchor="ctr"/>
                </a:tc>
                <a:tc>
                  <a:txBody>
                    <a:bodyPr/>
                    <a:lstStyle/>
                    <a:p>
                      <a:r>
                        <a:rPr lang="en-US" altLang="ko-KR" sz="1600">
                          <a:effectLst/>
                        </a:rPr>
                        <a:t>0</a:t>
                      </a:r>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1892617546"/>
                  </a:ext>
                </a:extLst>
              </a:tr>
              <a:tr h="346024">
                <a:tc vMerge="1">
                  <a:txBody>
                    <a:bodyPr/>
                    <a:lstStyle/>
                    <a:p>
                      <a:pPr latinLnBrk="1"/>
                      <a:endParaRPr lang="ko-KR" altLang="en-US"/>
                    </a:p>
                  </a:txBody>
                  <a:tcPr/>
                </a:tc>
                <a:tc>
                  <a:txBody>
                    <a:bodyPr/>
                    <a:lstStyle/>
                    <a:p>
                      <a:r>
                        <a:rPr lang="ko-KR" altLang="en-US" sz="1600">
                          <a:effectLst/>
                        </a:rPr>
                        <a:t>모짜렐라치즈</a:t>
                      </a:r>
                    </a:p>
                  </a:txBody>
                  <a:tcPr marL="0" marR="0" marT="0" marB="0" anchor="ctr"/>
                </a:tc>
                <a:tc>
                  <a:txBody>
                    <a:bodyPr/>
                    <a:lstStyle/>
                    <a:p>
                      <a:pPr algn="r"/>
                      <a:r>
                        <a:rPr lang="en-US" altLang="ko-KR" sz="1600">
                          <a:effectLst/>
                        </a:rPr>
                        <a:t>15.0</a:t>
                      </a:r>
                      <a:endParaRPr lang="ko-KR" altLang="en-US" sz="1600">
                        <a:effectLst/>
                      </a:endParaRPr>
                    </a:p>
                  </a:txBody>
                  <a:tcPr marL="0" marR="0" marT="0" marB="0" anchor="ctr"/>
                </a:tc>
                <a:tc>
                  <a:txBody>
                    <a:bodyPr/>
                    <a:lstStyle/>
                    <a:p>
                      <a:pPr algn="r"/>
                      <a:r>
                        <a:rPr lang="en-US" altLang="ko-KR" sz="1600">
                          <a:effectLst/>
                        </a:rPr>
                        <a:t>12.0</a:t>
                      </a:r>
                      <a:endParaRPr lang="ko-KR" altLang="en-US" sz="1600">
                        <a:effectLst/>
                      </a:endParaRPr>
                    </a:p>
                  </a:txBody>
                  <a:tcPr marL="0" marR="0" marT="0" marB="0" anchor="ctr"/>
                </a:tc>
                <a:tc>
                  <a:txBody>
                    <a:bodyPr/>
                    <a:lstStyle/>
                    <a:p>
                      <a:pPr algn="r"/>
                      <a:r>
                        <a:rPr lang="en-US" altLang="ko-KR" sz="1600">
                          <a:effectLst/>
                        </a:rPr>
                        <a:t>9.0</a:t>
                      </a:r>
                      <a:endParaRPr lang="ko-KR" altLang="en-US" sz="1600">
                        <a:effectLst/>
                      </a:endParaRPr>
                    </a:p>
                  </a:txBody>
                  <a:tcPr marL="0" marR="0" marT="0" marB="0" anchor="ctr"/>
                </a:tc>
                <a:tc>
                  <a:txBody>
                    <a:bodyPr/>
                    <a:lstStyle/>
                    <a:p>
                      <a:pPr algn="r"/>
                      <a:r>
                        <a:rPr lang="en-US" altLang="ko-KR" sz="1600">
                          <a:effectLst/>
                        </a:rPr>
                        <a:t>6.0</a:t>
                      </a:r>
                      <a:endParaRPr lang="ko-KR" altLang="en-US" sz="1600">
                        <a:effectLst/>
                      </a:endParaRPr>
                    </a:p>
                  </a:txBody>
                  <a:tcPr marL="0" marR="0" marT="0" marB="0" anchor="ctr"/>
                </a:tc>
                <a:tc>
                  <a:txBody>
                    <a:bodyPr/>
                    <a:lstStyle/>
                    <a:p>
                      <a:pPr algn="r"/>
                      <a:r>
                        <a:rPr lang="en-US" altLang="ko-KR" sz="1600">
                          <a:effectLst/>
                        </a:rPr>
                        <a:t>3.0</a:t>
                      </a:r>
                      <a:endParaRPr lang="ko-KR" altLang="en-US" sz="1600">
                        <a:effectLst/>
                      </a:endParaRP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497700556"/>
                  </a:ext>
                </a:extLst>
              </a:tr>
              <a:tr h="346024">
                <a:tc vMerge="1">
                  <a:txBody>
                    <a:bodyPr/>
                    <a:lstStyle/>
                    <a:p>
                      <a:pPr latinLnBrk="1"/>
                      <a:endParaRPr lang="ko-KR" altLang="en-US"/>
                    </a:p>
                  </a:txBody>
                  <a:tcPr/>
                </a:tc>
                <a:tc>
                  <a:txBody>
                    <a:bodyPr/>
                    <a:lstStyle/>
                    <a:p>
                      <a:r>
                        <a:rPr lang="ko-KR" altLang="en-US" sz="1600">
                          <a:effectLst/>
                        </a:rPr>
                        <a:t>고다치즈</a:t>
                      </a:r>
                    </a:p>
                  </a:txBody>
                  <a:tcPr marL="0" marR="0" marT="0" marB="0" anchor="ctr"/>
                </a:tc>
                <a:tc>
                  <a:txBody>
                    <a:bodyPr/>
                    <a:lstStyle/>
                    <a:p>
                      <a:pPr algn="r"/>
                      <a:r>
                        <a:rPr lang="en-US" altLang="ko-KR" sz="1600">
                          <a:effectLst/>
                        </a:rPr>
                        <a:t>19.2</a:t>
                      </a:r>
                      <a:endParaRPr lang="ko-KR" altLang="en-US" sz="1600">
                        <a:effectLst/>
                      </a:endParaRPr>
                    </a:p>
                  </a:txBody>
                  <a:tcPr marL="0" marR="0" marT="0" marB="0" anchor="ctr"/>
                </a:tc>
                <a:tc>
                  <a:txBody>
                    <a:bodyPr/>
                    <a:lstStyle/>
                    <a:p>
                      <a:pPr algn="r"/>
                      <a:r>
                        <a:rPr lang="en-US" altLang="ko-KR" sz="1600">
                          <a:effectLst/>
                        </a:rPr>
                        <a:t>16.8</a:t>
                      </a:r>
                      <a:endParaRPr lang="ko-KR" altLang="en-US" sz="1600">
                        <a:effectLst/>
                      </a:endParaRPr>
                    </a:p>
                  </a:txBody>
                  <a:tcPr marL="0" marR="0" marT="0" marB="0" anchor="ctr"/>
                </a:tc>
                <a:tc>
                  <a:txBody>
                    <a:bodyPr/>
                    <a:lstStyle/>
                    <a:p>
                      <a:pPr algn="r"/>
                      <a:r>
                        <a:rPr lang="en-US" altLang="ko-KR" sz="1600">
                          <a:effectLst/>
                        </a:rPr>
                        <a:t>14.4</a:t>
                      </a:r>
                      <a:endParaRPr lang="ko-KR" altLang="en-US" sz="1600">
                        <a:effectLst/>
                      </a:endParaRPr>
                    </a:p>
                  </a:txBody>
                  <a:tcPr marL="0" marR="0" marT="0" marB="0" anchor="ctr"/>
                </a:tc>
                <a:tc>
                  <a:txBody>
                    <a:bodyPr/>
                    <a:lstStyle/>
                    <a:p>
                      <a:pPr algn="r"/>
                      <a:r>
                        <a:rPr lang="en-US" altLang="ko-KR" sz="1600">
                          <a:effectLst/>
                        </a:rPr>
                        <a:t>12.0</a:t>
                      </a:r>
                      <a:endParaRPr lang="ko-KR" altLang="en-US" sz="1600">
                        <a:effectLst/>
                      </a:endParaRPr>
                    </a:p>
                  </a:txBody>
                  <a:tcPr marL="0" marR="0" marT="0" marB="0" anchor="ctr"/>
                </a:tc>
                <a:tc>
                  <a:txBody>
                    <a:bodyPr/>
                    <a:lstStyle/>
                    <a:p>
                      <a:pPr algn="r"/>
                      <a:r>
                        <a:rPr lang="en-US" altLang="ko-KR" sz="1600">
                          <a:effectLst/>
                        </a:rPr>
                        <a:t>9.6</a:t>
                      </a:r>
                      <a:endParaRPr lang="ko-KR" altLang="en-US" sz="1600">
                        <a:effectLst/>
                      </a:endParaRPr>
                    </a:p>
                  </a:txBody>
                  <a:tcPr marL="0" marR="0" marT="0" marB="0" anchor="ctr"/>
                </a:tc>
                <a:tc>
                  <a:txBody>
                    <a:bodyPr/>
                    <a:lstStyle/>
                    <a:p>
                      <a:pPr algn="r"/>
                      <a:r>
                        <a:rPr lang="en-US" altLang="ko-KR" sz="1600">
                          <a:effectLst/>
                        </a:rPr>
                        <a:t>7.2</a:t>
                      </a:r>
                      <a:endParaRPr lang="ko-KR" altLang="en-US" sz="1600">
                        <a:effectLst/>
                      </a:endParaRPr>
                    </a:p>
                  </a:txBody>
                  <a:tcPr marL="0" marR="0" marT="0" marB="0" anchor="ctr"/>
                </a:tc>
                <a:tc>
                  <a:txBody>
                    <a:bodyPr/>
                    <a:lstStyle/>
                    <a:p>
                      <a:pPr algn="r"/>
                      <a:r>
                        <a:rPr lang="en-US" altLang="ko-KR" sz="1600">
                          <a:effectLst/>
                        </a:rPr>
                        <a:t>4.8</a:t>
                      </a:r>
                      <a:endParaRPr lang="ko-KR" altLang="en-US" sz="1600">
                        <a:effectLst/>
                      </a:endParaRPr>
                    </a:p>
                  </a:txBody>
                  <a:tcPr marL="0" marR="0" marT="0" marB="0" anchor="ctr"/>
                </a:tc>
                <a:tc>
                  <a:txBody>
                    <a:bodyPr/>
                    <a:lstStyle/>
                    <a:p>
                      <a:pPr algn="r"/>
                      <a:r>
                        <a:rPr lang="en-US" altLang="ko-KR" sz="1600">
                          <a:effectLst/>
                        </a:rPr>
                        <a:t>2.4</a:t>
                      </a:r>
                      <a:endParaRPr lang="ko-KR" altLang="en-US" sz="1600">
                        <a:effectLst/>
                      </a:endParaRP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1766516197"/>
                  </a:ext>
                </a:extLst>
              </a:tr>
              <a:tr h="346024">
                <a:tc vMerge="1">
                  <a:txBody>
                    <a:bodyPr/>
                    <a:lstStyle/>
                    <a:p>
                      <a:pPr latinLnBrk="1"/>
                      <a:endParaRPr lang="ko-KR" altLang="en-US"/>
                    </a:p>
                  </a:txBody>
                  <a:tcPr/>
                </a:tc>
                <a:tc>
                  <a:txBody>
                    <a:bodyPr/>
                    <a:lstStyle/>
                    <a:p>
                      <a:r>
                        <a:rPr lang="ko-KR" altLang="en-US" sz="1600">
                          <a:effectLst/>
                        </a:rPr>
                        <a:t>크림치즈</a:t>
                      </a:r>
                    </a:p>
                  </a:txBody>
                  <a:tcPr marL="0" marR="0" marT="0" marB="0" anchor="ctr"/>
                </a:tc>
                <a:tc>
                  <a:txBody>
                    <a:bodyPr/>
                    <a:lstStyle/>
                    <a:p>
                      <a:pPr algn="r"/>
                      <a:r>
                        <a:rPr lang="en-US" altLang="ko-KR" sz="1600">
                          <a:effectLst/>
                        </a:rPr>
                        <a:t>19.2</a:t>
                      </a:r>
                      <a:endParaRPr lang="ko-KR" altLang="en-US" sz="1600">
                        <a:effectLst/>
                      </a:endParaRPr>
                    </a:p>
                  </a:txBody>
                  <a:tcPr marL="0" marR="0" marT="0" marB="0" anchor="ctr"/>
                </a:tc>
                <a:tc>
                  <a:txBody>
                    <a:bodyPr/>
                    <a:lstStyle/>
                    <a:p>
                      <a:pPr algn="r"/>
                      <a:r>
                        <a:rPr lang="en-US" altLang="ko-KR" sz="1600">
                          <a:effectLst/>
                        </a:rPr>
                        <a:t>16.8</a:t>
                      </a:r>
                      <a:endParaRPr lang="ko-KR" altLang="en-US" sz="1600">
                        <a:effectLst/>
                      </a:endParaRPr>
                    </a:p>
                  </a:txBody>
                  <a:tcPr marL="0" marR="0" marT="0" marB="0" anchor="ctr"/>
                </a:tc>
                <a:tc>
                  <a:txBody>
                    <a:bodyPr/>
                    <a:lstStyle/>
                    <a:p>
                      <a:pPr algn="r"/>
                      <a:r>
                        <a:rPr lang="en-US" altLang="ko-KR" sz="1600">
                          <a:effectLst/>
                        </a:rPr>
                        <a:t>14.4</a:t>
                      </a:r>
                      <a:endParaRPr lang="ko-KR" altLang="en-US" sz="1600">
                        <a:effectLst/>
                      </a:endParaRPr>
                    </a:p>
                  </a:txBody>
                  <a:tcPr marL="0" marR="0" marT="0" marB="0" anchor="ctr"/>
                </a:tc>
                <a:tc>
                  <a:txBody>
                    <a:bodyPr/>
                    <a:lstStyle/>
                    <a:p>
                      <a:pPr algn="r"/>
                      <a:r>
                        <a:rPr lang="en-US" altLang="ko-KR" sz="1600">
                          <a:effectLst/>
                        </a:rPr>
                        <a:t>12.0</a:t>
                      </a:r>
                      <a:endParaRPr lang="ko-KR" altLang="en-US" sz="1600">
                        <a:effectLst/>
                      </a:endParaRPr>
                    </a:p>
                  </a:txBody>
                  <a:tcPr marL="0" marR="0" marT="0" marB="0" anchor="ctr"/>
                </a:tc>
                <a:tc>
                  <a:txBody>
                    <a:bodyPr/>
                    <a:lstStyle/>
                    <a:p>
                      <a:pPr algn="r"/>
                      <a:r>
                        <a:rPr lang="en-US" altLang="ko-KR" sz="1600">
                          <a:effectLst/>
                        </a:rPr>
                        <a:t>9.6</a:t>
                      </a:r>
                      <a:endParaRPr lang="ko-KR" altLang="en-US" sz="1600">
                        <a:effectLst/>
                      </a:endParaRPr>
                    </a:p>
                  </a:txBody>
                  <a:tcPr marL="0" marR="0" marT="0" marB="0" anchor="ctr"/>
                </a:tc>
                <a:tc>
                  <a:txBody>
                    <a:bodyPr/>
                    <a:lstStyle/>
                    <a:p>
                      <a:pPr algn="r"/>
                      <a:r>
                        <a:rPr lang="en-US" altLang="ko-KR" sz="1600">
                          <a:effectLst/>
                        </a:rPr>
                        <a:t>7.2</a:t>
                      </a:r>
                      <a:endParaRPr lang="ko-KR" altLang="en-US" sz="1600">
                        <a:effectLst/>
                      </a:endParaRPr>
                    </a:p>
                  </a:txBody>
                  <a:tcPr marL="0" marR="0" marT="0" marB="0" anchor="ctr"/>
                </a:tc>
                <a:tc>
                  <a:txBody>
                    <a:bodyPr/>
                    <a:lstStyle/>
                    <a:p>
                      <a:pPr algn="r"/>
                      <a:r>
                        <a:rPr lang="en-US" altLang="ko-KR" sz="1600">
                          <a:effectLst/>
                        </a:rPr>
                        <a:t>4.8</a:t>
                      </a:r>
                      <a:endParaRPr lang="ko-KR" altLang="en-US" sz="1600">
                        <a:effectLst/>
                      </a:endParaRPr>
                    </a:p>
                  </a:txBody>
                  <a:tcPr marL="0" marR="0" marT="0" marB="0" anchor="ctr"/>
                </a:tc>
                <a:tc>
                  <a:txBody>
                    <a:bodyPr/>
                    <a:lstStyle/>
                    <a:p>
                      <a:pPr algn="r"/>
                      <a:r>
                        <a:rPr lang="en-US" altLang="ko-KR" sz="1600">
                          <a:effectLst/>
                        </a:rPr>
                        <a:t>2.4</a:t>
                      </a:r>
                      <a:endParaRPr lang="ko-KR" altLang="en-US" sz="1600">
                        <a:effectLst/>
                      </a:endParaRP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4130680938"/>
                  </a:ext>
                </a:extLst>
              </a:tr>
              <a:tr h="346024">
                <a:tc rowSpan="2">
                  <a:txBody>
                    <a:bodyPr/>
                    <a:lstStyle/>
                    <a:p>
                      <a:r>
                        <a:rPr lang="ko-KR" altLang="en-US" sz="1600">
                          <a:effectLst/>
                        </a:rPr>
                        <a:t>호주</a:t>
                      </a:r>
                    </a:p>
                  </a:txBody>
                  <a:tcPr marL="0" marR="0" marT="0" marB="0" anchor="ctr"/>
                </a:tc>
                <a:tc>
                  <a:txBody>
                    <a:bodyPr/>
                    <a:lstStyle/>
                    <a:p>
                      <a:r>
                        <a:rPr lang="ko-KR" altLang="en-US" sz="1600">
                          <a:effectLst/>
                        </a:rPr>
                        <a:t>크림치즈</a:t>
                      </a:r>
                    </a:p>
                  </a:txBody>
                  <a:tcPr marL="0" marR="0" marT="0" marB="0" anchor="ctr"/>
                </a:tc>
                <a:tc>
                  <a:txBody>
                    <a:bodyPr/>
                    <a:lstStyle/>
                    <a:p>
                      <a:pPr algn="r"/>
                      <a:r>
                        <a:rPr lang="en-US" altLang="ko-KR" sz="1600">
                          <a:effectLst/>
                        </a:rPr>
                        <a:t>20.0</a:t>
                      </a:r>
                      <a:endParaRPr lang="ko-KR" altLang="en-US" sz="1600">
                        <a:effectLst/>
                      </a:endParaRPr>
                    </a:p>
                  </a:txBody>
                  <a:tcPr marL="0" marR="0" marT="0" marB="0" anchor="ctr"/>
                </a:tc>
                <a:tc>
                  <a:txBody>
                    <a:bodyPr/>
                    <a:lstStyle/>
                    <a:p>
                      <a:pPr algn="r"/>
                      <a:r>
                        <a:rPr lang="en-US" altLang="ko-KR" sz="1600">
                          <a:effectLst/>
                        </a:rPr>
                        <a:t>18.0</a:t>
                      </a:r>
                      <a:endParaRPr lang="ko-KR" altLang="en-US" sz="1600">
                        <a:effectLst/>
                      </a:endParaRPr>
                    </a:p>
                  </a:txBody>
                  <a:tcPr marL="0" marR="0" marT="0" marB="0" anchor="ctr"/>
                </a:tc>
                <a:tc>
                  <a:txBody>
                    <a:bodyPr/>
                    <a:lstStyle/>
                    <a:p>
                      <a:pPr algn="r"/>
                      <a:r>
                        <a:rPr lang="en-US" altLang="ko-KR" sz="1600">
                          <a:effectLst/>
                        </a:rPr>
                        <a:t>16.0</a:t>
                      </a:r>
                      <a:endParaRPr lang="ko-KR" altLang="en-US" sz="1600">
                        <a:effectLst/>
                      </a:endParaRPr>
                    </a:p>
                  </a:txBody>
                  <a:tcPr marL="0" marR="0" marT="0" marB="0" anchor="ctr"/>
                </a:tc>
                <a:tc>
                  <a:txBody>
                    <a:bodyPr/>
                    <a:lstStyle/>
                    <a:p>
                      <a:pPr algn="r"/>
                      <a:r>
                        <a:rPr lang="en-US" altLang="ko-KR" sz="1600">
                          <a:effectLst/>
                        </a:rPr>
                        <a:t>14.0</a:t>
                      </a:r>
                      <a:endParaRPr lang="ko-KR" altLang="en-US" sz="1600">
                        <a:effectLst/>
                      </a:endParaRPr>
                    </a:p>
                  </a:txBody>
                  <a:tcPr marL="0" marR="0" marT="0" marB="0" anchor="ctr"/>
                </a:tc>
                <a:tc>
                  <a:txBody>
                    <a:bodyPr/>
                    <a:lstStyle/>
                    <a:p>
                      <a:pPr algn="r"/>
                      <a:r>
                        <a:rPr lang="en-US" altLang="ko-KR" sz="1600">
                          <a:effectLst/>
                        </a:rPr>
                        <a:t>12.0</a:t>
                      </a:r>
                      <a:endParaRPr lang="ko-KR" altLang="en-US" sz="1600">
                        <a:effectLst/>
                      </a:endParaRPr>
                    </a:p>
                  </a:txBody>
                  <a:tcPr marL="0" marR="0" marT="0" marB="0" anchor="ctr"/>
                </a:tc>
                <a:tc>
                  <a:txBody>
                    <a:bodyPr/>
                    <a:lstStyle/>
                    <a:p>
                      <a:pPr algn="r"/>
                      <a:r>
                        <a:rPr lang="en-US" altLang="ko-KR" sz="1600">
                          <a:effectLst/>
                        </a:rPr>
                        <a:t>10.0</a:t>
                      </a:r>
                      <a:endParaRPr lang="ko-KR" altLang="en-US" sz="1600">
                        <a:effectLst/>
                      </a:endParaRPr>
                    </a:p>
                  </a:txBody>
                  <a:tcPr marL="0" marR="0" marT="0" marB="0" anchor="ctr"/>
                </a:tc>
                <a:tc>
                  <a:txBody>
                    <a:bodyPr/>
                    <a:lstStyle/>
                    <a:p>
                      <a:pPr algn="r"/>
                      <a:r>
                        <a:rPr lang="en-US" altLang="ko-KR" sz="1600">
                          <a:effectLst/>
                        </a:rPr>
                        <a:t>8.0</a:t>
                      </a:r>
                      <a:endParaRPr lang="ko-KR" altLang="en-US" sz="1600">
                        <a:effectLst/>
                      </a:endParaRPr>
                    </a:p>
                  </a:txBody>
                  <a:tcPr marL="0" marR="0" marT="0" marB="0" anchor="ctr"/>
                </a:tc>
                <a:tc>
                  <a:txBody>
                    <a:bodyPr/>
                    <a:lstStyle/>
                    <a:p>
                      <a:pPr algn="r"/>
                      <a:r>
                        <a:rPr lang="en-US" altLang="ko-KR" sz="1600">
                          <a:effectLst/>
                        </a:rPr>
                        <a:t>6.0</a:t>
                      </a:r>
                      <a:endParaRPr lang="ko-KR" altLang="en-US" sz="1600">
                        <a:effectLst/>
                      </a:endParaRPr>
                    </a:p>
                  </a:txBody>
                  <a:tcPr marL="0" marR="0" marT="0" marB="0" anchor="ctr"/>
                </a:tc>
                <a:tc>
                  <a:txBody>
                    <a:bodyPr/>
                    <a:lstStyle/>
                    <a:p>
                      <a:pPr algn="r"/>
                      <a:r>
                        <a:rPr lang="en-US" altLang="ko-KR" sz="1600">
                          <a:effectLst/>
                        </a:rPr>
                        <a:t>4.0</a:t>
                      </a:r>
                      <a:endParaRPr lang="ko-KR" altLang="en-US" sz="1600">
                        <a:effectLst/>
                      </a:endParaRPr>
                    </a:p>
                  </a:txBody>
                  <a:tcPr marL="0" marR="0" marT="0" marB="0" anchor="ctr"/>
                </a:tc>
                <a:tc>
                  <a:txBody>
                    <a:bodyPr/>
                    <a:lstStyle/>
                    <a:p>
                      <a:pPr algn="r"/>
                      <a:r>
                        <a:rPr lang="en-US" altLang="ko-KR" sz="1600">
                          <a:effectLst/>
                        </a:rPr>
                        <a:t>2.0</a:t>
                      </a:r>
                      <a:endParaRPr lang="ko-KR" altLang="en-US" sz="1600">
                        <a:effectLst/>
                      </a:endParaRPr>
                    </a:p>
                  </a:txBody>
                  <a:tcPr marL="0" marR="0" marT="0" marB="0" anchor="ctr"/>
                </a:tc>
                <a:tc rowSpan="2">
                  <a:txBody>
                    <a:bodyPr/>
                    <a:lstStyle/>
                    <a:p>
                      <a:endParaRPr lang="ko-KR" altLang="en-US" sz="1600">
                        <a:effectLst/>
                      </a:endParaRPr>
                    </a:p>
                  </a:txBody>
                  <a:tcPr marL="0" marR="0" marT="0" marB="0" anchor="ctr"/>
                </a:tc>
                <a:extLst>
                  <a:ext uri="{0D108BD9-81ED-4DB2-BD59-A6C34878D82A}">
                    <a16:rowId xmlns:a16="http://schemas.microsoft.com/office/drawing/2014/main" val="1212115163"/>
                  </a:ext>
                </a:extLst>
              </a:tr>
              <a:tr h="346024">
                <a:tc vMerge="1">
                  <a:txBody>
                    <a:bodyPr/>
                    <a:lstStyle/>
                    <a:p>
                      <a:pPr latinLnBrk="1"/>
                      <a:endParaRPr lang="ko-KR" altLang="en-US"/>
                    </a:p>
                  </a:txBody>
                  <a:tcPr/>
                </a:tc>
                <a:tc>
                  <a:txBody>
                    <a:bodyPr/>
                    <a:lstStyle/>
                    <a:p>
                      <a:r>
                        <a:rPr lang="ko-KR" altLang="en-US" sz="1600">
                          <a:effectLst/>
                        </a:rPr>
                        <a:t>모짜렐라치즈</a:t>
                      </a:r>
                    </a:p>
                  </a:txBody>
                  <a:tcPr marL="0" marR="0" marT="0" marB="0" anchor="ctr"/>
                </a:tc>
                <a:tc>
                  <a:txBody>
                    <a:bodyPr/>
                    <a:lstStyle/>
                    <a:p>
                      <a:pPr algn="r"/>
                      <a:r>
                        <a:rPr lang="en-US" altLang="ko-KR" sz="1600">
                          <a:effectLst/>
                        </a:rPr>
                        <a:t>20.0</a:t>
                      </a:r>
                      <a:endParaRPr lang="ko-KR" altLang="en-US" sz="1600">
                        <a:effectLst/>
                      </a:endParaRPr>
                    </a:p>
                  </a:txBody>
                  <a:tcPr marL="0" marR="0" marT="0" marB="0" anchor="ctr"/>
                </a:tc>
                <a:tc>
                  <a:txBody>
                    <a:bodyPr/>
                    <a:lstStyle/>
                    <a:p>
                      <a:pPr algn="r"/>
                      <a:r>
                        <a:rPr lang="en-US" altLang="ko-KR" sz="1600">
                          <a:effectLst/>
                        </a:rPr>
                        <a:t>18.0</a:t>
                      </a:r>
                      <a:endParaRPr lang="ko-KR" altLang="en-US" sz="1600">
                        <a:effectLst/>
                      </a:endParaRPr>
                    </a:p>
                  </a:txBody>
                  <a:tcPr marL="0" marR="0" marT="0" marB="0" anchor="ctr"/>
                </a:tc>
                <a:tc>
                  <a:txBody>
                    <a:bodyPr/>
                    <a:lstStyle/>
                    <a:p>
                      <a:pPr algn="r"/>
                      <a:r>
                        <a:rPr lang="en-US" altLang="ko-KR" sz="1600">
                          <a:effectLst/>
                        </a:rPr>
                        <a:t>16.0</a:t>
                      </a:r>
                      <a:endParaRPr lang="ko-KR" altLang="en-US" sz="1600">
                        <a:effectLst/>
                      </a:endParaRPr>
                    </a:p>
                  </a:txBody>
                  <a:tcPr marL="0" marR="0" marT="0" marB="0" anchor="ctr"/>
                </a:tc>
                <a:tc>
                  <a:txBody>
                    <a:bodyPr/>
                    <a:lstStyle/>
                    <a:p>
                      <a:pPr algn="r"/>
                      <a:r>
                        <a:rPr lang="en-US" altLang="ko-KR" sz="1600">
                          <a:effectLst/>
                        </a:rPr>
                        <a:t>14.0</a:t>
                      </a:r>
                      <a:endParaRPr lang="ko-KR" altLang="en-US" sz="1600">
                        <a:effectLst/>
                      </a:endParaRPr>
                    </a:p>
                  </a:txBody>
                  <a:tcPr marL="0" marR="0" marT="0" marB="0" anchor="ctr"/>
                </a:tc>
                <a:tc>
                  <a:txBody>
                    <a:bodyPr/>
                    <a:lstStyle/>
                    <a:p>
                      <a:pPr algn="r"/>
                      <a:r>
                        <a:rPr lang="en-US" altLang="ko-KR" sz="1600">
                          <a:effectLst/>
                        </a:rPr>
                        <a:t>12.0</a:t>
                      </a:r>
                      <a:endParaRPr lang="ko-KR" altLang="en-US" sz="1600">
                        <a:effectLst/>
                      </a:endParaRPr>
                    </a:p>
                  </a:txBody>
                  <a:tcPr marL="0" marR="0" marT="0" marB="0" anchor="ctr"/>
                </a:tc>
                <a:tc>
                  <a:txBody>
                    <a:bodyPr/>
                    <a:lstStyle/>
                    <a:p>
                      <a:pPr algn="r"/>
                      <a:r>
                        <a:rPr lang="en-US" altLang="ko-KR" sz="1600">
                          <a:effectLst/>
                        </a:rPr>
                        <a:t>10.0</a:t>
                      </a:r>
                      <a:endParaRPr lang="ko-KR" altLang="en-US" sz="1600">
                        <a:effectLst/>
                      </a:endParaRPr>
                    </a:p>
                  </a:txBody>
                  <a:tcPr marL="0" marR="0" marT="0" marB="0" anchor="ctr"/>
                </a:tc>
                <a:tc>
                  <a:txBody>
                    <a:bodyPr/>
                    <a:lstStyle/>
                    <a:p>
                      <a:pPr algn="r"/>
                      <a:r>
                        <a:rPr lang="en-US" altLang="ko-KR" sz="1600">
                          <a:effectLst/>
                        </a:rPr>
                        <a:t>8.0</a:t>
                      </a:r>
                      <a:endParaRPr lang="ko-KR" altLang="en-US" sz="1600">
                        <a:effectLst/>
                      </a:endParaRPr>
                    </a:p>
                  </a:txBody>
                  <a:tcPr marL="0" marR="0" marT="0" marB="0" anchor="ctr"/>
                </a:tc>
                <a:tc>
                  <a:txBody>
                    <a:bodyPr/>
                    <a:lstStyle/>
                    <a:p>
                      <a:pPr algn="r"/>
                      <a:r>
                        <a:rPr lang="en-US" altLang="ko-KR" sz="1600">
                          <a:effectLst/>
                        </a:rPr>
                        <a:t>6.0</a:t>
                      </a:r>
                      <a:endParaRPr lang="ko-KR" altLang="en-US" sz="1600">
                        <a:effectLst/>
                      </a:endParaRPr>
                    </a:p>
                  </a:txBody>
                  <a:tcPr marL="0" marR="0" marT="0" marB="0" anchor="ctr"/>
                </a:tc>
                <a:tc>
                  <a:txBody>
                    <a:bodyPr/>
                    <a:lstStyle/>
                    <a:p>
                      <a:pPr algn="r"/>
                      <a:r>
                        <a:rPr lang="en-US" altLang="ko-KR" sz="1600">
                          <a:effectLst/>
                        </a:rPr>
                        <a:t>4.0</a:t>
                      </a:r>
                      <a:endParaRPr lang="ko-KR" altLang="en-US" sz="1600">
                        <a:effectLst/>
                      </a:endParaRPr>
                    </a:p>
                  </a:txBody>
                  <a:tcPr marL="0" marR="0" marT="0" marB="0" anchor="ctr"/>
                </a:tc>
                <a:tc>
                  <a:txBody>
                    <a:bodyPr/>
                    <a:lstStyle/>
                    <a:p>
                      <a:pPr algn="r"/>
                      <a:r>
                        <a:rPr lang="en-US" altLang="ko-KR" sz="1600">
                          <a:effectLst/>
                        </a:rPr>
                        <a:t>2.0</a:t>
                      </a:r>
                      <a:endParaRPr lang="ko-KR" altLang="en-US" sz="1600">
                        <a:effectLst/>
                      </a:endParaRP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1845845078"/>
                  </a:ext>
                </a:extLst>
              </a:tr>
              <a:tr h="346024">
                <a:tc rowSpan="3">
                  <a:txBody>
                    <a:bodyPr/>
                    <a:lstStyle/>
                    <a:p>
                      <a:r>
                        <a:rPr lang="ko-KR" altLang="en-US" sz="1600">
                          <a:effectLst/>
                        </a:rPr>
                        <a:t>미국</a:t>
                      </a:r>
                    </a:p>
                  </a:txBody>
                  <a:tcPr marL="0" marR="0" marT="0" marB="0" anchor="ctr"/>
                </a:tc>
                <a:tc>
                  <a:txBody>
                    <a:bodyPr/>
                    <a:lstStyle/>
                    <a:p>
                      <a:r>
                        <a:rPr lang="ko-KR" altLang="en-US" sz="1600">
                          <a:effectLst/>
                        </a:rPr>
                        <a:t>모짜렐라치즈</a:t>
                      </a:r>
                    </a:p>
                  </a:txBody>
                  <a:tcPr marL="0" marR="0" marT="0" marB="0" anchor="ctr"/>
                </a:tc>
                <a:tc>
                  <a:txBody>
                    <a:bodyPr/>
                    <a:lstStyle/>
                    <a:p>
                      <a:pPr algn="r"/>
                      <a:r>
                        <a:rPr lang="en-US" altLang="ko-KR" sz="1600">
                          <a:effectLst/>
                        </a:rPr>
                        <a:t>12.0</a:t>
                      </a:r>
                      <a:endParaRPr lang="ko-KR" altLang="en-US" sz="1600">
                        <a:effectLst/>
                      </a:endParaRPr>
                    </a:p>
                  </a:txBody>
                  <a:tcPr marL="0" marR="0" marT="0" marB="0" anchor="ctr"/>
                </a:tc>
                <a:tc>
                  <a:txBody>
                    <a:bodyPr/>
                    <a:lstStyle/>
                    <a:p>
                      <a:pPr algn="r"/>
                      <a:r>
                        <a:rPr lang="en-US" altLang="ko-KR" sz="1600">
                          <a:effectLst/>
                        </a:rPr>
                        <a:t>9.6</a:t>
                      </a:r>
                      <a:endParaRPr lang="ko-KR" altLang="en-US" sz="1600">
                        <a:effectLst/>
                      </a:endParaRPr>
                    </a:p>
                  </a:txBody>
                  <a:tcPr marL="0" marR="0" marT="0" marB="0" anchor="ctr"/>
                </a:tc>
                <a:tc>
                  <a:txBody>
                    <a:bodyPr/>
                    <a:lstStyle/>
                    <a:p>
                      <a:pPr algn="r"/>
                      <a:r>
                        <a:rPr lang="en-US" altLang="ko-KR" sz="1600">
                          <a:effectLst/>
                        </a:rPr>
                        <a:t>7.2</a:t>
                      </a:r>
                      <a:endParaRPr lang="ko-KR" altLang="en-US" sz="1600">
                        <a:effectLst/>
                      </a:endParaRPr>
                    </a:p>
                  </a:txBody>
                  <a:tcPr marL="0" marR="0" marT="0" marB="0" anchor="ctr"/>
                </a:tc>
                <a:tc>
                  <a:txBody>
                    <a:bodyPr/>
                    <a:lstStyle/>
                    <a:p>
                      <a:pPr algn="r"/>
                      <a:r>
                        <a:rPr lang="en-US" altLang="ko-KR" sz="1600">
                          <a:effectLst/>
                        </a:rPr>
                        <a:t>4.8</a:t>
                      </a:r>
                      <a:endParaRPr lang="ko-KR" altLang="en-US" sz="1600">
                        <a:effectLst/>
                      </a:endParaRPr>
                    </a:p>
                  </a:txBody>
                  <a:tcPr marL="0" marR="0" marT="0" marB="0" anchor="ctr"/>
                </a:tc>
                <a:tc>
                  <a:txBody>
                    <a:bodyPr/>
                    <a:lstStyle/>
                    <a:p>
                      <a:pPr algn="r"/>
                      <a:r>
                        <a:rPr lang="en-US" altLang="ko-KR" sz="1600">
                          <a:effectLst/>
                        </a:rPr>
                        <a:t>4.8</a:t>
                      </a:r>
                      <a:endParaRPr lang="ko-KR" altLang="en-US" sz="1600">
                        <a:effectLst/>
                      </a:endParaRP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rowSpan="3">
                  <a:txBody>
                    <a:bodyPr/>
                    <a:lstStyle/>
                    <a:p>
                      <a:endParaRPr lang="ko-KR" altLang="en-US" sz="1600">
                        <a:effectLst/>
                      </a:endParaRPr>
                    </a:p>
                  </a:txBody>
                  <a:tcPr marL="0" marR="0" marT="0" marB="0" anchor="ctr"/>
                </a:tc>
                <a:extLst>
                  <a:ext uri="{0D108BD9-81ED-4DB2-BD59-A6C34878D82A}">
                    <a16:rowId xmlns:a16="http://schemas.microsoft.com/office/drawing/2014/main" val="79803401"/>
                  </a:ext>
                </a:extLst>
              </a:tr>
              <a:tr h="346024">
                <a:tc vMerge="1">
                  <a:txBody>
                    <a:bodyPr/>
                    <a:lstStyle/>
                    <a:p>
                      <a:pPr latinLnBrk="1"/>
                      <a:endParaRPr lang="ko-KR" altLang="en-US"/>
                    </a:p>
                  </a:txBody>
                  <a:tcPr/>
                </a:tc>
                <a:tc>
                  <a:txBody>
                    <a:bodyPr/>
                    <a:lstStyle/>
                    <a:p>
                      <a:r>
                        <a:rPr lang="ko-KR" altLang="en-US" sz="1600">
                          <a:effectLst/>
                        </a:rPr>
                        <a:t>크림치즈</a:t>
                      </a:r>
                    </a:p>
                  </a:txBody>
                  <a:tcPr marL="0" marR="0" marT="0" marB="0" anchor="ctr"/>
                </a:tc>
                <a:tc>
                  <a:txBody>
                    <a:bodyPr/>
                    <a:lstStyle/>
                    <a:p>
                      <a:pPr algn="r"/>
                      <a:r>
                        <a:rPr lang="en-US" altLang="ko-KR" sz="1600">
                          <a:effectLst/>
                        </a:rPr>
                        <a:t>12.0</a:t>
                      </a:r>
                      <a:endParaRPr lang="ko-KR" altLang="en-US" sz="1600">
                        <a:effectLst/>
                      </a:endParaRPr>
                    </a:p>
                  </a:txBody>
                  <a:tcPr marL="0" marR="0" marT="0" marB="0" anchor="ctr"/>
                </a:tc>
                <a:tc>
                  <a:txBody>
                    <a:bodyPr/>
                    <a:lstStyle/>
                    <a:p>
                      <a:pPr algn="r"/>
                      <a:r>
                        <a:rPr lang="en-US" altLang="ko-KR" sz="1600">
                          <a:effectLst/>
                        </a:rPr>
                        <a:t>9.6</a:t>
                      </a:r>
                      <a:endParaRPr lang="ko-KR" altLang="en-US" sz="1600">
                        <a:effectLst/>
                      </a:endParaRPr>
                    </a:p>
                  </a:txBody>
                  <a:tcPr marL="0" marR="0" marT="0" marB="0" anchor="ctr"/>
                </a:tc>
                <a:tc>
                  <a:txBody>
                    <a:bodyPr/>
                    <a:lstStyle/>
                    <a:p>
                      <a:pPr algn="r"/>
                      <a:r>
                        <a:rPr lang="en-US" altLang="ko-KR" sz="1600">
                          <a:effectLst/>
                        </a:rPr>
                        <a:t>7.2</a:t>
                      </a:r>
                      <a:endParaRPr lang="ko-KR" altLang="en-US" sz="1600">
                        <a:effectLst/>
                      </a:endParaRPr>
                    </a:p>
                  </a:txBody>
                  <a:tcPr marL="0" marR="0" marT="0" marB="0" anchor="ctr"/>
                </a:tc>
                <a:tc>
                  <a:txBody>
                    <a:bodyPr/>
                    <a:lstStyle/>
                    <a:p>
                      <a:pPr algn="r"/>
                      <a:r>
                        <a:rPr lang="en-US" altLang="ko-KR" sz="1600">
                          <a:effectLst/>
                        </a:rPr>
                        <a:t>4.8</a:t>
                      </a:r>
                      <a:endParaRPr lang="ko-KR" altLang="en-US" sz="1600">
                        <a:effectLst/>
                      </a:endParaRPr>
                    </a:p>
                  </a:txBody>
                  <a:tcPr marL="0" marR="0" marT="0" marB="0" anchor="ctr"/>
                </a:tc>
                <a:tc>
                  <a:txBody>
                    <a:bodyPr/>
                    <a:lstStyle/>
                    <a:p>
                      <a:pPr algn="r"/>
                      <a:r>
                        <a:rPr lang="en-US" altLang="ko-KR" sz="1600">
                          <a:effectLst/>
                        </a:rPr>
                        <a:t>4.8</a:t>
                      </a:r>
                      <a:endParaRPr lang="ko-KR" altLang="en-US" sz="1600">
                        <a:effectLst/>
                      </a:endParaRP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3316109399"/>
                  </a:ext>
                </a:extLst>
              </a:tr>
              <a:tr h="346024">
                <a:tc vMerge="1">
                  <a:txBody>
                    <a:bodyPr/>
                    <a:lstStyle/>
                    <a:p>
                      <a:pPr latinLnBrk="1"/>
                      <a:endParaRPr lang="ko-KR" altLang="en-US"/>
                    </a:p>
                  </a:txBody>
                  <a:tcPr/>
                </a:tc>
                <a:tc>
                  <a:txBody>
                    <a:bodyPr/>
                    <a:lstStyle/>
                    <a:p>
                      <a:r>
                        <a:rPr lang="ko-KR" altLang="en-US" sz="1600" dirty="0">
                          <a:effectLst/>
                        </a:rPr>
                        <a:t>버터</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a:effectLst/>
                        </a:rPr>
                        <a:t>　</a:t>
                      </a:r>
                    </a:p>
                  </a:txBody>
                  <a:tcPr marL="0" marR="0" marT="0" marB="0" anchor="ctr"/>
                </a:tc>
                <a:tc>
                  <a:txBody>
                    <a:bodyPr/>
                    <a:lstStyle/>
                    <a:p>
                      <a:r>
                        <a:rPr lang="ko-KR" altLang="en-US" sz="1600" dirty="0">
                          <a:effectLst/>
                        </a:rPr>
                        <a:t>　</a:t>
                      </a:r>
                    </a:p>
                  </a:txBody>
                  <a:tcPr marL="0" marR="0" marT="0" marB="0" anchor="ctr"/>
                </a:tc>
                <a:tc vMerge="1">
                  <a:txBody>
                    <a:bodyPr/>
                    <a:lstStyle/>
                    <a:p>
                      <a:pPr latinLnBrk="1"/>
                      <a:endParaRPr lang="ko-KR" altLang="en-US"/>
                    </a:p>
                  </a:txBody>
                  <a:tcPr/>
                </a:tc>
                <a:extLst>
                  <a:ext uri="{0D108BD9-81ED-4DB2-BD59-A6C34878D82A}">
                    <a16:rowId xmlns:a16="http://schemas.microsoft.com/office/drawing/2014/main" val="671586770"/>
                  </a:ext>
                </a:extLst>
              </a:tr>
            </a:tbl>
          </a:graphicData>
        </a:graphic>
      </p:graphicFrame>
    </p:spTree>
    <p:extLst>
      <p:ext uri="{BB962C8B-B14F-4D97-AF65-F5344CB8AC3E}">
        <p14:creationId xmlns:p14="http://schemas.microsoft.com/office/powerpoint/2010/main" val="212704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1BDAD4A-AB3A-49A4-89F6-E1E15A7B9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836" y="1704241"/>
            <a:ext cx="7712336" cy="379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6E03C98-DE9A-496F-AFA0-A945525BFA0F}"/>
              </a:ext>
            </a:extLst>
          </p:cNvPr>
          <p:cNvPicPr>
            <a:picLocks noChangeAspect="1"/>
          </p:cNvPicPr>
          <p:nvPr/>
        </p:nvPicPr>
        <p:blipFill>
          <a:blip r:embed="rId2"/>
          <a:stretch>
            <a:fillRect/>
          </a:stretch>
        </p:blipFill>
        <p:spPr>
          <a:xfrm>
            <a:off x="1343025" y="1881187"/>
            <a:ext cx="4267200" cy="3419475"/>
          </a:xfrm>
          <a:prstGeom prst="rect">
            <a:avLst/>
          </a:prstGeom>
        </p:spPr>
      </p:pic>
      <p:pic>
        <p:nvPicPr>
          <p:cNvPr id="5" name="그림 4">
            <a:extLst>
              <a:ext uri="{FF2B5EF4-FFF2-40B4-BE49-F238E27FC236}">
                <a16:creationId xmlns:a16="http://schemas.microsoft.com/office/drawing/2014/main" id="{826D621C-0B00-494C-B136-535CC5803EA6}"/>
              </a:ext>
            </a:extLst>
          </p:cNvPr>
          <p:cNvPicPr>
            <a:picLocks noChangeAspect="1"/>
          </p:cNvPicPr>
          <p:nvPr/>
        </p:nvPicPr>
        <p:blipFill>
          <a:blip r:embed="rId3"/>
          <a:stretch>
            <a:fillRect/>
          </a:stretch>
        </p:blipFill>
        <p:spPr>
          <a:xfrm>
            <a:off x="5434382" y="2930035"/>
            <a:ext cx="6419850" cy="1085850"/>
          </a:xfrm>
          <a:prstGeom prst="rect">
            <a:avLst/>
          </a:prstGeom>
        </p:spPr>
      </p:pic>
      <p:sp>
        <p:nvSpPr>
          <p:cNvPr id="6" name="직사각형 5">
            <a:extLst>
              <a:ext uri="{FF2B5EF4-FFF2-40B4-BE49-F238E27FC236}">
                <a16:creationId xmlns:a16="http://schemas.microsoft.com/office/drawing/2014/main" id="{EFFD99B5-5AD8-4A4E-9149-7F6C490E389E}"/>
              </a:ext>
            </a:extLst>
          </p:cNvPr>
          <p:cNvSpPr/>
          <p:nvPr/>
        </p:nvSpPr>
        <p:spPr>
          <a:xfrm>
            <a:off x="1457325" y="1914525"/>
            <a:ext cx="75247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DE5CD283-3CEF-4192-9431-D5E4EFF07934}"/>
              </a:ext>
            </a:extLst>
          </p:cNvPr>
          <p:cNvSpPr txBox="1"/>
          <p:nvPr/>
        </p:nvSpPr>
        <p:spPr>
          <a:xfrm>
            <a:off x="3323492" y="5300662"/>
            <a:ext cx="8379069" cy="261610"/>
          </a:xfrm>
          <a:prstGeom prst="rect">
            <a:avLst/>
          </a:prstGeom>
          <a:noFill/>
        </p:spPr>
        <p:txBody>
          <a:bodyPr wrap="square" rtlCol="0">
            <a:spAutoFit/>
          </a:bodyPr>
          <a:lstStyle/>
          <a:p>
            <a:r>
              <a:rPr lang="ko-KR" altLang="en-US" sz="1100" dirty="0"/>
              <a:t>출처 </a:t>
            </a:r>
            <a:r>
              <a:rPr lang="en-US" altLang="ko-KR" sz="1100" dirty="0"/>
              <a:t>: </a:t>
            </a:r>
            <a:r>
              <a:rPr lang="ko-KR" altLang="en-US" sz="1100" dirty="0"/>
              <a:t>농촌경제 </a:t>
            </a:r>
            <a:r>
              <a:rPr lang="en-US" altLang="ko-KR" sz="1100" dirty="0"/>
              <a:t>40</a:t>
            </a:r>
            <a:r>
              <a:rPr lang="ko-KR" altLang="en-US" sz="1100" dirty="0"/>
              <a:t>권 제</a:t>
            </a:r>
            <a:r>
              <a:rPr lang="en-US" altLang="ko-KR" sz="1100" dirty="0"/>
              <a:t>2</a:t>
            </a:r>
            <a:r>
              <a:rPr lang="ko-KR" altLang="en-US" sz="1100" dirty="0"/>
              <a:t>호 논문</a:t>
            </a:r>
            <a:r>
              <a:rPr lang="en-US" altLang="ko-KR" sz="1100" dirty="0"/>
              <a:t>-</a:t>
            </a:r>
            <a:r>
              <a:rPr lang="ko-KR" altLang="en-US" sz="1100" dirty="0"/>
              <a:t> </a:t>
            </a:r>
            <a:r>
              <a:rPr lang="en-US" altLang="ko-KR" sz="1100" dirty="0"/>
              <a:t>FTA </a:t>
            </a:r>
            <a:r>
              <a:rPr lang="ko-KR" altLang="en-US" sz="1100" dirty="0"/>
              <a:t>이행에  따른  낙농유가공  산업의  경제적  영향  분석</a:t>
            </a:r>
          </a:p>
        </p:txBody>
      </p:sp>
    </p:spTree>
    <p:extLst>
      <p:ext uri="{BB962C8B-B14F-4D97-AF65-F5344CB8AC3E}">
        <p14:creationId xmlns:p14="http://schemas.microsoft.com/office/powerpoint/2010/main" val="335872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1FDED-9009-4F8A-8F26-B3C12F47CECD}"/>
              </a:ext>
            </a:extLst>
          </p:cNvPr>
          <p:cNvSpPr txBox="1"/>
          <p:nvPr/>
        </p:nvSpPr>
        <p:spPr>
          <a:xfrm>
            <a:off x="2771658" y="3136612"/>
            <a:ext cx="10048875" cy="584775"/>
          </a:xfrm>
          <a:prstGeom prst="rect">
            <a:avLst/>
          </a:prstGeom>
          <a:noFill/>
        </p:spPr>
        <p:txBody>
          <a:bodyPr wrap="square" rtlCol="0">
            <a:spAutoFit/>
          </a:bodyPr>
          <a:lstStyle/>
          <a:p>
            <a:r>
              <a:rPr lang="ko-KR" altLang="en-US" sz="3200" dirty="0"/>
              <a:t>우리 낙농 </a:t>
            </a:r>
            <a:r>
              <a:rPr lang="ko-KR" altLang="en-US" sz="3200" dirty="0" err="1"/>
              <a:t>유가공</a:t>
            </a:r>
            <a:r>
              <a:rPr lang="ko-KR" altLang="en-US" sz="3200" dirty="0"/>
              <a:t> 산업의  문제점</a:t>
            </a:r>
          </a:p>
        </p:txBody>
      </p:sp>
    </p:spTree>
    <p:extLst>
      <p:ext uri="{BB962C8B-B14F-4D97-AF65-F5344CB8AC3E}">
        <p14:creationId xmlns:p14="http://schemas.microsoft.com/office/powerpoint/2010/main" val="269399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F2A5BB0-89E6-474E-AF97-2C59D9FCED48}"/>
              </a:ext>
            </a:extLst>
          </p:cNvPr>
          <p:cNvPicPr>
            <a:picLocks noChangeAspect="1"/>
          </p:cNvPicPr>
          <p:nvPr/>
        </p:nvPicPr>
        <p:blipFill>
          <a:blip r:embed="rId2"/>
          <a:stretch>
            <a:fillRect/>
          </a:stretch>
        </p:blipFill>
        <p:spPr>
          <a:xfrm>
            <a:off x="952500" y="528637"/>
            <a:ext cx="10287000" cy="5800725"/>
          </a:xfrm>
          <a:prstGeom prst="rect">
            <a:avLst/>
          </a:prstGeom>
        </p:spPr>
      </p:pic>
    </p:spTree>
    <p:extLst>
      <p:ext uri="{BB962C8B-B14F-4D97-AF65-F5344CB8AC3E}">
        <p14:creationId xmlns:p14="http://schemas.microsoft.com/office/powerpoint/2010/main" val="11139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1FDED-9009-4F8A-8F26-B3C12F47CECD}"/>
              </a:ext>
            </a:extLst>
          </p:cNvPr>
          <p:cNvSpPr txBox="1"/>
          <p:nvPr/>
        </p:nvSpPr>
        <p:spPr>
          <a:xfrm>
            <a:off x="4314825" y="3136612"/>
            <a:ext cx="10048875" cy="584775"/>
          </a:xfrm>
          <a:prstGeom prst="rect">
            <a:avLst/>
          </a:prstGeom>
          <a:noFill/>
        </p:spPr>
        <p:txBody>
          <a:bodyPr wrap="square" rtlCol="0">
            <a:spAutoFit/>
          </a:bodyPr>
          <a:lstStyle/>
          <a:p>
            <a:r>
              <a:rPr lang="ko-KR" altLang="en-US" sz="3200" dirty="0"/>
              <a:t>우리 정부의 대응</a:t>
            </a:r>
          </a:p>
        </p:txBody>
      </p:sp>
    </p:spTree>
    <p:extLst>
      <p:ext uri="{BB962C8B-B14F-4D97-AF65-F5344CB8AC3E}">
        <p14:creationId xmlns:p14="http://schemas.microsoft.com/office/powerpoint/2010/main" val="75001911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2540</TotalTime>
  <Words>367</Words>
  <Application>Microsoft Office PowerPoint</Application>
  <PresentationFormat>와이드스크린</PresentationFormat>
  <Paragraphs>199</Paragraphs>
  <Slides>15</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나눔고딕</vt:lpstr>
      <vt:lpstr>맑은 고딕</vt:lpstr>
      <vt:lpstr>Arial</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Kim hyunsu</dc:creator>
  <cp:lastModifiedBy>Administrator</cp:lastModifiedBy>
  <cp:revision>2</cp:revision>
  <dcterms:created xsi:type="dcterms:W3CDTF">2021-12-07T11:15:03Z</dcterms:created>
  <dcterms:modified xsi:type="dcterms:W3CDTF">2021-12-17T02:48:04Z</dcterms:modified>
</cp:coreProperties>
</file>