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1" r:id="rId5"/>
    <p:sldId id="259" r:id="rId6"/>
    <p:sldId id="263" r:id="rId7"/>
    <p:sldId id="264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91EB1A-914B-4FA0-97B7-25E686182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BABDBA9-86A0-4BDE-AC1B-039651BE1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3B8E6D1-1CAE-4EBC-9FD7-56684103A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BB4C-1496-4938-90FC-ACD4D4A2B544}" type="datetimeFigureOut">
              <a:rPr lang="ko-KR" altLang="en-US" smtClean="0"/>
              <a:t>2022-06-16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B277B91-124E-4C1E-A65B-02D336CB8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E7C9831-A7E8-4661-9F4B-654126C5A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DEF4-3734-47B0-8F09-F122D31143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3764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71E555-4986-4AC3-B933-8C569EBB0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D400D6A-D25B-4330-BD78-674F8EC46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A3BEBA8-E06E-470B-B07C-E4748B0F2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BB4C-1496-4938-90FC-ACD4D4A2B544}" type="datetimeFigureOut">
              <a:rPr lang="ko-KR" altLang="en-US" smtClean="0"/>
              <a:t>2022-06-16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9C1AA1E-9CFA-43E1-A068-A579C6681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330C1F0-EACB-4542-B910-57E13A514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DEF4-3734-47B0-8F09-F122D31143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750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F22E6C4-74CB-438D-BA51-8A423987BF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519604A-A7C5-4512-A665-171A487A8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08EE8E3-A0D5-412F-8DC2-355B5AB8E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BB4C-1496-4938-90FC-ACD4D4A2B544}" type="datetimeFigureOut">
              <a:rPr lang="ko-KR" altLang="en-US" smtClean="0"/>
              <a:t>2022-06-16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92E7A75-0637-45AB-8AE0-A1369D11E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C40A5C6-70C1-49B8-9EFC-970C56E9E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DEF4-3734-47B0-8F09-F122D31143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517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D50FD2-4C40-4B8F-B6B9-C7E07BADF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A18FA37-801C-4416-8190-1697FAA0F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40F14A3-5DE0-4189-A877-DB28C8ED3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BB4C-1496-4938-90FC-ACD4D4A2B544}" type="datetimeFigureOut">
              <a:rPr lang="ko-KR" altLang="en-US" smtClean="0"/>
              <a:t>2022-06-16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61DF657-D38E-42FD-8653-2601D39CD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9B0BD7A-E01A-450B-ADBD-09D3ECC3D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DEF4-3734-47B0-8F09-F122D31143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782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AFCC7A-0099-47D7-A18B-63F24BAFF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51FF434-24C0-4051-8691-F63744723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40030B5-7813-4ADF-8FD6-E7962063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BB4C-1496-4938-90FC-ACD4D4A2B544}" type="datetimeFigureOut">
              <a:rPr lang="ko-KR" altLang="en-US" smtClean="0"/>
              <a:t>2022-06-16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61C5D3E-EDB7-4A8A-A9B7-1537BC7BF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01622EF-5EA8-4F91-9917-0B058D869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DEF4-3734-47B0-8F09-F122D31143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773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1A9862-B3BF-4462-924D-EDD144D56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B33ECBD-B83E-42B3-96C8-EDCF621028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4B957F1-7EA0-4C49-AD81-ECBDC6550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6727A68-053C-49EE-AD74-EC265735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BB4C-1496-4938-90FC-ACD4D4A2B544}" type="datetimeFigureOut">
              <a:rPr lang="ko-KR" altLang="en-US" smtClean="0"/>
              <a:t>2022-06-16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669E788-E492-4288-A8AA-461BCDAA7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10DD78F-F131-4B03-BDDF-183238A4C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DEF4-3734-47B0-8F09-F122D31143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670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DB8D72-32FD-4E81-BB8C-00A592E92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E61B655-C9FA-406F-8F94-BDEDB6B09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7547710-B2F5-47BE-8D57-611418B02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96E3D3E-71EC-44A1-BF45-593053D61D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9B096DF-76CC-4BFB-9A98-8B5D4FE2C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796E051-8090-4A97-AC4C-207683B7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BB4C-1496-4938-90FC-ACD4D4A2B544}" type="datetimeFigureOut">
              <a:rPr lang="ko-KR" altLang="en-US" smtClean="0"/>
              <a:t>2022-06-16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926E1FA-A579-4077-8458-32C6842B1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B4F05D5-3CEF-4A52-BCCE-B836FCEE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DEF4-3734-47B0-8F09-F122D31143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261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CAD073-FF5F-431A-802B-25F123B40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C19EA45-0655-44ED-8B3C-AA485B6DD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BB4C-1496-4938-90FC-ACD4D4A2B544}" type="datetimeFigureOut">
              <a:rPr lang="ko-KR" altLang="en-US" smtClean="0"/>
              <a:t>2022-06-16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30D1A92-2B0C-4B3C-A32F-A07B3E78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77A735D-6774-4D13-B2EB-F28D4AB57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DEF4-3734-47B0-8F09-F122D31143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157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B96AA03-76D3-450E-9BBA-2A17EEF4B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BB4C-1496-4938-90FC-ACD4D4A2B544}" type="datetimeFigureOut">
              <a:rPr lang="ko-KR" altLang="en-US" smtClean="0"/>
              <a:t>2022-06-16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790997A-7F80-4101-964F-33F4D76EE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7B23587-9DB1-4253-9D2E-A82EEB59A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DEF4-3734-47B0-8F09-F122D31143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0206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F90A62-55E5-4BC7-8DB8-C9A8CB44A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5073B83-D60C-42D0-BF67-ECEB6A7EA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7B57B84-8049-485A-9A27-926EE7E6B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31C606D-F537-485B-A0FA-96537F3E0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BB4C-1496-4938-90FC-ACD4D4A2B544}" type="datetimeFigureOut">
              <a:rPr lang="ko-KR" altLang="en-US" smtClean="0"/>
              <a:t>2022-06-16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20131E0-8E1E-4A3C-9C04-92CDC286A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9245C6B-EE3E-4EF6-BFA1-F32AE4028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DEF4-3734-47B0-8F09-F122D31143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73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CCAF1A-F175-411A-B0B7-701265E30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569459B-4312-4BBF-A4B1-0DE915DFA6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68DA849-5346-41E8-B06E-C88C089C7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DFB0CB6-AAA8-4BA1-A292-5EF11589A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BB4C-1496-4938-90FC-ACD4D4A2B544}" type="datetimeFigureOut">
              <a:rPr lang="ko-KR" altLang="en-US" smtClean="0"/>
              <a:t>2022-06-16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DF1C8E3-20BF-4972-A64E-281455A15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701DF82-5778-4FCE-AC99-2ABDFC4C5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DEF4-3734-47B0-8F09-F122D31143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16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5B2DDE2-F77F-471B-B862-0CE0481A8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2CDB52D-2E9D-4E7C-9F1B-C18D2CDA4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3DEA9A8-9E28-45A4-81DA-4E0E71B07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0BB4C-1496-4938-90FC-ACD4D4A2B544}" type="datetimeFigureOut">
              <a:rPr lang="ko-KR" altLang="en-US" smtClean="0"/>
              <a:t>2022-06-16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A8DBE18-1910-4902-B98D-E86241A2A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2A57146-78B2-4A70-90AF-EEE93ACB3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2DEF4-3734-47B0-8F09-F122D31143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936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EAF099-FC60-4848-B071-B0C1F50C2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99989" y="2488174"/>
            <a:ext cx="2708477" cy="2387600"/>
          </a:xfrm>
        </p:spPr>
        <p:txBody>
          <a:bodyPr>
            <a:noAutofit/>
          </a:bodyPr>
          <a:lstStyle/>
          <a:p>
            <a:r>
              <a:rPr lang="ko-KR" altLang="en-US" sz="5400" dirty="0"/>
              <a:t>우유 </a:t>
            </a:r>
            <a:br>
              <a:rPr lang="en-US" altLang="ko-KR" sz="5400" dirty="0"/>
            </a:br>
            <a:r>
              <a:rPr lang="ko-KR" altLang="en-US" sz="5400" dirty="0"/>
              <a:t>소비</a:t>
            </a:r>
            <a:br>
              <a:rPr lang="en-US" altLang="ko-KR" sz="5400" dirty="0"/>
            </a:br>
            <a:r>
              <a:rPr lang="ko-KR" altLang="en-US" sz="5400" dirty="0"/>
              <a:t>신장</a:t>
            </a:r>
            <a:br>
              <a:rPr lang="en-US" altLang="ko-KR" sz="5400" dirty="0"/>
            </a:br>
            <a:br>
              <a:rPr lang="en-US" altLang="ko-KR" sz="5400" dirty="0"/>
            </a:br>
            <a:r>
              <a:rPr lang="en-US" altLang="ko-KR" sz="4400" dirty="0"/>
              <a:t>-</a:t>
            </a:r>
            <a:r>
              <a:rPr lang="ko-KR" altLang="en-US" sz="4400" dirty="0" err="1"/>
              <a:t>분유조</a:t>
            </a:r>
            <a:r>
              <a:rPr lang="en-US" altLang="ko-KR" sz="4400" dirty="0"/>
              <a:t>-</a:t>
            </a:r>
            <a:endParaRPr lang="ko-KR" altLang="en-US" sz="5400" dirty="0"/>
          </a:p>
        </p:txBody>
      </p:sp>
      <p:pic>
        <p:nvPicPr>
          <p:cNvPr id="1026" name="Picture 2" descr="Child drinking milk at home. Happy little girl eating at home - 58964652">
            <a:extLst>
              <a:ext uri="{FF2B5EF4-FFF2-40B4-BE49-F238E27FC236}">
                <a16:creationId xmlns:a16="http://schemas.microsoft.com/office/drawing/2014/main" id="{8DFAA5E1-3752-4F11-BD0B-3206F0A2E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498"/>
            <a:ext cx="7672387" cy="694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FA057C1-D55F-402D-AEF9-715788CB9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5983" y="73409"/>
            <a:ext cx="2838846" cy="543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20DD81-9BD3-4470-B085-5BAE49984558}"/>
              </a:ext>
            </a:extLst>
          </p:cNvPr>
          <p:cNvSpPr txBox="1"/>
          <p:nvPr/>
        </p:nvSpPr>
        <p:spPr>
          <a:xfrm>
            <a:off x="8067554" y="5197033"/>
            <a:ext cx="3927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김도현</a:t>
            </a:r>
            <a:r>
              <a:rPr lang="en-US" altLang="ko-KR" dirty="0"/>
              <a:t>, </a:t>
            </a:r>
            <a:r>
              <a:rPr lang="ko-KR" altLang="en-US" dirty="0"/>
              <a:t>이상헌</a:t>
            </a:r>
            <a:r>
              <a:rPr lang="en-US" altLang="ko-KR" dirty="0"/>
              <a:t>, </a:t>
            </a:r>
            <a:r>
              <a:rPr lang="ko-KR" altLang="en-US" dirty="0"/>
              <a:t>이호석</a:t>
            </a:r>
            <a:r>
              <a:rPr lang="en-US" altLang="ko-KR" dirty="0"/>
              <a:t>, </a:t>
            </a:r>
            <a:r>
              <a:rPr lang="ko-KR" altLang="en-US" dirty="0" err="1"/>
              <a:t>손영득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최상훈</a:t>
            </a:r>
            <a:r>
              <a:rPr lang="en-US" altLang="ko-KR" dirty="0"/>
              <a:t>, </a:t>
            </a:r>
            <a:r>
              <a:rPr lang="ko-KR" altLang="en-US" dirty="0" err="1"/>
              <a:t>방봉준</a:t>
            </a:r>
            <a:r>
              <a:rPr lang="en-US" altLang="ko-KR" dirty="0"/>
              <a:t>, </a:t>
            </a:r>
            <a:r>
              <a:rPr lang="ko-KR" altLang="en-US" dirty="0"/>
              <a:t>김가람</a:t>
            </a:r>
            <a:r>
              <a:rPr lang="en-US" altLang="ko-KR" dirty="0"/>
              <a:t>, </a:t>
            </a:r>
            <a:r>
              <a:rPr lang="ko-KR" altLang="en-US" dirty="0"/>
              <a:t>조현진</a:t>
            </a:r>
            <a:r>
              <a:rPr lang="en-US" altLang="ko-KR" dirty="0"/>
              <a:t>, </a:t>
            </a:r>
          </a:p>
          <a:p>
            <a:r>
              <a:rPr lang="ko-KR" altLang="en-US" dirty="0" err="1"/>
              <a:t>김준언</a:t>
            </a:r>
            <a:r>
              <a:rPr lang="en-US" altLang="ko-KR" dirty="0"/>
              <a:t>, </a:t>
            </a:r>
            <a:r>
              <a:rPr lang="ko-KR" altLang="en-US" dirty="0"/>
              <a:t>이상희</a:t>
            </a:r>
          </a:p>
        </p:txBody>
      </p:sp>
    </p:spTree>
    <p:extLst>
      <p:ext uri="{BB962C8B-B14F-4D97-AF65-F5344CB8AC3E}">
        <p14:creationId xmlns:p14="http://schemas.microsoft.com/office/powerpoint/2010/main" val="3182803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79F3DC3-0361-401D-A7B9-57C73BBE9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142" y="2551203"/>
            <a:ext cx="3266024" cy="3081155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ECDA99A2-3A57-41EA-B440-0837335C4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8820" y="5423693"/>
            <a:ext cx="3931024" cy="1325563"/>
          </a:xfrm>
        </p:spPr>
        <p:txBody>
          <a:bodyPr/>
          <a:lstStyle/>
          <a:p>
            <a:r>
              <a:rPr lang="ko-KR" altLang="en-US" b="1" dirty="0"/>
              <a:t>왜 안 마실까</a:t>
            </a:r>
            <a:r>
              <a:rPr lang="en-US" altLang="ko-KR" b="1" dirty="0"/>
              <a:t>?</a:t>
            </a:r>
            <a:endParaRPr lang="ko-KR" altLang="en-US" b="1" dirty="0"/>
          </a:p>
        </p:txBody>
      </p:sp>
      <p:sp>
        <p:nvSpPr>
          <p:cNvPr id="6" name="육각형 5">
            <a:extLst>
              <a:ext uri="{FF2B5EF4-FFF2-40B4-BE49-F238E27FC236}">
                <a16:creationId xmlns:a16="http://schemas.microsoft.com/office/drawing/2014/main" id="{7BDFA141-5A5A-40A8-994E-944A8E75148A}"/>
              </a:ext>
            </a:extLst>
          </p:cNvPr>
          <p:cNvSpPr/>
          <p:nvPr/>
        </p:nvSpPr>
        <p:spPr>
          <a:xfrm>
            <a:off x="895350" y="904875"/>
            <a:ext cx="2609850" cy="2249871"/>
          </a:xfrm>
          <a:prstGeom prst="hexagon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소 젖을 사람이 왜 먹어</a:t>
            </a:r>
            <a:r>
              <a:rPr lang="en-US" altLang="ko-KR" dirty="0">
                <a:solidFill>
                  <a:schemeClr val="tx1"/>
                </a:solidFill>
              </a:rPr>
              <a:t>?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육각형 6">
            <a:extLst>
              <a:ext uri="{FF2B5EF4-FFF2-40B4-BE49-F238E27FC236}">
                <a16:creationId xmlns:a16="http://schemas.microsoft.com/office/drawing/2014/main" id="{CC9633C1-5314-403B-AD78-AA08A6D3582B}"/>
              </a:ext>
            </a:extLst>
          </p:cNvPr>
          <p:cNvSpPr/>
          <p:nvPr/>
        </p:nvSpPr>
        <p:spPr>
          <a:xfrm>
            <a:off x="1612530" y="3845298"/>
            <a:ext cx="2609850" cy="2249871"/>
          </a:xfrm>
          <a:prstGeom prst="hexagon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우유 마시면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배 아파</a:t>
            </a:r>
          </a:p>
        </p:txBody>
      </p:sp>
      <p:sp>
        <p:nvSpPr>
          <p:cNvPr id="8" name="육각형 7">
            <a:extLst>
              <a:ext uri="{FF2B5EF4-FFF2-40B4-BE49-F238E27FC236}">
                <a16:creationId xmlns:a16="http://schemas.microsoft.com/office/drawing/2014/main" id="{A47C4809-92B4-4BA5-BA06-92603A91762D}"/>
              </a:ext>
            </a:extLst>
          </p:cNvPr>
          <p:cNvSpPr/>
          <p:nvPr/>
        </p:nvSpPr>
        <p:spPr>
          <a:xfrm>
            <a:off x="4678463" y="286306"/>
            <a:ext cx="2609850" cy="2249871"/>
          </a:xfrm>
          <a:prstGeom prst="hexagon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우유는 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애들이나 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 err="1">
                <a:solidFill>
                  <a:schemeClr val="tx1"/>
                </a:solidFill>
              </a:rPr>
              <a:t>마시는거지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육각형 8">
            <a:extLst>
              <a:ext uri="{FF2B5EF4-FFF2-40B4-BE49-F238E27FC236}">
                <a16:creationId xmlns:a16="http://schemas.microsoft.com/office/drawing/2014/main" id="{04F6E0E0-E0B9-4533-9343-156CDFD39FEC}"/>
              </a:ext>
            </a:extLst>
          </p:cNvPr>
          <p:cNvSpPr/>
          <p:nvPr/>
        </p:nvSpPr>
        <p:spPr>
          <a:xfrm>
            <a:off x="8318137" y="1388967"/>
            <a:ext cx="2609850" cy="2249871"/>
          </a:xfrm>
          <a:prstGeom prst="hexagon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chemeClr val="tx1"/>
                </a:solidFill>
              </a:rPr>
              <a:t>마실게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얼마나 많은데</a:t>
            </a:r>
            <a:r>
              <a:rPr lang="en-US" altLang="ko-KR" dirty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en-US" altLang="ko-KR" sz="1600" dirty="0">
                <a:solidFill>
                  <a:schemeClr val="tx1"/>
                </a:solidFill>
              </a:rPr>
              <a:t>(</a:t>
            </a:r>
            <a:r>
              <a:rPr lang="ko-KR" altLang="en-US" sz="1600" dirty="0">
                <a:solidFill>
                  <a:schemeClr val="tx1"/>
                </a:solidFill>
              </a:rPr>
              <a:t>커피</a:t>
            </a:r>
            <a:r>
              <a:rPr lang="en-US" altLang="ko-KR" sz="1600" dirty="0">
                <a:solidFill>
                  <a:schemeClr val="tx1"/>
                </a:solidFill>
              </a:rPr>
              <a:t>, </a:t>
            </a:r>
            <a:r>
              <a:rPr lang="ko-KR" altLang="en-US" sz="1600" dirty="0">
                <a:solidFill>
                  <a:schemeClr val="tx1"/>
                </a:solidFill>
              </a:rPr>
              <a:t>차</a:t>
            </a:r>
            <a:r>
              <a:rPr lang="en-US" altLang="ko-KR" sz="1600" dirty="0">
                <a:solidFill>
                  <a:schemeClr val="tx1"/>
                </a:solidFill>
              </a:rPr>
              <a:t>, </a:t>
            </a:r>
            <a:r>
              <a:rPr lang="ko-KR" altLang="en-US" sz="1600" dirty="0">
                <a:solidFill>
                  <a:schemeClr val="tx1"/>
                </a:solidFill>
              </a:rPr>
              <a:t>주스 등</a:t>
            </a:r>
            <a:r>
              <a:rPr lang="en-US" altLang="ko-KR" sz="1600" dirty="0">
                <a:solidFill>
                  <a:schemeClr val="tx1"/>
                </a:solidFill>
              </a:rPr>
              <a:t>)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05CD7D36-A47E-4628-AC79-6EE260FE5936}"/>
              </a:ext>
            </a:extLst>
          </p:cNvPr>
          <p:cNvCxnSpPr>
            <a:cxnSpLocks/>
          </p:cNvCxnSpPr>
          <p:nvPr/>
        </p:nvCxnSpPr>
        <p:spPr>
          <a:xfrm>
            <a:off x="3066288" y="1133856"/>
            <a:ext cx="1254701" cy="244306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육각형 13">
            <a:extLst>
              <a:ext uri="{FF2B5EF4-FFF2-40B4-BE49-F238E27FC236}">
                <a16:creationId xmlns:a16="http://schemas.microsoft.com/office/drawing/2014/main" id="{F8D6483D-2F6C-4611-BF9E-9F3B223B0241}"/>
              </a:ext>
            </a:extLst>
          </p:cNvPr>
          <p:cNvSpPr/>
          <p:nvPr/>
        </p:nvSpPr>
        <p:spPr>
          <a:xfrm>
            <a:off x="8587077" y="4123204"/>
            <a:ext cx="2609850" cy="2249871"/>
          </a:xfrm>
          <a:prstGeom prst="hexagon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우유</a:t>
            </a:r>
            <a:r>
              <a:rPr lang="en-US" altLang="ko-KR" dirty="0">
                <a:solidFill>
                  <a:schemeClr val="tx1"/>
                </a:solidFill>
              </a:rPr>
              <a:t>? </a:t>
            </a: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우리나라는 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너무 비싸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FC781BC2-2237-40C8-87B4-512BB4DA3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5983" y="73409"/>
            <a:ext cx="2838846" cy="543001"/>
          </a:xfrm>
          <a:prstGeom prst="rect">
            <a:avLst/>
          </a:prstGeom>
        </p:spPr>
      </p:pic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CC935DFA-8EFA-4D89-B757-38C6483107AA}"/>
              </a:ext>
            </a:extLst>
          </p:cNvPr>
          <p:cNvCxnSpPr>
            <a:cxnSpLocks/>
          </p:cNvCxnSpPr>
          <p:nvPr/>
        </p:nvCxnSpPr>
        <p:spPr>
          <a:xfrm>
            <a:off x="3066288" y="3845298"/>
            <a:ext cx="1469854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50AFA4DA-B70F-4B17-A492-EDF252D346E4}"/>
              </a:ext>
            </a:extLst>
          </p:cNvPr>
          <p:cNvCxnSpPr>
            <a:cxnSpLocks/>
          </p:cNvCxnSpPr>
          <p:nvPr/>
        </p:nvCxnSpPr>
        <p:spPr>
          <a:xfrm>
            <a:off x="5042463" y="2133696"/>
            <a:ext cx="558237" cy="108575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6498DC16-CC78-41B3-A75D-567BF9B5BC28}"/>
              </a:ext>
            </a:extLst>
          </p:cNvPr>
          <p:cNvCxnSpPr>
            <a:cxnSpLocks/>
          </p:cNvCxnSpPr>
          <p:nvPr/>
        </p:nvCxnSpPr>
        <p:spPr>
          <a:xfrm>
            <a:off x="7731760" y="3638838"/>
            <a:ext cx="1983740" cy="327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47BB95B4-5067-4756-AC63-12433F2210D4}"/>
              </a:ext>
            </a:extLst>
          </p:cNvPr>
          <p:cNvCxnSpPr>
            <a:cxnSpLocks/>
          </p:cNvCxnSpPr>
          <p:nvPr/>
        </p:nvCxnSpPr>
        <p:spPr>
          <a:xfrm>
            <a:off x="8221980" y="4533900"/>
            <a:ext cx="571500" cy="111369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099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8935D1DB-A283-45B7-A852-E420E937B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60" y="4742875"/>
            <a:ext cx="934627" cy="83794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90B9E0E7-D735-4D16-B787-15701154F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19" y="5285411"/>
            <a:ext cx="714475" cy="905001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EB27D9A3-8B3D-4037-A856-7BBD8351E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소비대상의 다각화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50A50EF-BB1B-4F82-B9A1-0EC2C450F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66" y="2179229"/>
            <a:ext cx="924054" cy="971686"/>
          </a:xfrm>
          <a:prstGeom prst="rect">
            <a:avLst/>
          </a:prstGeom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EE2388F8-C079-44CD-9535-FEC7844EE784}"/>
              </a:ext>
            </a:extLst>
          </p:cNvPr>
          <p:cNvSpPr/>
          <p:nvPr/>
        </p:nvSpPr>
        <p:spPr>
          <a:xfrm>
            <a:off x="1620456" y="2132930"/>
            <a:ext cx="9537539" cy="971686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tx1"/>
                </a:solidFill>
              </a:rPr>
              <a:t>고령인구 증가에 따른 </a:t>
            </a:r>
            <a:r>
              <a:rPr lang="ko-KR" altLang="en-US" dirty="0" err="1">
                <a:solidFill>
                  <a:schemeClr val="tx1"/>
                </a:solidFill>
              </a:rPr>
              <a:t>골격계</a:t>
            </a:r>
            <a:r>
              <a:rPr lang="ko-KR" altLang="en-US" dirty="0">
                <a:solidFill>
                  <a:schemeClr val="tx1"/>
                </a:solidFill>
              </a:rPr>
              <a:t> 질환 예방 필요</a:t>
            </a:r>
            <a:r>
              <a:rPr lang="en-US" altLang="ko-KR" dirty="0">
                <a:solidFill>
                  <a:schemeClr val="tx1"/>
                </a:solidFill>
              </a:rPr>
              <a:t>. 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대부분 유제품의 경우 주 타겟층 유아 및 </a:t>
            </a:r>
            <a:r>
              <a:rPr lang="en-US" altLang="ko-KR" dirty="0">
                <a:solidFill>
                  <a:schemeClr val="tx1"/>
                </a:solidFill>
              </a:rPr>
              <a:t>10</a:t>
            </a:r>
            <a:r>
              <a:rPr lang="ko-KR" altLang="en-US" dirty="0">
                <a:solidFill>
                  <a:schemeClr val="tx1"/>
                </a:solidFill>
              </a:rPr>
              <a:t>대에 국한됨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7E96313-87FA-4DD9-9794-B82F605730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665" y="3584314"/>
            <a:ext cx="1156650" cy="1074683"/>
          </a:xfrm>
          <a:prstGeom prst="rect">
            <a:avLst/>
          </a:prstGeom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7475002B-049D-41BB-B6E3-F98C4776D293}"/>
              </a:ext>
            </a:extLst>
          </p:cNvPr>
          <p:cNvSpPr/>
          <p:nvPr/>
        </p:nvSpPr>
        <p:spPr>
          <a:xfrm>
            <a:off x="1620456" y="3600420"/>
            <a:ext cx="9537539" cy="971686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>
                <a:solidFill>
                  <a:schemeClr val="tx1"/>
                </a:solidFill>
              </a:rPr>
              <a:t>펫푸드</a:t>
            </a:r>
            <a:r>
              <a:rPr lang="ko-KR" altLang="en-US" dirty="0">
                <a:solidFill>
                  <a:schemeClr val="tx1"/>
                </a:solidFill>
              </a:rPr>
              <a:t> 시장의 발전가능성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en-US" altLang="ko-KR" dirty="0">
                <a:solidFill>
                  <a:schemeClr val="tx1"/>
                </a:solidFill>
              </a:rPr>
              <a:t>(1</a:t>
            </a:r>
            <a:r>
              <a:rPr lang="ko-KR" altLang="en-US" dirty="0" err="1">
                <a:solidFill>
                  <a:schemeClr val="tx1"/>
                </a:solidFill>
              </a:rPr>
              <a:t>인가구</a:t>
            </a:r>
            <a:r>
              <a:rPr lang="ko-KR" altLang="en-US" dirty="0">
                <a:solidFill>
                  <a:schemeClr val="tx1"/>
                </a:solidFill>
              </a:rPr>
              <a:t> 증가 및 </a:t>
            </a:r>
            <a:r>
              <a:rPr lang="ko-KR" altLang="en-US" dirty="0" err="1">
                <a:solidFill>
                  <a:schemeClr val="tx1"/>
                </a:solidFill>
              </a:rPr>
              <a:t>반려견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반려묘에 대한 관심 증가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DB4DC734-BE39-41E5-A61D-49F3A3112FA9}"/>
              </a:ext>
            </a:extLst>
          </p:cNvPr>
          <p:cNvSpPr/>
          <p:nvPr/>
        </p:nvSpPr>
        <p:spPr>
          <a:xfrm>
            <a:off x="1610813" y="5060759"/>
            <a:ext cx="9537539" cy="971686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tx1"/>
                </a:solidFill>
              </a:rPr>
              <a:t>특정 집단 공략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en-US" altLang="ko-KR" sz="1600" dirty="0">
                <a:solidFill>
                  <a:schemeClr val="tx1"/>
                </a:solidFill>
              </a:rPr>
              <a:t>(</a:t>
            </a:r>
            <a:r>
              <a:rPr lang="ko-KR" altLang="en-US" sz="1600" dirty="0">
                <a:solidFill>
                  <a:schemeClr val="tx1"/>
                </a:solidFill>
              </a:rPr>
              <a:t>예시 </a:t>
            </a:r>
            <a:r>
              <a:rPr lang="en-US" altLang="ko-KR" sz="1600" dirty="0">
                <a:solidFill>
                  <a:schemeClr val="tx1"/>
                </a:solidFill>
              </a:rPr>
              <a:t>: </a:t>
            </a:r>
            <a:r>
              <a:rPr lang="ko-KR" altLang="en-US" sz="1600" dirty="0">
                <a:solidFill>
                  <a:schemeClr val="tx1"/>
                </a:solidFill>
              </a:rPr>
              <a:t>고단백 유제품으로 운동인을 대상</a:t>
            </a:r>
            <a:r>
              <a:rPr lang="en-US" altLang="ko-KR" sz="1600" dirty="0">
                <a:solidFill>
                  <a:schemeClr val="tx1"/>
                </a:solidFill>
              </a:rPr>
              <a:t>) / (</a:t>
            </a:r>
            <a:r>
              <a:rPr lang="ko-KR" altLang="en-US" sz="1600" dirty="0" err="1">
                <a:solidFill>
                  <a:schemeClr val="tx1"/>
                </a:solidFill>
              </a:rPr>
              <a:t>엽산</a:t>
            </a:r>
            <a:r>
              <a:rPr lang="en-US" altLang="ko-KR" sz="1600" dirty="0">
                <a:solidFill>
                  <a:schemeClr val="tx1"/>
                </a:solidFill>
              </a:rPr>
              <a:t>, </a:t>
            </a:r>
            <a:r>
              <a:rPr lang="ko-KR" altLang="en-US" sz="1600" dirty="0">
                <a:solidFill>
                  <a:schemeClr val="tx1"/>
                </a:solidFill>
              </a:rPr>
              <a:t>철 등의 영양소를 첨가하여 </a:t>
            </a:r>
            <a:r>
              <a:rPr lang="ko-KR" altLang="en-US" sz="1600" dirty="0" err="1">
                <a:solidFill>
                  <a:schemeClr val="tx1"/>
                </a:solidFill>
              </a:rPr>
              <a:t>가임기</a:t>
            </a:r>
            <a:r>
              <a:rPr lang="ko-KR" altLang="en-US" sz="1600" dirty="0">
                <a:solidFill>
                  <a:schemeClr val="tx1"/>
                </a:solidFill>
              </a:rPr>
              <a:t> 여성을 대상</a:t>
            </a:r>
            <a:r>
              <a:rPr lang="en-US" altLang="ko-KR" sz="1600" dirty="0">
                <a:solidFill>
                  <a:schemeClr val="tx1"/>
                </a:solidFill>
              </a:rPr>
              <a:t>)</a:t>
            </a:r>
            <a:endParaRPr lang="en-US" altLang="ko-KR" dirty="0">
              <a:solidFill>
                <a:schemeClr val="tx1"/>
              </a:solidFill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0E788C4B-4F5C-4C99-AB64-10BF947756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5983" y="73409"/>
            <a:ext cx="2838846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9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27D9A3-8B3D-4037-A856-7BBD8351E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다양한 신제품 출시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EE2388F8-C079-44CD-9535-FEC7844EE784}"/>
              </a:ext>
            </a:extLst>
          </p:cNvPr>
          <p:cNvSpPr/>
          <p:nvPr/>
        </p:nvSpPr>
        <p:spPr>
          <a:xfrm>
            <a:off x="1620456" y="2894933"/>
            <a:ext cx="9537539" cy="971686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tx1"/>
                </a:solidFill>
              </a:rPr>
              <a:t>분유에 버무려진 시리얼</a:t>
            </a:r>
            <a:r>
              <a:rPr lang="en-US" altLang="ko-KR" dirty="0">
                <a:solidFill>
                  <a:schemeClr val="tx1"/>
                </a:solidFill>
              </a:rPr>
              <a:t>?? (</a:t>
            </a:r>
            <a:r>
              <a:rPr lang="ko-KR" altLang="en-US" dirty="0">
                <a:solidFill>
                  <a:schemeClr val="tx1"/>
                </a:solidFill>
              </a:rPr>
              <a:t>찬물만 있으면</a:t>
            </a:r>
            <a:r>
              <a:rPr lang="en-US" altLang="ko-KR" dirty="0">
                <a:solidFill>
                  <a:schemeClr val="tx1"/>
                </a:solidFill>
              </a:rPr>
              <a:t> OK)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7475002B-049D-41BB-B6E3-F98C4776D293}"/>
              </a:ext>
            </a:extLst>
          </p:cNvPr>
          <p:cNvSpPr/>
          <p:nvPr/>
        </p:nvSpPr>
        <p:spPr>
          <a:xfrm>
            <a:off x="1620456" y="4093482"/>
            <a:ext cx="9537539" cy="971686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tx1"/>
                </a:solidFill>
              </a:rPr>
              <a:t>유제품의 디저트화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식사 후 커피처럼 요거트 </a:t>
            </a:r>
            <a:r>
              <a:rPr lang="en-US" altLang="ko-KR" dirty="0">
                <a:solidFill>
                  <a:schemeClr val="tx1"/>
                </a:solidFill>
              </a:rPr>
              <a:t>/ </a:t>
            </a:r>
            <a:r>
              <a:rPr lang="ko-KR" altLang="en-US" dirty="0">
                <a:solidFill>
                  <a:schemeClr val="tx1"/>
                </a:solidFill>
              </a:rPr>
              <a:t>우유 젤리 </a:t>
            </a:r>
            <a:r>
              <a:rPr lang="en-US" altLang="ko-KR" dirty="0">
                <a:solidFill>
                  <a:schemeClr val="tx1"/>
                </a:solidFill>
              </a:rPr>
              <a:t>/ </a:t>
            </a:r>
            <a:r>
              <a:rPr lang="ko-KR" altLang="en-US" dirty="0">
                <a:solidFill>
                  <a:schemeClr val="tx1"/>
                </a:solidFill>
              </a:rPr>
              <a:t>우유 잼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DB4DC734-BE39-41E5-A61D-49F3A3112FA9}"/>
              </a:ext>
            </a:extLst>
          </p:cNvPr>
          <p:cNvSpPr/>
          <p:nvPr/>
        </p:nvSpPr>
        <p:spPr>
          <a:xfrm>
            <a:off x="1610813" y="5257985"/>
            <a:ext cx="9537539" cy="971686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tx1"/>
                </a:solidFill>
              </a:rPr>
              <a:t>주류와 </a:t>
            </a:r>
            <a:r>
              <a:rPr lang="ko-KR" altLang="en-US" dirty="0" err="1">
                <a:solidFill>
                  <a:schemeClr val="tx1"/>
                </a:solidFill>
              </a:rPr>
              <a:t>콜라보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우유 소주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우유 맥주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우유 막걸리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E40044E-ACA0-4C99-94B2-CD31B9BFB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20" y="2823213"/>
            <a:ext cx="962159" cy="93358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DAA2177-D042-466A-A87D-C4A3989E5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80" y="3955133"/>
            <a:ext cx="827838" cy="1026938"/>
          </a:xfrm>
          <a:prstGeom prst="rect">
            <a:avLst/>
          </a:prstGeom>
        </p:spPr>
      </p:pic>
      <p:pic>
        <p:nvPicPr>
          <p:cNvPr id="15" name="Picture 2" descr="소스 이미지 보기">
            <a:extLst>
              <a:ext uri="{FF2B5EF4-FFF2-40B4-BE49-F238E27FC236}">
                <a16:creationId xmlns:a16="http://schemas.microsoft.com/office/drawing/2014/main" id="{DF14D806-7544-488C-BE69-398F1A619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543" y="4292398"/>
            <a:ext cx="4683099" cy="280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971438DC-CA82-49B9-8E31-832956A975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557" y="5167317"/>
            <a:ext cx="702090" cy="985023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497B9390-F2C7-4B16-B878-F3464D9B1B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5983" y="73409"/>
            <a:ext cx="2838846" cy="543001"/>
          </a:xfrm>
          <a:prstGeom prst="rect">
            <a:avLst/>
          </a:prstGeom>
        </p:spPr>
      </p:pic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847077AA-D6E8-483F-A167-97BA83D3545A}"/>
              </a:ext>
            </a:extLst>
          </p:cNvPr>
          <p:cNvSpPr/>
          <p:nvPr/>
        </p:nvSpPr>
        <p:spPr>
          <a:xfrm>
            <a:off x="1602525" y="1711588"/>
            <a:ext cx="9537539" cy="971686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tx1"/>
                </a:solidFill>
              </a:rPr>
              <a:t>제품의 프리미엄화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원유 차별화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선물용</a:t>
            </a:r>
            <a:r>
              <a:rPr lang="en-US" altLang="ko-KR" dirty="0">
                <a:solidFill>
                  <a:schemeClr val="tx1"/>
                </a:solidFill>
              </a:rPr>
              <a:t>/</a:t>
            </a:r>
            <a:r>
              <a:rPr lang="ko-KR" altLang="en-US" dirty="0">
                <a:solidFill>
                  <a:schemeClr val="tx1"/>
                </a:solidFill>
              </a:rPr>
              <a:t>병문안 같은 특이상황을 위한 제품 개발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B0E5D06-D2DB-447D-B633-FC00A45207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116" y="1744645"/>
            <a:ext cx="952633" cy="82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6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9FC8738F-3B3A-45C4-AEC1-1F8B41128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43" y="2013823"/>
            <a:ext cx="740062" cy="747935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29B554D1-E480-4BEC-AD64-11AEC8993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기능성 강조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D08FF596-220D-43D9-914B-CF66F9BC8D74}"/>
              </a:ext>
            </a:extLst>
          </p:cNvPr>
          <p:cNvSpPr/>
          <p:nvPr/>
        </p:nvSpPr>
        <p:spPr>
          <a:xfrm>
            <a:off x="1620456" y="2132930"/>
            <a:ext cx="9537539" cy="971686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tx1"/>
                </a:solidFill>
              </a:rPr>
              <a:t>유제품의 건강기능식품화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섭취해야 하는 합리적인 근거 제시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정제 등의 형태로 섭취 편의성 제공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5365BD8-B02A-4FCF-A4C7-71FCF20CC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5983" y="73409"/>
            <a:ext cx="2838846" cy="54300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6084845-8CFC-4814-AF5F-F33260834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153" y="2585596"/>
            <a:ext cx="702715" cy="696207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2A0438C8-47B4-4DC2-878D-D99455DEAC35}"/>
              </a:ext>
            </a:extLst>
          </p:cNvPr>
          <p:cNvSpPr/>
          <p:nvPr/>
        </p:nvSpPr>
        <p:spPr>
          <a:xfrm>
            <a:off x="1638385" y="3558318"/>
            <a:ext cx="9537539" cy="971686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tx1"/>
                </a:solidFill>
              </a:rPr>
              <a:t>뷰티 상품</a:t>
            </a:r>
            <a:r>
              <a:rPr lang="en-US" altLang="ko-KR" dirty="0">
                <a:solidFill>
                  <a:schemeClr val="tx1"/>
                </a:solidFill>
              </a:rPr>
              <a:t> (</a:t>
            </a:r>
            <a:r>
              <a:rPr lang="ko-KR" altLang="en-US" dirty="0" err="1">
                <a:solidFill>
                  <a:schemeClr val="tx1"/>
                </a:solidFill>
              </a:rPr>
              <a:t>이너뷰티</a:t>
            </a:r>
            <a:r>
              <a:rPr lang="en-US" altLang="ko-KR" dirty="0">
                <a:solidFill>
                  <a:schemeClr val="tx1"/>
                </a:solidFill>
              </a:rPr>
              <a:t> – </a:t>
            </a:r>
            <a:r>
              <a:rPr lang="ko-KR" altLang="en-US" dirty="0" err="1">
                <a:solidFill>
                  <a:schemeClr val="tx1"/>
                </a:solidFill>
              </a:rPr>
              <a:t>밀크세라마이드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우유 미백크림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팩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 err="1">
                <a:solidFill>
                  <a:schemeClr val="tx1"/>
                </a:solidFill>
              </a:rPr>
              <a:t>입욕제</a:t>
            </a:r>
            <a:r>
              <a:rPr lang="ko-KR" altLang="en-US" dirty="0">
                <a:solidFill>
                  <a:schemeClr val="tx1"/>
                </a:solidFill>
              </a:rPr>
              <a:t> 등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60313AE-D64E-406E-AA65-214697C83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038" y="3442447"/>
            <a:ext cx="943107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65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27D9A3-8B3D-4037-A856-7BBD8351E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정부의 정책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EE2388F8-C079-44CD-9535-FEC7844EE784}"/>
              </a:ext>
            </a:extLst>
          </p:cNvPr>
          <p:cNvSpPr/>
          <p:nvPr/>
        </p:nvSpPr>
        <p:spPr>
          <a:xfrm>
            <a:off x="1620456" y="2132930"/>
            <a:ext cx="9537539" cy="971686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tx1"/>
                </a:solidFill>
              </a:rPr>
              <a:t>우유 바로 알리기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우유 마시기 캠페인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예시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아침에 </a:t>
            </a:r>
            <a:r>
              <a:rPr lang="en-US" altLang="ko-KR" dirty="0">
                <a:solidFill>
                  <a:schemeClr val="tx1"/>
                </a:solidFill>
              </a:rPr>
              <a:t>4</a:t>
            </a:r>
            <a:r>
              <a:rPr lang="ko-KR" altLang="en-US" dirty="0">
                <a:solidFill>
                  <a:schemeClr val="tx1"/>
                </a:solidFill>
              </a:rPr>
              <a:t>발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낮에는 </a:t>
            </a:r>
            <a:r>
              <a:rPr lang="en-US" altLang="ko-KR" dirty="0">
                <a:solidFill>
                  <a:schemeClr val="tx1"/>
                </a:solidFill>
              </a:rPr>
              <a:t>2</a:t>
            </a:r>
            <a:r>
              <a:rPr lang="ko-KR" altLang="en-US" dirty="0">
                <a:solidFill>
                  <a:schemeClr val="tx1"/>
                </a:solidFill>
              </a:rPr>
              <a:t>발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저녁에는 </a:t>
            </a:r>
            <a:r>
              <a:rPr lang="en-US" altLang="ko-KR" dirty="0">
                <a:solidFill>
                  <a:schemeClr val="tx1"/>
                </a:solidFill>
              </a:rPr>
              <a:t>3</a:t>
            </a:r>
            <a:r>
              <a:rPr lang="ko-KR" altLang="en-US" dirty="0">
                <a:solidFill>
                  <a:schemeClr val="tx1"/>
                </a:solidFill>
              </a:rPr>
              <a:t>발처럼 성장기 </a:t>
            </a:r>
            <a:r>
              <a:rPr lang="en-US" altLang="ko-KR" dirty="0">
                <a:solidFill>
                  <a:schemeClr val="tx1"/>
                </a:solidFill>
              </a:rPr>
              <a:t>4</a:t>
            </a:r>
            <a:r>
              <a:rPr lang="ko-KR" altLang="en-US" dirty="0">
                <a:solidFill>
                  <a:schemeClr val="tx1"/>
                </a:solidFill>
              </a:rPr>
              <a:t>잔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성인기 </a:t>
            </a:r>
            <a:r>
              <a:rPr lang="en-US" altLang="ko-KR" dirty="0">
                <a:solidFill>
                  <a:schemeClr val="tx1"/>
                </a:solidFill>
              </a:rPr>
              <a:t>2</a:t>
            </a:r>
            <a:r>
              <a:rPr lang="ko-KR" altLang="en-US" dirty="0">
                <a:solidFill>
                  <a:schemeClr val="tx1"/>
                </a:solidFill>
              </a:rPr>
              <a:t>잔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노인기 </a:t>
            </a:r>
            <a:r>
              <a:rPr lang="en-US" altLang="ko-KR" dirty="0">
                <a:solidFill>
                  <a:schemeClr val="tx1"/>
                </a:solidFill>
              </a:rPr>
              <a:t>3</a:t>
            </a:r>
            <a:r>
              <a:rPr lang="ko-KR" altLang="en-US" dirty="0">
                <a:solidFill>
                  <a:schemeClr val="tx1"/>
                </a:solidFill>
              </a:rPr>
              <a:t>잔</a:t>
            </a: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7475002B-049D-41BB-B6E3-F98C4776D293}"/>
              </a:ext>
            </a:extLst>
          </p:cNvPr>
          <p:cNvSpPr/>
          <p:nvPr/>
        </p:nvSpPr>
        <p:spPr>
          <a:xfrm>
            <a:off x="1620456" y="3600420"/>
            <a:ext cx="9537539" cy="971686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tx1"/>
                </a:solidFill>
              </a:rPr>
              <a:t>가격 경쟁력 강화</a:t>
            </a: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DB4DC734-BE39-41E5-A61D-49F3A3112FA9}"/>
              </a:ext>
            </a:extLst>
          </p:cNvPr>
          <p:cNvSpPr/>
          <p:nvPr/>
        </p:nvSpPr>
        <p:spPr>
          <a:xfrm>
            <a:off x="1610813" y="5060759"/>
            <a:ext cx="9537539" cy="971686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tx1"/>
                </a:solidFill>
              </a:rPr>
              <a:t>우유 축제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낙농가 체험 등으로 유제품에 대한 친근한 이미지 제공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우유의 친근한 이미지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섭취의 습관화로 평생 기호식품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endParaRPr lang="en-US" altLang="ko-KR" dirty="0">
              <a:solidFill>
                <a:schemeClr val="tx1"/>
              </a:solidFill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0E788C4B-4F5C-4C99-AB64-10BF94775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5983" y="73409"/>
            <a:ext cx="2838846" cy="54300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2A872D1-5687-47F4-BFD9-F6A5A1D9A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93" y="2147803"/>
            <a:ext cx="995501" cy="99550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502AFB1-BD5C-48B7-B9EB-3662BD8A3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35" y="3576335"/>
            <a:ext cx="905001" cy="885949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00E0737E-62AC-443C-B597-9FB5293CC8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242" y="5019071"/>
            <a:ext cx="866896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70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B35A779-155C-46B4-821E-C926FD31E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485888" y="-1597992"/>
            <a:ext cx="4919280" cy="9127998"/>
          </a:xfrm>
          <a:prstGeom prst="rect">
            <a:avLst/>
          </a:prstGeom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8CA1678B-78E5-4149-B5CA-55B328C0A501}"/>
              </a:ext>
            </a:extLst>
          </p:cNvPr>
          <p:cNvSpPr/>
          <p:nvPr/>
        </p:nvSpPr>
        <p:spPr>
          <a:xfrm>
            <a:off x="2546430" y="5532698"/>
            <a:ext cx="6898512" cy="10185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solidFill>
                  <a:sysClr val="windowText" lastClr="000000"/>
                </a:solidFill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2995734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276</Words>
  <Application>Microsoft Office PowerPoint</Application>
  <PresentationFormat>와이드스크린</PresentationFormat>
  <Paragraphs>41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맑은 고딕</vt:lpstr>
      <vt:lpstr>Arial</vt:lpstr>
      <vt:lpstr>Office 테마</vt:lpstr>
      <vt:lpstr>우유  소비 신장  -분유조-</vt:lpstr>
      <vt:lpstr>왜 안 마실까?</vt:lpstr>
      <vt:lpstr>1. 소비대상의 다각화</vt:lpstr>
      <vt:lpstr>2. 다양한 신제품 출시</vt:lpstr>
      <vt:lpstr>3. 기능성 강조</vt:lpstr>
      <vt:lpstr>4. 정부의 정책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우유 소비신장</dc:title>
  <dc:creator>김가람(KIM Garam)/품질관리담당/풀무원다논</dc:creator>
  <cp:lastModifiedBy>김가람(KIM Garam)/품질관리담당/풀무원다논</cp:lastModifiedBy>
  <cp:revision>20</cp:revision>
  <dcterms:created xsi:type="dcterms:W3CDTF">2022-06-16T01:18:35Z</dcterms:created>
  <dcterms:modified xsi:type="dcterms:W3CDTF">2022-06-16T09:56:06Z</dcterms:modified>
</cp:coreProperties>
</file>