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8" r:id="rId5"/>
    <p:sldId id="263" r:id="rId6"/>
    <p:sldId id="264" r:id="rId7"/>
    <p:sldId id="265" r:id="rId8"/>
    <p:sldId id="266" r:id="rId9"/>
    <p:sldId id="256" r:id="rId10"/>
    <p:sldId id="257" r:id="rId11"/>
    <p:sldId id="258" r:id="rId12"/>
    <p:sldId id="259" r:id="rId13"/>
    <p:sldId id="273" r:id="rId14"/>
    <p:sldId id="271" r:id="rId15"/>
    <p:sldId id="272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D43311-593B-4626-915E-3A6B3DD5A27B}" v="208" dt="2023-05-17T23:54:14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967" autoAdjust="0"/>
  </p:normalViewPr>
  <p:slideViewPr>
    <p:cSldViewPr snapToGrid="0">
      <p:cViewPr varScale="1">
        <p:scale>
          <a:sx n="74" d="100"/>
          <a:sy n="74" d="100"/>
        </p:scale>
        <p:origin x="9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1C45E-B688-4267-99C4-7F3102AB7725}" type="datetimeFigureOut">
              <a:rPr lang="ko-KR" altLang="en-US" smtClean="0"/>
              <a:t>2023-05-18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5C1AA-572E-4B86-9289-756B16225E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28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조사료 작물 재배</a:t>
            </a:r>
            <a:br>
              <a:rPr lang="en-US" altLang="ko-KR" dirty="0"/>
            </a:br>
            <a:r>
              <a:rPr lang="ko-KR" altLang="en-US" dirty="0"/>
              <a:t>문제점</a:t>
            </a:r>
            <a:endParaRPr lang="en-US" altLang="ko-KR" dirty="0"/>
          </a:p>
          <a:p>
            <a:pPr marL="228600" indent="-228600">
              <a:buAutoNum type="arabicParenR"/>
            </a:pPr>
            <a:r>
              <a:rPr lang="ko-KR" altLang="en-US" dirty="0"/>
              <a:t>벼 과잉생산으로 정부에서 매입하는 금액은 </a:t>
            </a:r>
            <a:r>
              <a:rPr lang="en-US" altLang="ko-KR" dirty="0"/>
              <a:t>1</a:t>
            </a:r>
            <a:r>
              <a:rPr lang="ko-KR" altLang="en-US" dirty="0"/>
              <a:t>조원에 달함</a:t>
            </a:r>
            <a:r>
              <a:rPr lang="en-US" altLang="ko-KR" dirty="0"/>
              <a:t>.</a:t>
            </a:r>
          </a:p>
          <a:p>
            <a:pPr marL="228600" indent="-228600">
              <a:buAutoNum type="arabicParenR"/>
            </a:pPr>
            <a:r>
              <a:rPr lang="ko-KR" altLang="en-US" dirty="0"/>
              <a:t>조사료의 자급률은 통상적으로 </a:t>
            </a:r>
            <a:r>
              <a:rPr lang="en-US" altLang="ko-KR" dirty="0"/>
              <a:t>70%</a:t>
            </a:r>
            <a:r>
              <a:rPr lang="ko-KR" altLang="en-US" dirty="0"/>
              <a:t>이지만</a:t>
            </a:r>
            <a:r>
              <a:rPr lang="en-US" altLang="ko-KR" dirty="0"/>
              <a:t>, </a:t>
            </a:r>
            <a:r>
              <a:rPr lang="ko-KR" altLang="en-US" dirty="0"/>
              <a:t>실질적으로 </a:t>
            </a:r>
            <a:r>
              <a:rPr lang="ko-KR" altLang="en-US" dirty="0" err="1"/>
              <a:t>계산시</a:t>
            </a:r>
            <a:r>
              <a:rPr lang="ko-KR" altLang="en-US" dirty="0"/>
              <a:t> </a:t>
            </a:r>
            <a:r>
              <a:rPr lang="en-US" altLang="ko-KR" dirty="0"/>
              <a:t>50%</a:t>
            </a:r>
            <a:r>
              <a:rPr lang="ko-KR" altLang="en-US" dirty="0"/>
              <a:t>대 밖에 안되어</a:t>
            </a:r>
            <a:r>
              <a:rPr lang="en-US" altLang="ko-KR" dirty="0"/>
              <a:t>, </a:t>
            </a:r>
            <a:r>
              <a:rPr lang="ko-KR" altLang="en-US" dirty="0"/>
              <a:t>자급률은 낮은 상황</a:t>
            </a:r>
            <a:r>
              <a:rPr lang="en-US" altLang="ko-KR" dirty="0"/>
              <a:t>. </a:t>
            </a:r>
            <a:br>
              <a:rPr lang="en-US" altLang="ko-KR" dirty="0"/>
            </a:br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농가에서 원하는 품질보다 낮기때문에 수입 조사료를 사용하는 경우가 많음</a:t>
            </a:r>
            <a:r>
              <a:rPr lang="en-US" altLang="ko-KR" dirty="0"/>
              <a:t>.</a:t>
            </a:r>
          </a:p>
          <a:p>
            <a:pPr marL="228600" indent="-228600">
              <a:buAutoNum type="arabicParenR"/>
            </a:pPr>
            <a:r>
              <a:rPr lang="ko-KR" altLang="en-US" dirty="0"/>
              <a:t>자급률이 </a:t>
            </a:r>
            <a:r>
              <a:rPr lang="ko-KR" altLang="en-US" dirty="0" err="1"/>
              <a:t>낮다보니</a:t>
            </a:r>
            <a:r>
              <a:rPr lang="ko-KR" altLang="en-US" dirty="0"/>
              <a:t> 수입조사료의 가격에 따라 농가에 부담이 되는 상황</a:t>
            </a:r>
            <a:endParaRPr lang="en-US" altLang="ko-KR" dirty="0"/>
          </a:p>
          <a:p>
            <a:pPr marL="0" indent="0">
              <a:buNone/>
            </a:pPr>
            <a:br>
              <a:rPr lang="en-US" altLang="ko-KR" dirty="0"/>
            </a:br>
            <a:r>
              <a:rPr lang="ko-KR" altLang="en-US" dirty="0"/>
              <a:t>해결방안</a:t>
            </a:r>
            <a:br>
              <a:rPr lang="en-US" altLang="ko-KR" dirty="0"/>
            </a:br>
            <a:r>
              <a:rPr lang="en-US" altLang="ko-KR" dirty="0"/>
              <a:t>1) </a:t>
            </a:r>
            <a:r>
              <a:rPr lang="ko-KR" altLang="en-US" dirty="0"/>
              <a:t>벼 농가 세대에 조사료 농지로 변경할 수 있도록 지원책 강구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2) </a:t>
            </a:r>
            <a:r>
              <a:rPr lang="ko-KR" altLang="en-US" dirty="0"/>
              <a:t>품종개량을 통하여</a:t>
            </a:r>
            <a:r>
              <a:rPr lang="en-US" altLang="ko-KR" dirty="0"/>
              <a:t> </a:t>
            </a:r>
            <a:r>
              <a:rPr lang="ko-KR" altLang="en-US" dirty="0"/>
              <a:t>품질을 높이고 사용을 많게 함으로써</a:t>
            </a:r>
            <a:r>
              <a:rPr lang="en-US" altLang="ko-KR" dirty="0"/>
              <a:t>, </a:t>
            </a:r>
            <a:r>
              <a:rPr lang="ko-KR" altLang="en-US" dirty="0"/>
              <a:t>농지 변화에 불을 지펴준다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기대효과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쌀 과잉생산을 절감하며 세금 절약도 가능하며</a:t>
            </a:r>
            <a:r>
              <a:rPr lang="en-US" altLang="ko-KR" dirty="0"/>
              <a:t>, </a:t>
            </a:r>
            <a:r>
              <a:rPr lang="ko-KR" altLang="en-US" dirty="0"/>
              <a:t>각각의 생산비가 절감되어 조사료 자급률도 </a:t>
            </a:r>
            <a:r>
              <a:rPr lang="ko-KR" altLang="en-US" dirty="0" err="1"/>
              <a:t>높힐거라</a:t>
            </a:r>
            <a:r>
              <a:rPr lang="ko-KR" altLang="en-US" dirty="0"/>
              <a:t> 예상한다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C1AA-572E-4B86-9289-756B16225E6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525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C1AA-572E-4B86-9289-756B16225E6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030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맛집 탐방</a:t>
            </a:r>
            <a:endParaRPr lang="en-US" altLang="ko-KR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en-US" dirty="0" err="1"/>
              <a:t>영현님의</a:t>
            </a:r>
            <a:r>
              <a:rPr lang="ko-KR" altLang="en-US" dirty="0"/>
              <a:t> 맛집 저장소를 통해 가고 </a:t>
            </a:r>
            <a:r>
              <a:rPr lang="ko-KR" altLang="en-US" dirty="0" err="1"/>
              <a:t>싶은곳을</a:t>
            </a:r>
            <a:r>
              <a:rPr lang="ko-KR" altLang="en-US" dirty="0"/>
              <a:t> 고른다</a:t>
            </a:r>
            <a:r>
              <a:rPr lang="en-US" altLang="ko-KR" dirty="0"/>
              <a:t>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en-US" dirty="0"/>
              <a:t>지역별로 가까운 사람들이 모인다</a:t>
            </a:r>
            <a:r>
              <a:rPr lang="en-US" altLang="ko-KR" dirty="0"/>
              <a:t>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en-US" dirty="0"/>
              <a:t>요 근래 상황을 듣고 모임을 지속한다</a:t>
            </a:r>
            <a:r>
              <a:rPr lang="en-US" altLang="ko-KR" dirty="0"/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ko-KR" altLang="en-US" dirty="0"/>
              <a:t>운동</a:t>
            </a: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ko-KR" dirty="0"/>
              <a:t>&gt; </a:t>
            </a:r>
            <a:r>
              <a:rPr lang="ko-KR" altLang="en-US" dirty="0"/>
              <a:t>계절별 스포츠</a:t>
            </a:r>
            <a:r>
              <a:rPr lang="en-US" altLang="ko-KR" dirty="0"/>
              <a:t>(KBO, K-</a:t>
            </a:r>
            <a:r>
              <a:rPr lang="ko-KR" altLang="en-US" dirty="0"/>
              <a:t>리그</a:t>
            </a:r>
            <a:r>
              <a:rPr lang="en-US" altLang="ko-KR" dirty="0"/>
              <a:t>, </a:t>
            </a:r>
            <a:r>
              <a:rPr lang="ko-KR" altLang="en-US" dirty="0"/>
              <a:t>스키 등</a:t>
            </a:r>
            <a:r>
              <a:rPr lang="en-US" altLang="ko-KR" dirty="0"/>
              <a:t>)</a:t>
            </a:r>
            <a:r>
              <a:rPr lang="ko-KR" altLang="en-US" dirty="0"/>
              <a:t>를 통해 해당 스포츠를 즐겨 하는 사람 </a:t>
            </a:r>
            <a:r>
              <a:rPr lang="en-US" altLang="ko-KR" dirty="0"/>
              <a:t>or </a:t>
            </a:r>
            <a:r>
              <a:rPr lang="ko-KR" altLang="en-US" dirty="0"/>
              <a:t>좋아하는 사람이 모여 관계를 유지한다</a:t>
            </a:r>
            <a:r>
              <a:rPr lang="en-US" altLang="ko-KR" dirty="0"/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ko-KR" altLang="en-US" dirty="0" err="1"/>
              <a:t>단톡방</a:t>
            </a:r>
            <a:r>
              <a:rPr lang="ko-KR" altLang="en-US" dirty="0"/>
              <a:t> 개설</a:t>
            </a:r>
            <a:endParaRPr lang="en-US" altLang="ko-KR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en-US" dirty="0"/>
              <a:t>위와 같은 활동들로 유대관계를 깊게 유지하고</a:t>
            </a:r>
            <a:r>
              <a:rPr lang="en-US" altLang="ko-KR" dirty="0"/>
              <a:t>, </a:t>
            </a:r>
            <a:r>
              <a:rPr lang="ko-KR" altLang="en-US" dirty="0" err="1"/>
              <a:t>단톡방을</a:t>
            </a:r>
            <a:r>
              <a:rPr lang="ko-KR" altLang="en-US" dirty="0"/>
              <a:t> 유령방이 되지 않도록 노력한다</a:t>
            </a:r>
            <a:r>
              <a:rPr lang="en-US" altLang="ko-KR" dirty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ko-KR" altLang="en-US" dirty="0"/>
              <a:t>해당 활동들을 통해 유가공업에 도움되는 교류가 되도록 노력한다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C1AA-572E-4B86-9289-756B16225E6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583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B2A716-08A7-C08C-F612-8268C9781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989F15C-3A42-ED65-19BB-70EA7D677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7AF2D2-765A-057C-D1A3-CAB3E95A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0AD3-3DA6-4F36-98FE-EC09290FA2AE}" type="datetimeFigureOut">
              <a:rPr lang="ko-KR" altLang="en-US" smtClean="0"/>
              <a:t>2023-05-18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F17F1C-D97C-7E85-B95D-CF277C30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12185D-71D4-7C13-D9B4-B89424C4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09DF-EB2B-4F32-BBF6-97F0A4BEC0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55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DF0B23-5781-CBA2-CF62-2CD0BABD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7D36EE3-D0D3-2ED7-34C9-E146BCAFC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572591-70D6-1B6A-C8CB-58EED10F5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0AD3-3DA6-4F36-98FE-EC09290FA2AE}" type="datetimeFigureOut">
              <a:rPr lang="ko-KR" altLang="en-US" smtClean="0"/>
              <a:t>2023-05-18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22482D-AD40-3128-EDD2-66AF4EEC6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8B14B5-3A03-E231-0AB1-424964742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09DF-EB2B-4F32-BBF6-97F0A4BEC0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02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6CE988F-83D9-C80B-1A7C-DD27D00378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63C2FD3-4408-09BB-D3BC-5325C63A1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272507-EDA8-79EC-F4BD-0AA5A4C3B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0AD3-3DA6-4F36-98FE-EC09290FA2AE}" type="datetimeFigureOut">
              <a:rPr lang="ko-KR" altLang="en-US" smtClean="0"/>
              <a:t>2023-05-18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8647EE-3966-D897-B0B8-625BADCE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FB6071-BD0C-00E0-198E-628A7849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09DF-EB2B-4F32-BBF6-97F0A4BEC0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1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D80F0C-54E2-6205-8A3B-FB4ACEDD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0C656F-69F4-2D27-DE1D-8A114ADB0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C6279A-D3AE-69A7-DFC7-02EC7E99B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0AD3-3DA6-4F36-98FE-EC09290FA2AE}" type="datetimeFigureOut">
              <a:rPr lang="ko-KR" altLang="en-US" smtClean="0"/>
              <a:t>2023-05-18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134756-1429-8F17-3D77-2CB58EEF5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7B3114C-D223-E10E-4867-820A1FE92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09DF-EB2B-4F32-BBF6-97F0A4BEC0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30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E56E52-6960-5406-BDF9-42801F4E5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4A847D7-1159-9E54-7F86-7DF604876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655F4B1-56C0-75D5-887E-C627E3FA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0AD3-3DA6-4F36-98FE-EC09290FA2AE}" type="datetimeFigureOut">
              <a:rPr lang="ko-KR" altLang="en-US" smtClean="0"/>
              <a:t>2023-05-18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B63FBC-9781-9D43-A7DC-EE4FE32F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E425A16-3DBF-8470-19B3-7F6B1324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09DF-EB2B-4F32-BBF6-97F0A4BEC0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20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6F35EC-3EEC-539F-B583-7685EAF2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6E5860-4B7F-172D-25CB-B0E9B070B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6D9CB00-D881-9EC4-4CF3-80B6093BD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7F5F8F-ECD3-844A-7808-BD588D49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0AD3-3DA6-4F36-98FE-EC09290FA2AE}" type="datetimeFigureOut">
              <a:rPr lang="ko-KR" altLang="en-US" smtClean="0"/>
              <a:t>2023-05-18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30DF50E-4F02-6FC3-3866-4FCB84F0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A0D81E4-7DA6-5C0B-19B4-6B27A710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09DF-EB2B-4F32-BBF6-97F0A4BEC0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222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EB45A1-27FF-653C-0488-417D73DEE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C783F1F-3DD9-0393-6AD5-1A7DC96CF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0F2D415-2853-AF5F-D879-A5003D919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FD03AA5-E3FF-081F-DD62-E6C2384A2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DB49ED7-11C5-825F-1C22-4D2E58644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B5196E1-54C1-B608-CD92-EC72226A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0AD3-3DA6-4F36-98FE-EC09290FA2AE}" type="datetimeFigureOut">
              <a:rPr lang="ko-KR" altLang="en-US" smtClean="0"/>
              <a:t>2023-05-18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139912F-0B1F-1E27-CD1C-093D61EE3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AC38EEF-7A07-41A5-48AB-C355480E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09DF-EB2B-4F32-BBF6-97F0A4BEC0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95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553DB1-8FF3-E418-0F02-DAE16703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3590320-81CA-7106-8FAB-981A4F26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0AD3-3DA6-4F36-98FE-EC09290FA2AE}" type="datetimeFigureOut">
              <a:rPr lang="ko-KR" altLang="en-US" smtClean="0"/>
              <a:t>2023-05-18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EFB5389-5C4E-C378-4FE9-C8CD4341C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058A1DB-981D-C9FA-1E3C-8AF88123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09DF-EB2B-4F32-BBF6-97F0A4BEC0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870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18AF09E-A77A-9DC2-5146-E9F79037F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0AD3-3DA6-4F36-98FE-EC09290FA2AE}" type="datetimeFigureOut">
              <a:rPr lang="ko-KR" altLang="en-US" smtClean="0"/>
              <a:t>2023-05-18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74677F5-F488-7EEC-A3E5-8C6451A5D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E2AE3E9-0596-7FF6-66EE-ABDC22AB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09DF-EB2B-4F32-BBF6-97F0A4BEC0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99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0D8B78-F180-D8D8-9956-F776B8E7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46C37E-5FF7-0E66-72FD-2FB928696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7B116A5-7293-A24C-707D-B51779376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1510F1E-BD9E-877B-4E92-B1C2618C4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0AD3-3DA6-4F36-98FE-EC09290FA2AE}" type="datetimeFigureOut">
              <a:rPr lang="ko-KR" altLang="en-US" smtClean="0"/>
              <a:t>2023-05-18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2DA844F-6C57-53E2-06BB-5465A1CA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E11A266-29DD-797A-0C10-3621BF97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09DF-EB2B-4F32-BBF6-97F0A4BEC0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447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D993F7-5085-F5AC-84E0-AAE51A49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AAE3BDC-8CF4-05E6-4A6D-A0363CF4F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0C81E00-365E-D769-0393-9F3BF8DE3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10FA19-16E5-88CC-F2F1-816F6A0E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0AD3-3DA6-4F36-98FE-EC09290FA2AE}" type="datetimeFigureOut">
              <a:rPr lang="ko-KR" altLang="en-US" smtClean="0"/>
              <a:t>2023-05-18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1664C5-43F2-B932-1B57-5596A07A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E07FFA-51E8-139C-0C41-C355584D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09DF-EB2B-4F32-BBF6-97F0A4BEC0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78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7AD4942-8B90-73AE-AF8B-A75E4820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89058C3-2D42-AB29-C53E-E3D5EDEC3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F30EE5-4043-94BF-2B87-1F291B92C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D0AD3-3DA6-4F36-98FE-EC09290FA2AE}" type="datetimeFigureOut">
              <a:rPr lang="ko-KR" altLang="en-US" smtClean="0"/>
              <a:t>2023-05-18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7DF52F-4993-E661-88B0-E9BC49E62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742B3F-EBCC-A020-90EF-FBEDA6BAA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D09DF-EB2B-4F32-BBF6-97F0A4BEC0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59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>
            <a:extLst>
              <a:ext uri="{FF2B5EF4-FFF2-40B4-BE49-F238E27FC236}">
                <a16:creationId xmlns:a16="http://schemas.microsoft.com/office/drawing/2014/main" id="{CB93236F-C723-E028-756F-6CE23E561D5C}"/>
              </a:ext>
            </a:extLst>
          </p:cNvPr>
          <p:cNvSpPr/>
          <p:nvPr/>
        </p:nvSpPr>
        <p:spPr>
          <a:xfrm>
            <a:off x="4050890" y="3167338"/>
            <a:ext cx="4090219" cy="16484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</p:txBody>
      </p:sp>
      <p:pic>
        <p:nvPicPr>
          <p:cNvPr id="3074" name="Picture 2" descr="젖소 동물 벡터 일러스트 아이콘 | 프리미엄 벡터">
            <a:extLst>
              <a:ext uri="{FF2B5EF4-FFF2-40B4-BE49-F238E27FC236}">
                <a16:creationId xmlns:a16="http://schemas.microsoft.com/office/drawing/2014/main" id="{293A5AE3-A596-A9FD-15D2-1FC0C2DD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043" y="1435509"/>
            <a:ext cx="3165635" cy="316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578AC0C6-F97C-8CFB-BE15-BDEFA30ED8AB}"/>
              </a:ext>
            </a:extLst>
          </p:cNvPr>
          <p:cNvSpPr/>
          <p:nvPr/>
        </p:nvSpPr>
        <p:spPr>
          <a:xfrm>
            <a:off x="459965" y="1809136"/>
            <a:ext cx="3362634" cy="33626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66D67387-F2BA-8A5A-6560-89C486A36178}"/>
              </a:ext>
            </a:extLst>
          </p:cNvPr>
          <p:cNvSpPr/>
          <p:nvPr/>
        </p:nvSpPr>
        <p:spPr>
          <a:xfrm>
            <a:off x="8369400" y="1902542"/>
            <a:ext cx="3362634" cy="336263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CB76E-ACE2-30D4-A952-0C08794AEA93}"/>
              </a:ext>
            </a:extLst>
          </p:cNvPr>
          <p:cNvSpPr txBox="1"/>
          <p:nvPr/>
        </p:nvSpPr>
        <p:spPr>
          <a:xfrm>
            <a:off x="110920" y="2458339"/>
            <a:ext cx="406072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외부적인 위협</a:t>
            </a:r>
            <a:endParaRPr lang="en-US" altLang="ko-KR" b="1" dirty="0">
              <a:solidFill>
                <a:schemeClr val="bg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endParaRPr lang="en-US" altLang="ko-KR" b="1" dirty="0">
              <a:solidFill>
                <a:schemeClr val="bg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r>
              <a:rPr lang="en-US" altLang="ko-KR" sz="1500" b="1" dirty="0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FTA</a:t>
            </a:r>
            <a:r>
              <a:rPr lang="ko-KR" altLang="en-US" sz="1500" b="1" dirty="0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로 인한 유제품 관세 철폐</a:t>
            </a:r>
            <a:endParaRPr lang="en-US" altLang="ko-KR" sz="1500" b="1" dirty="0">
              <a:solidFill>
                <a:schemeClr val="bg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endParaRPr lang="en-US" altLang="ko-KR" sz="1500" b="1" dirty="0">
              <a:solidFill>
                <a:schemeClr val="bg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r>
              <a:rPr lang="ko-KR" altLang="en-US" sz="1500" b="1" dirty="0" err="1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출산률</a:t>
            </a:r>
            <a:r>
              <a:rPr lang="ko-KR" altLang="en-US" sz="1500" b="1" dirty="0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 감소로 우유 주 소비층 감소</a:t>
            </a:r>
            <a:endParaRPr lang="en-US" altLang="ko-KR" sz="1500" b="1" dirty="0">
              <a:solidFill>
                <a:schemeClr val="bg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endParaRPr lang="en-US" altLang="ko-KR" sz="1500" b="1" dirty="0">
              <a:solidFill>
                <a:schemeClr val="bg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r>
              <a:rPr lang="ko-KR" altLang="en-US" sz="1500" b="1" dirty="0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목장 신규진입장벽 높음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D4E246-F379-DD2A-AABD-BB40E10B0DF0}"/>
              </a:ext>
            </a:extLst>
          </p:cNvPr>
          <p:cNvSpPr txBox="1"/>
          <p:nvPr/>
        </p:nvSpPr>
        <p:spPr>
          <a:xfrm>
            <a:off x="8020357" y="2590206"/>
            <a:ext cx="406072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내부적인 위협</a:t>
            </a:r>
            <a:endParaRPr lang="en-US" altLang="ko-KR" b="1" dirty="0">
              <a:solidFill>
                <a:schemeClr val="bg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endParaRPr lang="en-US" altLang="ko-KR" b="1" dirty="0">
              <a:solidFill>
                <a:schemeClr val="bg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r>
              <a:rPr lang="ko-KR" altLang="en-US" sz="1500" b="1" dirty="0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후계자 부족</a:t>
            </a:r>
            <a:r>
              <a:rPr lang="en-US" altLang="ko-KR" sz="1500" b="1" dirty="0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, </a:t>
            </a:r>
            <a:r>
              <a:rPr lang="ko-KR" altLang="en-US" sz="1500" b="1" dirty="0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일손 부족</a:t>
            </a:r>
            <a:endParaRPr lang="en-US" altLang="ko-KR" sz="1500" b="1" dirty="0">
              <a:solidFill>
                <a:schemeClr val="bg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endParaRPr lang="en-US" altLang="ko-KR" sz="1500" b="1" dirty="0">
              <a:solidFill>
                <a:schemeClr val="bg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r>
              <a:rPr lang="ko-KR" altLang="en-US" sz="1500" b="1" dirty="0" err="1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사료비</a:t>
            </a:r>
            <a:r>
              <a:rPr lang="ko-KR" altLang="en-US" sz="1500" b="1" dirty="0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 증가로 농가 순수익 감소</a:t>
            </a:r>
          </a:p>
          <a:p>
            <a:pPr algn="ctr"/>
            <a:endParaRPr lang="en-US" altLang="ko-KR" sz="1500" b="1" dirty="0">
              <a:solidFill>
                <a:schemeClr val="bg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r>
              <a:rPr lang="ko-KR" altLang="en-US" sz="1500" b="1" dirty="0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목장 경영주의 평균나이 증가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7DDB13-947F-4364-CE59-17C873263D3D}"/>
              </a:ext>
            </a:extLst>
          </p:cNvPr>
          <p:cNvSpPr txBox="1"/>
          <p:nvPr/>
        </p:nvSpPr>
        <p:spPr>
          <a:xfrm>
            <a:off x="609600" y="33528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1.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서론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51A953D-B58B-689F-AEFD-C70DB4A410C1}"/>
              </a:ext>
            </a:extLst>
          </p:cNvPr>
          <p:cNvSpPr/>
          <p:nvPr/>
        </p:nvSpPr>
        <p:spPr>
          <a:xfrm>
            <a:off x="0" y="2032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>
                <a:solidFill>
                  <a:schemeClr val="tx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국산 원유 경쟁력 강화를 위한 방안</a:t>
            </a:r>
            <a:endParaRPr lang="en-US" altLang="ko-KR" sz="5400" b="1" dirty="0">
              <a:solidFill>
                <a:schemeClr val="tx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endParaRPr lang="en-US" altLang="ko-KR" sz="3600" b="1" dirty="0">
              <a:solidFill>
                <a:schemeClr val="tx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endParaRPr lang="en-US" altLang="ko-KR" sz="3600" b="1" dirty="0">
              <a:solidFill>
                <a:schemeClr val="tx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endParaRPr lang="en-US" altLang="ko-KR" sz="3600" b="1" dirty="0">
              <a:solidFill>
                <a:schemeClr val="tx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r>
              <a:rPr lang="ko-KR" altLang="en-US" sz="3600" b="1" dirty="0" err="1">
                <a:solidFill>
                  <a:schemeClr val="tx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우유조</a:t>
            </a:r>
            <a:endParaRPr lang="ko-KR" altLang="en-US" sz="3600" b="1" dirty="0">
              <a:solidFill>
                <a:schemeClr val="tx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3085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9D5B9F-B172-4879-5177-B8676C41E9AA}"/>
              </a:ext>
            </a:extLst>
          </p:cNvPr>
          <p:cNvSpPr txBox="1"/>
          <p:nvPr/>
        </p:nvSpPr>
        <p:spPr>
          <a:xfrm>
            <a:off x="295276" y="152401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3.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관계유지 방법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F60951-700A-9919-D833-D16E6EB7F148}"/>
              </a:ext>
            </a:extLst>
          </p:cNvPr>
          <p:cNvSpPr txBox="1"/>
          <p:nvPr/>
        </p:nvSpPr>
        <p:spPr>
          <a:xfrm>
            <a:off x="609600" y="637065"/>
            <a:ext cx="276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1)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맛집 탐방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D86D0-FB57-260D-2DF0-463097E26B86}"/>
              </a:ext>
            </a:extLst>
          </p:cNvPr>
          <p:cNvSpPr txBox="1"/>
          <p:nvPr/>
        </p:nvSpPr>
        <p:spPr>
          <a:xfrm>
            <a:off x="4318000" y="685400"/>
            <a:ext cx="276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2)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운동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19FE79D-9A09-783C-29FE-A6EB4EFE0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27759"/>
            <a:ext cx="3223408" cy="4123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5CF421-8CD1-A34E-9875-D87845B7D0BD}"/>
              </a:ext>
            </a:extLst>
          </p:cNvPr>
          <p:cNvSpPr txBox="1"/>
          <p:nvPr/>
        </p:nvSpPr>
        <p:spPr>
          <a:xfrm>
            <a:off x="447040" y="5407075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전체로 만나긴 어려워도 지역별</a:t>
            </a:r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,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파트별로 관계 유지 가능</a:t>
            </a:r>
          </a:p>
        </p:txBody>
      </p:sp>
      <p:pic>
        <p:nvPicPr>
          <p:cNvPr id="1026" name="Picture 2" descr="스키 일러스트 | 프리미엄 벡터">
            <a:extLst>
              <a:ext uri="{FF2B5EF4-FFF2-40B4-BE49-F238E27FC236}">
                <a16:creationId xmlns:a16="http://schemas.microsoft.com/office/drawing/2014/main" id="{0712EE86-B716-923F-0CA0-6067068F4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1125638"/>
            <a:ext cx="1963002" cy="196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선수 일러스트와 함께 평면 디자인 풋살 필드 | 무료 벡터">
            <a:extLst>
              <a:ext uri="{FF2B5EF4-FFF2-40B4-BE49-F238E27FC236}">
                <a16:creationId xmlns:a16="http://schemas.microsoft.com/office/drawing/2014/main" id="{55BB735C-E657-8F01-46F1-7A83AFA8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0" y="1121728"/>
            <a:ext cx="2554605" cy="196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6AFF5B-A1F7-5F47-CA01-3892D6EB7FBA}"/>
              </a:ext>
            </a:extLst>
          </p:cNvPr>
          <p:cNvSpPr txBox="1"/>
          <p:nvPr/>
        </p:nvSpPr>
        <p:spPr>
          <a:xfrm>
            <a:off x="4403727" y="3244334"/>
            <a:ext cx="4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계절별 스포츠 </a:t>
            </a:r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or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관람을 통해 만남을 구성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2DE24-0F1A-D987-D1F8-8D5D31545677}"/>
              </a:ext>
            </a:extLst>
          </p:cNvPr>
          <p:cNvSpPr txBox="1"/>
          <p:nvPr/>
        </p:nvSpPr>
        <p:spPr>
          <a:xfrm>
            <a:off x="4318000" y="4045413"/>
            <a:ext cx="276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3) </a:t>
            </a:r>
            <a:r>
              <a:rPr lang="ko-KR" altLang="en-US" dirty="0" err="1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단톡방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 개설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EFD54D-336B-E968-56E8-90323EDBF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3727" y="4533201"/>
            <a:ext cx="5553850" cy="8383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3925E3-C46F-B5CA-A0B4-29C05D8ECF5D}"/>
              </a:ext>
            </a:extLst>
          </p:cNvPr>
          <p:cNvSpPr txBox="1"/>
          <p:nvPr/>
        </p:nvSpPr>
        <p:spPr>
          <a:xfrm>
            <a:off x="4403727" y="5545574"/>
            <a:ext cx="4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단체 </a:t>
            </a:r>
            <a:r>
              <a:rPr lang="ko-KR" altLang="en-US" dirty="0" err="1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톡방을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 통해 지속적인 교류</a:t>
            </a:r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및 유지 노력</a:t>
            </a:r>
          </a:p>
        </p:txBody>
      </p:sp>
      <p:pic>
        <p:nvPicPr>
          <p:cNvPr id="5" name="Picture 2" descr="야구를하는 사람들의 벡터 일러스트 레이션 로열티 무료 사진, 그림, 이미지 그리고 스톡포토그래피. Image 17783956.">
            <a:extLst>
              <a:ext uri="{FF2B5EF4-FFF2-40B4-BE49-F238E27FC236}">
                <a16:creationId xmlns:a16="http://schemas.microsoft.com/office/drawing/2014/main" id="{56363163-3D76-04A2-71D9-7F0D85C71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283" y="1142118"/>
            <a:ext cx="2447994" cy="19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FF575780-20FF-4000-D6E3-EB0B036F4A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chemeClr val="tx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조원 </a:t>
            </a:r>
            <a:r>
              <a:rPr lang="ko-KR" altLang="en-US" sz="3600" b="1">
                <a:solidFill>
                  <a:schemeClr val="tx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관계유지 방법</a:t>
            </a:r>
            <a:endParaRPr lang="ko-KR" altLang="en-US" sz="3600" b="1" dirty="0">
              <a:solidFill>
                <a:schemeClr val="tx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84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9D5B9F-B172-4879-5177-B8676C41E9AA}"/>
              </a:ext>
            </a:extLst>
          </p:cNvPr>
          <p:cNvSpPr txBox="1"/>
          <p:nvPr/>
        </p:nvSpPr>
        <p:spPr>
          <a:xfrm>
            <a:off x="295276" y="152401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3.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관계유지 방법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F60951-700A-9919-D833-D16E6EB7F148}"/>
              </a:ext>
            </a:extLst>
          </p:cNvPr>
          <p:cNvSpPr txBox="1"/>
          <p:nvPr/>
        </p:nvSpPr>
        <p:spPr>
          <a:xfrm>
            <a:off x="609600" y="637065"/>
            <a:ext cx="276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1)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맛집 탐방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D86D0-FB57-260D-2DF0-463097E26B86}"/>
              </a:ext>
            </a:extLst>
          </p:cNvPr>
          <p:cNvSpPr txBox="1"/>
          <p:nvPr/>
        </p:nvSpPr>
        <p:spPr>
          <a:xfrm>
            <a:off x="4318000" y="685400"/>
            <a:ext cx="276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2)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운동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19FE79D-9A09-783C-29FE-A6EB4EFE0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27759"/>
            <a:ext cx="3223408" cy="4123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5CF421-8CD1-A34E-9875-D87845B7D0BD}"/>
              </a:ext>
            </a:extLst>
          </p:cNvPr>
          <p:cNvSpPr txBox="1"/>
          <p:nvPr/>
        </p:nvSpPr>
        <p:spPr>
          <a:xfrm>
            <a:off x="447040" y="5407075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전체로 만나긴 어려워도 지역별</a:t>
            </a:r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,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파트별로 관계 유지 가능</a:t>
            </a:r>
          </a:p>
        </p:txBody>
      </p:sp>
      <p:pic>
        <p:nvPicPr>
          <p:cNvPr id="1026" name="Picture 2" descr="스키 일러스트 | 프리미엄 벡터">
            <a:extLst>
              <a:ext uri="{FF2B5EF4-FFF2-40B4-BE49-F238E27FC236}">
                <a16:creationId xmlns:a16="http://schemas.microsoft.com/office/drawing/2014/main" id="{0712EE86-B716-923F-0CA0-6067068F4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1125638"/>
            <a:ext cx="1963002" cy="196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선수 일러스트와 함께 평면 디자인 풋살 필드 | 무료 벡터">
            <a:extLst>
              <a:ext uri="{FF2B5EF4-FFF2-40B4-BE49-F238E27FC236}">
                <a16:creationId xmlns:a16="http://schemas.microsoft.com/office/drawing/2014/main" id="{55BB735C-E657-8F01-46F1-7A83AFA8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0" y="1121728"/>
            <a:ext cx="2554605" cy="196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6AFF5B-A1F7-5F47-CA01-3892D6EB7FBA}"/>
              </a:ext>
            </a:extLst>
          </p:cNvPr>
          <p:cNvSpPr txBox="1"/>
          <p:nvPr/>
        </p:nvSpPr>
        <p:spPr>
          <a:xfrm>
            <a:off x="4403727" y="3244334"/>
            <a:ext cx="4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계절별 스포츠 </a:t>
            </a:r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or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관람을 통해 만남을 구성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2DE24-0F1A-D987-D1F8-8D5D31545677}"/>
              </a:ext>
            </a:extLst>
          </p:cNvPr>
          <p:cNvSpPr txBox="1"/>
          <p:nvPr/>
        </p:nvSpPr>
        <p:spPr>
          <a:xfrm>
            <a:off x="4318000" y="4045413"/>
            <a:ext cx="276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3) </a:t>
            </a:r>
            <a:r>
              <a:rPr lang="ko-KR" altLang="en-US" dirty="0" err="1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단톡방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 개설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EFD54D-336B-E968-56E8-90323EDBF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3727" y="4533201"/>
            <a:ext cx="5553850" cy="8383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3925E3-C46F-B5CA-A0B4-29C05D8ECF5D}"/>
              </a:ext>
            </a:extLst>
          </p:cNvPr>
          <p:cNvSpPr txBox="1"/>
          <p:nvPr/>
        </p:nvSpPr>
        <p:spPr>
          <a:xfrm>
            <a:off x="4403727" y="5545574"/>
            <a:ext cx="4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단체 </a:t>
            </a:r>
            <a:r>
              <a:rPr lang="ko-KR" altLang="en-US" dirty="0" err="1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톡방을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 통해 지속적인 교류</a:t>
            </a:r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및 유지 노력</a:t>
            </a:r>
          </a:p>
        </p:txBody>
      </p:sp>
      <p:pic>
        <p:nvPicPr>
          <p:cNvPr id="5" name="Picture 2" descr="야구를하는 사람들의 벡터 일러스트 레이션 로열티 무료 사진, 그림, 이미지 그리고 스톡포토그래피. Image 17783956.">
            <a:extLst>
              <a:ext uri="{FF2B5EF4-FFF2-40B4-BE49-F238E27FC236}">
                <a16:creationId xmlns:a16="http://schemas.microsoft.com/office/drawing/2014/main" id="{56363163-3D76-04A2-71D9-7F0D85C71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283" y="1142118"/>
            <a:ext cx="2447994" cy="19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9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9D5B9F-B172-4879-5177-B8676C41E9AA}"/>
              </a:ext>
            </a:extLst>
          </p:cNvPr>
          <p:cNvSpPr txBox="1"/>
          <p:nvPr/>
        </p:nvSpPr>
        <p:spPr>
          <a:xfrm>
            <a:off x="295276" y="152401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3.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관계유지 방법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F60951-700A-9919-D833-D16E6EB7F148}"/>
              </a:ext>
            </a:extLst>
          </p:cNvPr>
          <p:cNvSpPr txBox="1"/>
          <p:nvPr/>
        </p:nvSpPr>
        <p:spPr>
          <a:xfrm>
            <a:off x="609600" y="637065"/>
            <a:ext cx="276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1)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맛집 탐방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D86D0-FB57-260D-2DF0-463097E26B86}"/>
              </a:ext>
            </a:extLst>
          </p:cNvPr>
          <p:cNvSpPr txBox="1"/>
          <p:nvPr/>
        </p:nvSpPr>
        <p:spPr>
          <a:xfrm>
            <a:off x="4318000" y="637065"/>
            <a:ext cx="276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2)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운동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19FE79D-9A09-783C-29FE-A6EB4EFE0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27759"/>
            <a:ext cx="3017520" cy="38604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5CF421-8CD1-A34E-9875-D87845B7D0BD}"/>
              </a:ext>
            </a:extLst>
          </p:cNvPr>
          <p:cNvSpPr txBox="1"/>
          <p:nvPr/>
        </p:nvSpPr>
        <p:spPr>
          <a:xfrm>
            <a:off x="447040" y="5407075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전체로 만나긴 어려워도 지역별</a:t>
            </a:r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,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파트별로 관계 유지 가능</a:t>
            </a:r>
          </a:p>
        </p:txBody>
      </p:sp>
      <p:pic>
        <p:nvPicPr>
          <p:cNvPr id="1026" name="Picture 2" descr="스키 일러스트 | 프리미엄 벡터">
            <a:extLst>
              <a:ext uri="{FF2B5EF4-FFF2-40B4-BE49-F238E27FC236}">
                <a16:creationId xmlns:a16="http://schemas.microsoft.com/office/drawing/2014/main" id="{0712EE86-B716-923F-0CA0-6067068F4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1125638"/>
            <a:ext cx="1963002" cy="196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선수 일러스트와 함께 평면 디자인 풋살 필드 | 무료 벡터">
            <a:extLst>
              <a:ext uri="{FF2B5EF4-FFF2-40B4-BE49-F238E27FC236}">
                <a16:creationId xmlns:a16="http://schemas.microsoft.com/office/drawing/2014/main" id="{55BB735C-E657-8F01-46F1-7A83AFA8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0" y="1121728"/>
            <a:ext cx="2554605" cy="196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6AFF5B-A1F7-5F47-CA01-3892D6EB7FBA}"/>
              </a:ext>
            </a:extLst>
          </p:cNvPr>
          <p:cNvSpPr txBox="1"/>
          <p:nvPr/>
        </p:nvSpPr>
        <p:spPr>
          <a:xfrm>
            <a:off x="4403727" y="3244334"/>
            <a:ext cx="4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계절별 스포츠 </a:t>
            </a:r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or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관람을 통해 만남을 구성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2DE24-0F1A-D987-D1F8-8D5D31545677}"/>
              </a:ext>
            </a:extLst>
          </p:cNvPr>
          <p:cNvSpPr txBox="1"/>
          <p:nvPr/>
        </p:nvSpPr>
        <p:spPr>
          <a:xfrm>
            <a:off x="4318000" y="4355625"/>
            <a:ext cx="276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3) </a:t>
            </a:r>
            <a:r>
              <a:rPr lang="ko-KR" altLang="en-US" dirty="0" err="1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단톡방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 개설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EFD54D-336B-E968-56E8-90323EDBF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053" y="4878970"/>
            <a:ext cx="5553850" cy="8383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3925E3-C46F-B5CA-A0B4-29C05D8ECF5D}"/>
              </a:ext>
            </a:extLst>
          </p:cNvPr>
          <p:cNvSpPr txBox="1"/>
          <p:nvPr/>
        </p:nvSpPr>
        <p:spPr>
          <a:xfrm>
            <a:off x="4403727" y="5851603"/>
            <a:ext cx="4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단체 </a:t>
            </a:r>
            <a:r>
              <a:rPr lang="ko-KR" altLang="en-US" dirty="0" err="1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톡방을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 통해 지속적인 교류 유지 노력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2615338-F647-0271-C128-61546DB41D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chemeClr val="tx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감사합니다</a:t>
            </a:r>
            <a:r>
              <a:rPr lang="en-US" altLang="ko-KR" sz="3600" b="1" dirty="0">
                <a:solidFill>
                  <a:schemeClr val="tx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184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>
            <a:extLst>
              <a:ext uri="{FF2B5EF4-FFF2-40B4-BE49-F238E27FC236}">
                <a16:creationId xmlns:a16="http://schemas.microsoft.com/office/drawing/2014/main" id="{CB93236F-C723-E028-756F-6CE23E561D5C}"/>
              </a:ext>
            </a:extLst>
          </p:cNvPr>
          <p:cNvSpPr/>
          <p:nvPr/>
        </p:nvSpPr>
        <p:spPr>
          <a:xfrm>
            <a:off x="4050890" y="3167338"/>
            <a:ext cx="4090219" cy="16484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</p:txBody>
      </p:sp>
      <p:pic>
        <p:nvPicPr>
          <p:cNvPr id="3074" name="Picture 2" descr="젖소 동물 벡터 일러스트 아이콘 | 프리미엄 벡터">
            <a:extLst>
              <a:ext uri="{FF2B5EF4-FFF2-40B4-BE49-F238E27FC236}">
                <a16:creationId xmlns:a16="http://schemas.microsoft.com/office/drawing/2014/main" id="{293A5AE3-A596-A9FD-15D2-1FC0C2DD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043" y="1435509"/>
            <a:ext cx="3165635" cy="316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578AC0C6-F97C-8CFB-BE15-BDEFA30ED8AB}"/>
              </a:ext>
            </a:extLst>
          </p:cNvPr>
          <p:cNvSpPr/>
          <p:nvPr/>
        </p:nvSpPr>
        <p:spPr>
          <a:xfrm>
            <a:off x="459965" y="1809136"/>
            <a:ext cx="3362634" cy="33626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66D67387-F2BA-8A5A-6560-89C486A36178}"/>
              </a:ext>
            </a:extLst>
          </p:cNvPr>
          <p:cNvSpPr/>
          <p:nvPr/>
        </p:nvSpPr>
        <p:spPr>
          <a:xfrm>
            <a:off x="8369400" y="1902542"/>
            <a:ext cx="3362634" cy="336263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CB76E-ACE2-30D4-A952-0C08794AEA93}"/>
              </a:ext>
            </a:extLst>
          </p:cNvPr>
          <p:cNvSpPr txBox="1"/>
          <p:nvPr/>
        </p:nvSpPr>
        <p:spPr>
          <a:xfrm>
            <a:off x="110920" y="2458339"/>
            <a:ext cx="406072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외부적인 위협</a:t>
            </a:r>
            <a:endParaRPr lang="en-US" altLang="ko-KR" b="1" dirty="0">
              <a:solidFill>
                <a:schemeClr val="bg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endParaRPr lang="en-US" altLang="ko-KR" b="1" dirty="0">
              <a:solidFill>
                <a:schemeClr val="bg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r>
              <a:rPr lang="en-US" altLang="ko-KR" sz="1500" b="1" dirty="0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FTA</a:t>
            </a:r>
            <a:r>
              <a:rPr lang="ko-KR" altLang="en-US" sz="1500" b="1" dirty="0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로 인한 유제품 관세 철폐</a:t>
            </a:r>
            <a:endParaRPr lang="en-US" altLang="ko-KR" sz="1500" b="1" dirty="0">
              <a:solidFill>
                <a:schemeClr val="bg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endParaRPr lang="en-US" altLang="ko-KR" sz="1500" b="1" dirty="0">
              <a:solidFill>
                <a:schemeClr val="bg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r>
              <a:rPr lang="ko-KR" altLang="en-US" sz="1500" b="1" dirty="0" err="1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출산률</a:t>
            </a:r>
            <a:r>
              <a:rPr lang="ko-KR" altLang="en-US" sz="1500" b="1" dirty="0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 감소로 우유 주 소비층 감소</a:t>
            </a:r>
            <a:endParaRPr lang="en-US" altLang="ko-KR" sz="1500" b="1" dirty="0">
              <a:solidFill>
                <a:schemeClr val="bg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endParaRPr lang="en-US" altLang="ko-KR" sz="1500" b="1" dirty="0">
              <a:solidFill>
                <a:schemeClr val="bg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r>
              <a:rPr lang="ko-KR" altLang="en-US" sz="1500" b="1" dirty="0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목장 신규진입장벽 높음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D4E246-F379-DD2A-AABD-BB40E10B0DF0}"/>
              </a:ext>
            </a:extLst>
          </p:cNvPr>
          <p:cNvSpPr txBox="1"/>
          <p:nvPr/>
        </p:nvSpPr>
        <p:spPr>
          <a:xfrm>
            <a:off x="8020357" y="2590206"/>
            <a:ext cx="406072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내부적인 위협</a:t>
            </a:r>
            <a:endParaRPr lang="en-US" altLang="ko-KR" b="1" dirty="0">
              <a:solidFill>
                <a:schemeClr val="bg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endParaRPr lang="en-US" altLang="ko-KR" b="1" dirty="0">
              <a:solidFill>
                <a:schemeClr val="bg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r>
              <a:rPr lang="ko-KR" altLang="en-US" sz="1500" b="1" dirty="0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후계자 부족</a:t>
            </a:r>
            <a:r>
              <a:rPr lang="en-US" altLang="ko-KR" sz="1500" b="1" dirty="0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, </a:t>
            </a:r>
            <a:r>
              <a:rPr lang="ko-KR" altLang="en-US" sz="1500" b="1" dirty="0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일손 부족</a:t>
            </a:r>
            <a:endParaRPr lang="en-US" altLang="ko-KR" sz="1500" b="1" dirty="0">
              <a:solidFill>
                <a:schemeClr val="bg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endParaRPr lang="en-US" altLang="ko-KR" sz="1500" b="1" dirty="0">
              <a:solidFill>
                <a:schemeClr val="bg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r>
              <a:rPr lang="ko-KR" altLang="en-US" sz="1500" b="1" dirty="0" err="1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사료비</a:t>
            </a:r>
            <a:r>
              <a:rPr lang="ko-KR" altLang="en-US" sz="1500" b="1" dirty="0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 증가로 농가 순수익 감소</a:t>
            </a:r>
          </a:p>
          <a:p>
            <a:pPr algn="ctr"/>
            <a:endParaRPr lang="en-US" altLang="ko-KR" sz="1500" b="1" dirty="0">
              <a:solidFill>
                <a:schemeClr val="bg1"/>
              </a:solidFill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r>
              <a:rPr lang="ko-KR" altLang="en-US" sz="1500" b="1" dirty="0">
                <a:solidFill>
                  <a:schemeClr val="bg1"/>
                </a:solidFill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목장 경영주의 평균나이 증가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7DDB13-947F-4364-CE59-17C873263D3D}"/>
              </a:ext>
            </a:extLst>
          </p:cNvPr>
          <p:cNvSpPr txBox="1"/>
          <p:nvPr/>
        </p:nvSpPr>
        <p:spPr>
          <a:xfrm>
            <a:off x="609600" y="33528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1.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서론</a:t>
            </a:r>
          </a:p>
        </p:txBody>
      </p:sp>
    </p:spTree>
    <p:extLst>
      <p:ext uri="{BB962C8B-B14F-4D97-AF65-F5344CB8AC3E}">
        <p14:creationId xmlns:p14="http://schemas.microsoft.com/office/powerpoint/2010/main" val="323421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CF82115-CCEE-EB5C-9A9D-559B2BA9E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10" y="1659314"/>
            <a:ext cx="7459908" cy="35393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A94B92-0780-4808-F5CF-353C850BE8E4}"/>
              </a:ext>
            </a:extLst>
          </p:cNvPr>
          <p:cNvSpPr txBox="1"/>
          <p:nvPr/>
        </p:nvSpPr>
        <p:spPr>
          <a:xfrm>
            <a:off x="8288594" y="3907755"/>
            <a:ext cx="3745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2022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년 </a:t>
            </a:r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12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월</a:t>
            </a:r>
            <a:endParaRPr lang="en-US" altLang="ko-KR" dirty="0"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endParaRPr lang="en-US" altLang="ko-KR" dirty="0"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전국 젖소 농가 수 </a:t>
            </a:r>
            <a:r>
              <a:rPr lang="en-US" altLang="ko-KR" sz="2000" b="1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4,456</a:t>
            </a:r>
            <a:r>
              <a:rPr lang="ko-KR" altLang="en-US" sz="2000" b="1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호</a:t>
            </a:r>
            <a:endParaRPr lang="ko-KR" altLang="en-US" b="1" dirty="0"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9868C-6CC8-5249-1DF0-BE3FCA96942F}"/>
              </a:ext>
            </a:extLst>
          </p:cNvPr>
          <p:cNvSpPr txBox="1"/>
          <p:nvPr/>
        </p:nvSpPr>
        <p:spPr>
          <a:xfrm>
            <a:off x="8288593" y="1745227"/>
            <a:ext cx="3745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1990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년</a:t>
            </a:r>
            <a:endParaRPr lang="en-US" altLang="ko-KR" dirty="0"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endParaRPr lang="en-US" altLang="ko-KR" dirty="0"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전국 젖소 농가 수 </a:t>
            </a:r>
            <a:r>
              <a:rPr lang="en-US" altLang="ko-KR" sz="2000" b="1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35,000</a:t>
            </a:r>
            <a:r>
              <a:rPr lang="ko-KR" altLang="en-US" sz="2000" b="1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호</a:t>
            </a:r>
            <a:endParaRPr lang="ko-KR" altLang="en-US" b="1" dirty="0"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</p:txBody>
      </p:sp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FCC50707-C838-30BC-19D8-4C6294EB2201}"/>
              </a:ext>
            </a:extLst>
          </p:cNvPr>
          <p:cNvSpPr/>
          <p:nvPr/>
        </p:nvSpPr>
        <p:spPr>
          <a:xfrm>
            <a:off x="9477845" y="3077308"/>
            <a:ext cx="1366684" cy="452473"/>
          </a:xfrm>
          <a:prstGeom prst="downArrow">
            <a:avLst>
              <a:gd name="adj1" fmla="val 5431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8AFC3C-32B7-DB59-C5EB-849F205828CF}"/>
              </a:ext>
            </a:extLst>
          </p:cNvPr>
          <p:cNvSpPr txBox="1"/>
          <p:nvPr/>
        </p:nvSpPr>
        <p:spPr>
          <a:xfrm>
            <a:off x="609600" y="33528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1.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서론</a:t>
            </a:r>
          </a:p>
        </p:txBody>
      </p:sp>
    </p:spTree>
    <p:extLst>
      <p:ext uri="{BB962C8B-B14F-4D97-AF65-F5344CB8AC3E}">
        <p14:creationId xmlns:p14="http://schemas.microsoft.com/office/powerpoint/2010/main" val="88405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낙농가 고령화 심화...후계인력육성 시급 &lt; 낙농육우 &lt; 축산 &lt; 기사본문 - 농수축산신문">
            <a:extLst>
              <a:ext uri="{FF2B5EF4-FFF2-40B4-BE49-F238E27FC236}">
                <a16:creationId xmlns:a16="http://schemas.microsoft.com/office/drawing/2014/main" id="{DA7E1326-00A4-4A41-57B1-3EB495C7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5" y="489466"/>
            <a:ext cx="7102537" cy="282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A206156-EDD7-0171-94D0-B6CB23B16811}"/>
              </a:ext>
            </a:extLst>
          </p:cNvPr>
          <p:cNvSpPr/>
          <p:nvPr/>
        </p:nvSpPr>
        <p:spPr>
          <a:xfrm>
            <a:off x="4980344" y="1367892"/>
            <a:ext cx="575291" cy="126902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7B0DCCB-3C4B-888F-2C32-1935A0A113E7}"/>
              </a:ext>
            </a:extLst>
          </p:cNvPr>
          <p:cNvSpPr/>
          <p:nvPr/>
        </p:nvSpPr>
        <p:spPr>
          <a:xfrm>
            <a:off x="5928112" y="2636727"/>
            <a:ext cx="575291" cy="3532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</p:txBody>
      </p:sp>
      <p:pic>
        <p:nvPicPr>
          <p:cNvPr id="2052" name="Picture 4" descr="낙농업계, 고령화·부채증가·환경 규제로 폐업 압박 심화 &quot;근본대책 시급&quot; - 푸드아이콘-FOODICON">
            <a:extLst>
              <a:ext uri="{FF2B5EF4-FFF2-40B4-BE49-F238E27FC236}">
                <a16:creationId xmlns:a16="http://schemas.microsoft.com/office/drawing/2014/main" id="{5EF8C380-E901-12B1-9D37-FF8983247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85" y="3448868"/>
            <a:ext cx="6041330" cy="320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E2D71CED-C701-0D40-ED81-79553443877C}"/>
              </a:ext>
            </a:extLst>
          </p:cNvPr>
          <p:cNvSpPr/>
          <p:nvPr/>
        </p:nvSpPr>
        <p:spPr>
          <a:xfrm>
            <a:off x="5102837" y="3271090"/>
            <a:ext cx="1400566" cy="338463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E0753-C457-8DF6-7688-580006425606}"/>
              </a:ext>
            </a:extLst>
          </p:cNvPr>
          <p:cNvSpPr txBox="1"/>
          <p:nvPr/>
        </p:nvSpPr>
        <p:spPr>
          <a:xfrm>
            <a:off x="8786577" y="1332539"/>
            <a:ext cx="24047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2022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년 낙농가 평균 연령</a:t>
            </a:r>
            <a:endParaRPr lang="en-US" altLang="ko-KR" dirty="0"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endParaRPr lang="en-US" altLang="ko-KR" dirty="0"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  <a:p>
            <a:pPr algn="ctr"/>
            <a:r>
              <a:rPr lang="en-US" altLang="ko-KR" sz="2800" b="1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62</a:t>
            </a:r>
            <a:r>
              <a:rPr lang="ko-KR" altLang="en-US" sz="2800" b="1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46DD2F-62F5-2818-CB92-36C29A401ED6}"/>
              </a:ext>
            </a:extLst>
          </p:cNvPr>
          <p:cNvSpPr txBox="1"/>
          <p:nvPr/>
        </p:nvSpPr>
        <p:spPr>
          <a:xfrm>
            <a:off x="8614063" y="4329019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후계자 </a:t>
            </a:r>
            <a:r>
              <a:rPr lang="ko-KR" altLang="en-US" dirty="0" err="1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미보유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 농가 </a:t>
            </a:r>
            <a:r>
              <a:rPr lang="ko-KR" altLang="en-US" sz="2000" b="1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증가</a:t>
            </a:r>
            <a:endParaRPr lang="en-US" altLang="ko-KR" sz="2000" b="1" dirty="0">
              <a:latin typeface="풀무원 로하스 OTF Medium" panose="020B0600000101010101" pitchFamily="34" charset="-127"/>
              <a:ea typeface="풀무원 로하스 OTF Medium" panose="020B0600000101010101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7BC9A0-C6C3-0235-9E68-10B0DFA26F0E}"/>
              </a:ext>
            </a:extLst>
          </p:cNvPr>
          <p:cNvSpPr txBox="1"/>
          <p:nvPr/>
        </p:nvSpPr>
        <p:spPr>
          <a:xfrm>
            <a:off x="609600" y="12013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1.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서론</a:t>
            </a:r>
          </a:p>
        </p:txBody>
      </p:sp>
    </p:spTree>
    <p:extLst>
      <p:ext uri="{BB962C8B-B14F-4D97-AF65-F5344CB8AC3E}">
        <p14:creationId xmlns:p14="http://schemas.microsoft.com/office/powerpoint/2010/main" val="74276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1B1101DE-4092-11AE-F5A3-A12BEA54D77F}"/>
              </a:ext>
            </a:extLst>
          </p:cNvPr>
          <p:cNvGrpSpPr/>
          <p:nvPr/>
        </p:nvGrpSpPr>
        <p:grpSpPr>
          <a:xfrm>
            <a:off x="746353" y="1191533"/>
            <a:ext cx="10653266" cy="4474933"/>
            <a:chOff x="828779" y="913468"/>
            <a:chExt cx="10653266" cy="447493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D66EDE67-4EE7-EF8D-EED5-D5161F7713C0}"/>
                </a:ext>
              </a:extLst>
            </p:cNvPr>
            <p:cNvGrpSpPr/>
            <p:nvPr/>
          </p:nvGrpSpPr>
          <p:grpSpPr>
            <a:xfrm>
              <a:off x="828779" y="913468"/>
              <a:ext cx="10653266" cy="3551602"/>
              <a:chOff x="641126" y="2159563"/>
              <a:chExt cx="10653266" cy="3551602"/>
            </a:xfrm>
          </p:grpSpPr>
          <p:pic>
            <p:nvPicPr>
              <p:cNvPr id="4098" name="Picture 2" descr="우유 패킷은 흰색 배경에 고립입니다. 벡터 일러스트 레이 션. 로열티 무료 사진, 그림, 이미지 그리고 스톡포토그래피. Image  38541393.">
                <a:extLst>
                  <a:ext uri="{FF2B5EF4-FFF2-40B4-BE49-F238E27FC236}">
                    <a16:creationId xmlns:a16="http://schemas.microsoft.com/office/drawing/2014/main" id="{F8834B9D-FEED-7714-4B82-9D96A670A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5648" y="2159563"/>
                <a:ext cx="2681440" cy="2681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 descr="우유도 반값?” 수입산 멸균 우유 밀물…국산 우유 대처 시급 - 식품음료신문">
                <a:extLst>
                  <a:ext uri="{FF2B5EF4-FFF2-40B4-BE49-F238E27FC236}">
                    <a16:creationId xmlns:a16="http://schemas.microsoft.com/office/drawing/2014/main" id="{318B3020-826B-4182-6DD8-14AA0E05E2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28" b="89494" l="2667" r="97000">
                            <a14:foregroundMark x1="19333" y1="21790" x2="6000" y2="36965"/>
                            <a14:foregroundMark x1="6000" y1="36965" x2="5500" y2="67315"/>
                            <a14:foregroundMark x1="5500" y1="67315" x2="12667" y2="83658"/>
                            <a14:foregroundMark x1="12667" y1="83658" x2="24667" y2="86381"/>
                            <a14:foregroundMark x1="24667" y1="86381" x2="43500" y2="78210"/>
                            <a14:foregroundMark x1="43500" y1="78210" x2="63333" y2="79767"/>
                            <a14:foregroundMark x1="63333" y1="79767" x2="82000" y2="74708"/>
                            <a14:foregroundMark x1="82000" y1="74708" x2="91000" y2="47860"/>
                            <a14:foregroundMark x1="91000" y1="47860" x2="86500" y2="17121"/>
                            <a14:foregroundMark x1="86500" y1="17121" x2="35500" y2="36965"/>
                            <a14:foregroundMark x1="35500" y1="36965" x2="19167" y2="37743"/>
                            <a14:foregroundMark x1="19167" y1="37743" x2="2667" y2="27626"/>
                            <a14:foregroundMark x1="90500" y1="24125" x2="98833" y2="30350"/>
                            <a14:foregroundMark x1="98833" y1="30350" x2="97000" y2="67315"/>
                            <a14:foregroundMark x1="97000" y1="67315" x2="79667" y2="66537"/>
                            <a14:foregroundMark x1="79667" y1="66537" x2="72167" y2="447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4219" y="2745373"/>
                <a:ext cx="3150173" cy="1349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2" name="Picture 6" descr="젖소 바카 축산 라이브, 동물 관리, 만화, 농업 png | PNGEgg">
                <a:extLst>
                  <a:ext uri="{FF2B5EF4-FFF2-40B4-BE49-F238E27FC236}">
                    <a16:creationId xmlns:a16="http://schemas.microsoft.com/office/drawing/2014/main" id="{DF58D96A-8025-B07B-E6AE-0FC0DA4331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5467" b="89749" l="10000" r="90000">
                            <a14:foregroundMark x1="64778" y1="15718" x2="28111" y2="8428"/>
                            <a14:foregroundMark x1="28111" y1="8428" x2="22333" y2="14579"/>
                            <a14:foregroundMark x1="22333" y1="14579" x2="36444" y2="38269"/>
                            <a14:foregroundMark x1="36444" y1="38269" x2="37556" y2="64009"/>
                            <a14:foregroundMark x1="37556" y1="64009" x2="43111" y2="51481"/>
                            <a14:foregroundMark x1="43111" y1="51481" x2="45111" y2="62642"/>
                            <a14:foregroundMark x1="45111" y1="62642" x2="48778" y2="41686"/>
                            <a14:foregroundMark x1="48778" y1="41686" x2="59556" y2="48519"/>
                            <a14:foregroundMark x1="59556" y1="48519" x2="74000" y2="68337"/>
                            <a14:foregroundMark x1="74000" y1="68337" x2="71333" y2="80410"/>
                            <a14:foregroundMark x1="71333" y1="80410" x2="76778" y2="55353"/>
                            <a14:foregroundMark x1="76778" y1="55353" x2="79889" y2="76538"/>
                            <a14:foregroundMark x1="79889" y1="76538" x2="82667" y2="17995"/>
                            <a14:foregroundMark x1="82667" y1="17995" x2="73667" y2="10478"/>
                            <a14:foregroundMark x1="73667" y1="10478" x2="58444" y2="9339"/>
                            <a14:foregroundMark x1="25667" y1="4784" x2="19333" y2="21412"/>
                            <a14:foregroundMark x1="19333" y1="21412" x2="48000" y2="44875"/>
                            <a14:foregroundMark x1="48000" y1="44875" x2="45556" y2="14579"/>
                            <a14:foregroundMark x1="45556" y1="14579" x2="35444" y2="5923"/>
                            <a14:foregroundMark x1="35444" y1="5923" x2="33667" y2="5467"/>
                            <a14:foregroundMark x1="53556" y1="16629" x2="49667" y2="28474"/>
                            <a14:foregroundMark x1="49667" y1="28474" x2="57778" y2="41913"/>
                            <a14:foregroundMark x1="57778" y1="41913" x2="55556" y2="20046"/>
                            <a14:foregroundMark x1="55556" y1="20046" x2="51556" y2="1845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126" y="2365279"/>
                <a:ext cx="3190041" cy="15560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4" name="Picture 8" descr="컴퓨터 아이콘 아이콘 디자인 차트, 다른 사람, 각도, 텍스트, 로고 png | PNGWing">
                <a:extLst>
                  <a:ext uri="{FF2B5EF4-FFF2-40B4-BE49-F238E27FC236}">
                    <a16:creationId xmlns:a16="http://schemas.microsoft.com/office/drawing/2014/main" id="{75BE5EB4-C301-2C1D-DFA9-7B17D788E8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>
                            <a14:foregroundMark x1="30761" y1="16000" x2="34565" y2="26800"/>
                            <a14:foregroundMark x1="34565" y1="26800" x2="42717" y2="27800"/>
                            <a14:foregroundMark x1="42717" y1="27800" x2="52717" y2="36000"/>
                            <a14:foregroundMark x1="52717" y1="36000" x2="60217" y2="33600"/>
                            <a14:foregroundMark x1="60217" y1="33600" x2="69022" y2="50200"/>
                            <a14:foregroundMark x1="31630" y1="16000" x2="35652" y2="25400"/>
                            <a14:foregroundMark x1="35652" y1="25400" x2="40326" y2="30800"/>
                            <a14:foregroundMark x1="40326" y1="30800" x2="44348" y2="23400"/>
                            <a14:foregroundMark x1="44348" y1="23400" x2="49891" y2="28800"/>
                            <a14:foregroundMark x1="49891" y1="28800" x2="54891" y2="37400"/>
                            <a14:foregroundMark x1="54891" y1="37400" x2="60761" y2="39200"/>
                            <a14:foregroundMark x1="60761" y1="39200" x2="69565" y2="512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126" y="3777282"/>
                <a:ext cx="3558345" cy="19338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439ADE-7615-2A47-F927-ECDE8C7C3F98}"/>
                </a:ext>
              </a:extLst>
            </p:cNvPr>
            <p:cNvSpPr txBox="1"/>
            <p:nvPr/>
          </p:nvSpPr>
          <p:spPr>
            <a:xfrm>
              <a:off x="4624044" y="4188072"/>
              <a:ext cx="30928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latin typeface="풀무원 로하스 OTF Medium" panose="020B0600000101010101" pitchFamily="34" charset="-127"/>
                  <a:ea typeface="풀무원 로하스 OTF Medium" panose="020B0600000101010101" pitchFamily="34" charset="-127"/>
                </a:rPr>
                <a:t>국산 원유 </a:t>
              </a:r>
              <a:br>
                <a:rPr lang="en-US" altLang="ko-KR" dirty="0">
                  <a:latin typeface="풀무원 로하스 OTF Medium" panose="020B0600000101010101" pitchFamily="34" charset="-127"/>
                  <a:ea typeface="풀무원 로하스 OTF Medium" panose="020B0600000101010101" pitchFamily="34" charset="-127"/>
                </a:rPr>
              </a:br>
              <a:r>
                <a:rPr lang="ko-KR" altLang="en-US" dirty="0">
                  <a:latin typeface="풀무원 로하스 OTF Medium" panose="020B0600000101010101" pitchFamily="34" charset="-127"/>
                  <a:ea typeface="풀무원 로하스 OTF Medium" panose="020B0600000101010101" pitchFamily="34" charset="-127"/>
                </a:rPr>
                <a:t>경쟁력 감소</a:t>
              </a:r>
              <a:br>
                <a:rPr lang="en-US" altLang="ko-KR" dirty="0">
                  <a:latin typeface="풀무원 로하스 OTF Medium" panose="020B0600000101010101" pitchFamily="34" charset="-127"/>
                  <a:ea typeface="풀무원 로하스 OTF Medium" panose="020B0600000101010101" pitchFamily="34" charset="-127"/>
                </a:rPr>
              </a:br>
              <a:br>
                <a:rPr lang="en-US" altLang="ko-KR" dirty="0">
                  <a:latin typeface="풀무원 로하스 OTF Medium" panose="020B0600000101010101" pitchFamily="34" charset="-127"/>
                  <a:ea typeface="풀무원 로하스 OTF Medium" panose="020B0600000101010101" pitchFamily="34" charset="-127"/>
                </a:rPr>
              </a:br>
              <a:r>
                <a:rPr lang="ko-KR" altLang="en-US" dirty="0">
                  <a:latin typeface="풀무원 로하스 OTF Medium" panose="020B0600000101010101" pitchFamily="34" charset="-127"/>
                  <a:ea typeface="풀무원 로하스 OTF Medium" panose="020B0600000101010101" pitchFamily="34" charset="-127"/>
                </a:rPr>
                <a:t>원유 생산기반 약화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1F5731-82AC-1168-5807-0221A3218FAC}"/>
                </a:ext>
              </a:extLst>
            </p:cNvPr>
            <p:cNvSpPr txBox="1"/>
            <p:nvPr/>
          </p:nvSpPr>
          <p:spPr>
            <a:xfrm>
              <a:off x="1195044" y="4603569"/>
              <a:ext cx="3092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latin typeface="풀무원 로하스 OTF Medium" panose="020B0600000101010101" pitchFamily="34" charset="-127"/>
                  <a:ea typeface="풀무원 로하스 OTF Medium" panose="020B0600000101010101" pitchFamily="34" charset="-127"/>
                </a:rPr>
                <a:t>농장수 감소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13A0DE-FE2A-AAA2-53BF-646DA550D099}"/>
                </a:ext>
              </a:extLst>
            </p:cNvPr>
            <p:cNvSpPr txBox="1"/>
            <p:nvPr/>
          </p:nvSpPr>
          <p:spPr>
            <a:xfrm>
              <a:off x="8389221" y="4465070"/>
              <a:ext cx="30928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latin typeface="풀무원 로하스 OTF Medium" panose="020B0600000101010101" pitchFamily="34" charset="-127"/>
                  <a:ea typeface="풀무원 로하스 OTF Medium" panose="020B0600000101010101" pitchFamily="34" charset="-127"/>
                </a:rPr>
                <a:t>외국산 멸균유</a:t>
              </a:r>
              <a:endPara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endParaRPr>
            </a:p>
            <a:p>
              <a:pPr algn="ctr"/>
              <a:r>
                <a:rPr lang="ko-KR" altLang="en-US" dirty="0">
                  <a:latin typeface="풀무원 로하스 OTF Medium" panose="020B0600000101010101" pitchFamily="34" charset="-127"/>
                  <a:ea typeface="풀무원 로하스 OTF Medium" panose="020B0600000101010101" pitchFamily="34" charset="-127"/>
                </a:rPr>
                <a:t>시장 점유율 상승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84942ED-BB98-8047-A9DD-88D8FEC56AFA}"/>
              </a:ext>
            </a:extLst>
          </p:cNvPr>
          <p:cNvSpPr txBox="1"/>
          <p:nvPr/>
        </p:nvSpPr>
        <p:spPr>
          <a:xfrm>
            <a:off x="586586" y="449345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1.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서론</a:t>
            </a:r>
          </a:p>
        </p:txBody>
      </p:sp>
    </p:spTree>
    <p:extLst>
      <p:ext uri="{BB962C8B-B14F-4D97-AF65-F5344CB8AC3E}">
        <p14:creationId xmlns:p14="http://schemas.microsoft.com/office/powerpoint/2010/main" val="390944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C2F8650C-BE32-752E-9CB3-0826CC777DD5}"/>
              </a:ext>
            </a:extLst>
          </p:cNvPr>
          <p:cNvGrpSpPr/>
          <p:nvPr/>
        </p:nvGrpSpPr>
        <p:grpSpPr>
          <a:xfrm>
            <a:off x="688301" y="724736"/>
            <a:ext cx="10815397" cy="4682073"/>
            <a:chOff x="529898" y="1298477"/>
            <a:chExt cx="10815397" cy="4682073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418BFA50-1E68-8300-728A-83EEC8251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9904" r="94635">
                          <a14:foregroundMark x1="71114" y1="34167" x2="85832" y2="46875"/>
                          <a14:foregroundMark x1="85832" y1="46875" x2="93260" y2="64167"/>
                          <a14:foregroundMark x1="93260" y1="64167" x2="92985" y2="85208"/>
                          <a14:foregroundMark x1="92985" y1="85208" x2="27510" y2="84792"/>
                          <a14:foregroundMark x1="90509" y1="55625" x2="94635" y2="75417"/>
                          <a14:foregroundMark x1="94635" y1="75417" x2="86107" y2="77708"/>
                          <a14:foregroundMark x1="93122" y1="67708" x2="91884" y2="78125"/>
                          <a14:foregroundMark x1="18294" y1="78958" x2="38790" y2="85833"/>
                        </a14:backgroundRemoval>
                      </a14:imgEffect>
                    </a14:imgLayer>
                  </a14:imgProps>
                </a:ext>
              </a:extLst>
            </a:blip>
            <a:srcRect l="4846" t="-16222" r="-4846" b="16222"/>
            <a:stretch/>
          </p:blipFill>
          <p:spPr>
            <a:xfrm>
              <a:off x="529898" y="2322427"/>
              <a:ext cx="3271138" cy="2555670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75B14D7F-03F6-2841-B8D2-5BE12727F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98882" y="2322427"/>
              <a:ext cx="2888161" cy="2738717"/>
            </a:xfrm>
            <a:prstGeom prst="rect">
              <a:avLst/>
            </a:prstGeom>
          </p:spPr>
        </p:pic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7473AD60-F415-F94F-17E2-0E66E4106C1F}"/>
                </a:ext>
              </a:extLst>
            </p:cNvPr>
            <p:cNvGrpSpPr/>
            <p:nvPr/>
          </p:nvGrpSpPr>
          <p:grpSpPr>
            <a:xfrm>
              <a:off x="3801036" y="1298477"/>
              <a:ext cx="4419600" cy="4261045"/>
              <a:chOff x="3675528" y="1298477"/>
              <a:chExt cx="4419600" cy="4261045"/>
            </a:xfrm>
          </p:grpSpPr>
          <p:pic>
            <p:nvPicPr>
              <p:cNvPr id="1026" name="Picture 2" descr="Unknown person with hidden, covered and masked face - mysterious strange  man / anonymous character. Vector illustration of simple silhouette. Stock  벡터 | Adobe Stock">
                <a:extLst>
                  <a:ext uri="{FF2B5EF4-FFF2-40B4-BE49-F238E27FC236}">
                    <a16:creationId xmlns:a16="http://schemas.microsoft.com/office/drawing/2014/main" id="{2F95DD2A-3D2A-FFD8-53CE-E12906B688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6410" y="2189940"/>
                <a:ext cx="2738718" cy="2738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농가의 일러스트 로열티 무료 사진, 그림, 이미지 그리고 스톡포토그래피. Image 31017596.">
                <a:extLst>
                  <a:ext uri="{FF2B5EF4-FFF2-40B4-BE49-F238E27FC236}">
                    <a16:creationId xmlns:a16="http://schemas.microsoft.com/office/drawing/2014/main" id="{F2EB1DBF-F60E-D163-960B-21A37E1FBF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5528" y="1298477"/>
                <a:ext cx="4261045" cy="42610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7C8098-7288-948C-D66D-BA5C97D057C0}"/>
                </a:ext>
              </a:extLst>
            </p:cNvPr>
            <p:cNvSpPr txBox="1"/>
            <p:nvPr/>
          </p:nvSpPr>
          <p:spPr>
            <a:xfrm>
              <a:off x="846705" y="5589600"/>
              <a:ext cx="2637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AutoNum type="arabicPeriod"/>
              </a:pPr>
              <a:r>
                <a:rPr lang="ko-KR" altLang="en-US" dirty="0">
                  <a:latin typeface="풀무원 로하스 OTF Medium" panose="020B0600000101010101" pitchFamily="34" charset="-127"/>
                  <a:ea typeface="풀무원 로하스 OTF Medium" panose="020B0600000101010101" pitchFamily="34" charset="-127"/>
                </a:rPr>
                <a:t>조사료 작물 재배</a:t>
              </a:r>
              <a:endPara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DCD229-85DC-A2CC-E63C-8D1B4352414B}"/>
                </a:ext>
              </a:extLst>
            </p:cNvPr>
            <p:cNvSpPr txBox="1"/>
            <p:nvPr/>
          </p:nvSpPr>
          <p:spPr>
            <a:xfrm>
              <a:off x="4777238" y="5611218"/>
              <a:ext cx="2637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풀무원 로하스 OTF Medium" panose="020B0600000101010101" pitchFamily="34" charset="-127"/>
                  <a:ea typeface="풀무원 로하스 OTF Medium" panose="020B0600000101010101" pitchFamily="34" charset="-127"/>
                </a:rPr>
                <a:t>2. </a:t>
              </a:r>
              <a:r>
                <a:rPr lang="ko-KR" altLang="en-US" dirty="0">
                  <a:latin typeface="풀무원 로하스 OTF Medium" panose="020B0600000101010101" pitchFamily="34" charset="-127"/>
                  <a:ea typeface="풀무원 로하스 OTF Medium" panose="020B0600000101010101" pitchFamily="34" charset="-127"/>
                </a:rPr>
                <a:t>후계자 및 </a:t>
              </a:r>
              <a:r>
                <a:rPr lang="ko-KR" altLang="en-US" dirty="0" err="1">
                  <a:latin typeface="풀무원 로하스 OTF Medium" panose="020B0600000101010101" pitchFamily="34" charset="-127"/>
                  <a:ea typeface="풀무원 로하스 OTF Medium" panose="020B0600000101010101" pitchFamily="34" charset="-127"/>
                </a:rPr>
                <a:t>헬퍼</a:t>
              </a:r>
              <a:r>
                <a:rPr lang="ko-KR" altLang="en-US" dirty="0">
                  <a:latin typeface="풀무원 로하스 OTF Medium" panose="020B0600000101010101" pitchFamily="34" charset="-127"/>
                  <a:ea typeface="풀무원 로하스 OTF Medium" panose="020B0600000101010101" pitchFamily="34" charset="-127"/>
                </a:rPr>
                <a:t> 육성</a:t>
              </a:r>
              <a:endPara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D85850-43BB-4F43-4FCC-336DCFC2BA17}"/>
                </a:ext>
              </a:extLst>
            </p:cNvPr>
            <p:cNvSpPr txBox="1"/>
            <p:nvPr/>
          </p:nvSpPr>
          <p:spPr>
            <a:xfrm>
              <a:off x="8707771" y="5589600"/>
              <a:ext cx="2637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풀무원 로하스 OTF Medium" panose="020B0600000101010101" pitchFamily="34" charset="-127"/>
                  <a:ea typeface="풀무원 로하스 OTF Medium" panose="020B0600000101010101" pitchFamily="34" charset="-127"/>
                </a:rPr>
                <a:t>3. </a:t>
              </a:r>
              <a:r>
                <a:rPr lang="ko-KR" altLang="en-US" dirty="0">
                  <a:latin typeface="풀무원 로하스 OTF Medium" panose="020B0600000101010101" pitchFamily="34" charset="-127"/>
                  <a:ea typeface="풀무원 로하스 OTF Medium" panose="020B0600000101010101" pitchFamily="34" charset="-127"/>
                </a:rPr>
                <a:t>신규 진입장벽 해소</a:t>
              </a:r>
              <a:endPara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8448DD3-D34D-FA04-6677-62868CD9E5EF}"/>
              </a:ext>
            </a:extLst>
          </p:cNvPr>
          <p:cNvSpPr txBox="1"/>
          <p:nvPr/>
        </p:nvSpPr>
        <p:spPr>
          <a:xfrm>
            <a:off x="586586" y="449345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2.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해결방안</a:t>
            </a:r>
          </a:p>
        </p:txBody>
      </p:sp>
    </p:spTree>
    <p:extLst>
      <p:ext uri="{BB962C8B-B14F-4D97-AF65-F5344CB8AC3E}">
        <p14:creationId xmlns:p14="http://schemas.microsoft.com/office/powerpoint/2010/main" val="60570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4">
            <a:extLst>
              <a:ext uri="{FF2B5EF4-FFF2-40B4-BE49-F238E27FC236}">
                <a16:creationId xmlns:a16="http://schemas.microsoft.com/office/drawing/2014/main" id="{A0297838-FC35-4102-D139-497AAEF70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731312"/>
              </p:ext>
            </p:extLst>
          </p:nvPr>
        </p:nvGraphicFramePr>
        <p:xfrm>
          <a:off x="295276" y="550903"/>
          <a:ext cx="11601448" cy="600243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30748">
                  <a:extLst>
                    <a:ext uri="{9D8B030D-6E8A-4147-A177-3AD203B41FA5}">
                      <a16:colId xmlns:a16="http://schemas.microsoft.com/office/drawing/2014/main" val="1251633536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545037694"/>
                    </a:ext>
                  </a:extLst>
                </a:gridCol>
                <a:gridCol w="3379694">
                  <a:extLst>
                    <a:ext uri="{9D8B030D-6E8A-4147-A177-3AD203B41FA5}">
                      <a16:colId xmlns:a16="http://schemas.microsoft.com/office/drawing/2014/main" val="2692488583"/>
                    </a:ext>
                  </a:extLst>
                </a:gridCol>
                <a:gridCol w="3290606">
                  <a:extLst>
                    <a:ext uri="{9D8B030D-6E8A-4147-A177-3AD203B41FA5}">
                      <a16:colId xmlns:a16="http://schemas.microsoft.com/office/drawing/2014/main" val="3244788664"/>
                    </a:ext>
                  </a:extLst>
                </a:gridCol>
              </a:tblGrid>
              <a:tr h="67153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풀무원 로하스 OTF Medium" panose="020B0600000101010101" pitchFamily="34" charset="-127"/>
                        <a:ea typeface="풀무원 로하스 OTF Medi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조사료 작물재배</a:t>
                      </a:r>
                      <a:endParaRPr lang="ko-KR" altLang="en-US" dirty="0">
                        <a:latin typeface="풀무원 로하스 OTF Medium" panose="020B0600000101010101" pitchFamily="34" charset="-127"/>
                        <a:ea typeface="풀무원 로하스 OTF Medi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후계자 및 </a:t>
                      </a:r>
                      <a:r>
                        <a:rPr lang="ko-KR" altLang="en-US" dirty="0" err="1"/>
                        <a:t>헬퍼</a:t>
                      </a:r>
                      <a:r>
                        <a:rPr lang="ko-KR" altLang="en-US" dirty="0"/>
                        <a:t> 육성 </a:t>
                      </a:r>
                      <a:endParaRPr lang="ko-KR" altLang="en-US" dirty="0">
                        <a:latin typeface="풀무원 로하스 OTF Medium" panose="020B0600000101010101" pitchFamily="34" charset="-127"/>
                        <a:ea typeface="풀무원 로하스 OTF Medi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신규 진입 장벽 해소</a:t>
                      </a:r>
                      <a:endParaRPr lang="ko-KR" altLang="en-US" dirty="0">
                        <a:latin typeface="풀무원 로하스 OTF Medium" panose="020B0600000101010101" pitchFamily="34" charset="-127"/>
                        <a:ea typeface="풀무원 로하스 OTF Medium" panose="020B0600000101010101" pitchFamily="34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9410937"/>
                  </a:ext>
                </a:extLst>
              </a:tr>
              <a:tr h="17527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현황</a:t>
                      </a:r>
                      <a:r>
                        <a:rPr lang="en-US" altLang="ko-KR" dirty="0"/>
                        <a:t> </a:t>
                      </a:r>
                      <a:r>
                        <a:rPr lang="ko-KR" altLang="en-US" dirty="0"/>
                        <a:t>및 </a:t>
                      </a:r>
                      <a:endParaRPr lang="en-US" altLang="ko-KR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문제점</a:t>
                      </a:r>
                    </a:p>
                    <a:p>
                      <a:pPr algn="ctr" latinLnBrk="1"/>
                      <a:endParaRPr lang="ko-KR" altLang="en-US" dirty="0">
                        <a:latin typeface="풀무원 로하스 OTF Medium" panose="020B0600000101010101" pitchFamily="34" charset="-127"/>
                        <a:ea typeface="풀무원 로하스 OTF Medi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700" b="1" dirty="0"/>
                        <a:t>1) </a:t>
                      </a:r>
                      <a:r>
                        <a:rPr lang="ko-KR" altLang="en-US" sz="1700" b="1" dirty="0"/>
                        <a:t>벼 과잉생산</a:t>
                      </a:r>
                      <a:endParaRPr lang="en-US" altLang="ko-KR" sz="1700" b="1" dirty="0"/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700" b="1" dirty="0"/>
                        <a:t>2) </a:t>
                      </a:r>
                      <a:r>
                        <a:rPr lang="ko-KR" altLang="en-US" sz="1700" b="1" dirty="0"/>
                        <a:t>조사료 자급률미비</a:t>
                      </a:r>
                      <a:endParaRPr lang="en-US" altLang="ko-KR" sz="1700" b="1" dirty="0"/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700" b="1" dirty="0"/>
                        <a:t>3) </a:t>
                      </a:r>
                      <a:r>
                        <a:rPr lang="ko-KR" altLang="en-US" sz="1700" b="1" dirty="0"/>
                        <a:t>수입조사료 가격 상승</a:t>
                      </a:r>
                      <a:endParaRPr lang="ko-KR" altLang="en-US" sz="1700" b="1" dirty="0">
                        <a:latin typeface="풀무원 로하스 OTF Medium" panose="020B0600000101010101" pitchFamily="34" charset="-127"/>
                        <a:ea typeface="풀무원 로하스 OTF Medi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700" b="1" dirty="0"/>
                        <a:t>1) </a:t>
                      </a:r>
                      <a:r>
                        <a:rPr lang="ko-KR" altLang="en-US" sz="1700" b="1" dirty="0"/>
                        <a:t>인구감소와 청년층의 이동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700" b="1" dirty="0"/>
                        <a:t>2) </a:t>
                      </a:r>
                      <a:r>
                        <a:rPr lang="ko-KR" altLang="en-US" sz="1700" b="1" dirty="0"/>
                        <a:t>후계자 미비 </a:t>
                      </a:r>
                      <a:endParaRPr lang="en-US" altLang="ko-KR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700" b="1" dirty="0"/>
                        <a:t>1) </a:t>
                      </a:r>
                      <a:r>
                        <a:rPr lang="ko-KR" altLang="en-US" sz="1700" b="1" dirty="0"/>
                        <a:t>고비용</a:t>
                      </a:r>
                      <a:endParaRPr lang="en-US" altLang="ko-KR" sz="1700" b="1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1" dirty="0"/>
                        <a:t>2) </a:t>
                      </a:r>
                      <a:r>
                        <a:rPr lang="ko-KR" altLang="en-US" sz="1700" b="1" dirty="0"/>
                        <a:t>허가 및 민원</a:t>
                      </a:r>
                      <a:endParaRPr lang="en-US" altLang="ko-KR" sz="1700" b="1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1" dirty="0"/>
                        <a:t>  (</a:t>
                      </a:r>
                      <a:r>
                        <a:rPr lang="ko-KR" altLang="en-US" sz="1700" b="1" dirty="0"/>
                        <a:t>가축사육 제한구역</a:t>
                      </a:r>
                      <a:r>
                        <a:rPr lang="en-US" altLang="ko-KR" sz="1700" b="1" dirty="0"/>
                        <a:t>)</a:t>
                      </a:r>
                      <a:br>
                        <a:rPr lang="en-US" altLang="ko-KR" sz="1700" b="1" dirty="0"/>
                      </a:br>
                      <a:r>
                        <a:rPr lang="en-US" altLang="ko-KR" sz="1700" b="1" dirty="0"/>
                        <a:t>3) </a:t>
                      </a:r>
                      <a:r>
                        <a:rPr lang="ko-KR" altLang="en-US" sz="1700" b="1" dirty="0"/>
                        <a:t>경영난 </a:t>
                      </a:r>
                      <a:br>
                        <a:rPr lang="en-US" altLang="ko-KR" sz="1700" b="1" dirty="0"/>
                      </a:br>
                      <a:r>
                        <a:rPr lang="en-US" altLang="ko-KR" sz="1700" b="1" dirty="0"/>
                        <a:t>  (</a:t>
                      </a:r>
                      <a:r>
                        <a:rPr lang="ko-KR" altLang="en-US" sz="1700" b="1" dirty="0"/>
                        <a:t>곡물</a:t>
                      </a:r>
                      <a:r>
                        <a:rPr lang="en-US" altLang="ko-KR" sz="1700" b="1" dirty="0"/>
                        <a:t>, </a:t>
                      </a:r>
                      <a:r>
                        <a:rPr lang="ko-KR" altLang="en-US" sz="1700" b="1" dirty="0"/>
                        <a:t>전기</a:t>
                      </a:r>
                      <a:r>
                        <a:rPr lang="en-US" altLang="ko-KR" sz="1700" b="1" dirty="0"/>
                        <a:t>, </a:t>
                      </a:r>
                      <a:r>
                        <a:rPr lang="ko-KR" altLang="en-US" sz="1700" b="1" dirty="0" err="1"/>
                        <a:t>수도비</a:t>
                      </a:r>
                      <a:r>
                        <a:rPr lang="en-US" altLang="ko-KR" sz="1700" b="1" dirty="0"/>
                        <a:t>, </a:t>
                      </a:r>
                      <a:r>
                        <a:rPr lang="ko-KR" altLang="en-US" sz="1700" b="1" dirty="0"/>
                        <a:t>물가지수</a:t>
                      </a:r>
                      <a:r>
                        <a:rPr lang="en-US" altLang="ko-KR" sz="1700" b="1" dirty="0"/>
                        <a:t>)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700" b="1" dirty="0"/>
                        <a:t>4) </a:t>
                      </a:r>
                      <a:r>
                        <a:rPr lang="ko-KR" altLang="en-US" sz="1700" b="1" dirty="0"/>
                        <a:t>복지 부담 </a:t>
                      </a:r>
                      <a:r>
                        <a:rPr lang="en-US" altLang="ko-KR" sz="1700" b="1" dirty="0"/>
                        <a:t>(</a:t>
                      </a:r>
                      <a:r>
                        <a:rPr lang="ko-KR" altLang="en-US" sz="1700" b="1" dirty="0"/>
                        <a:t>일손 부족</a:t>
                      </a:r>
                      <a:r>
                        <a:rPr lang="en-US" altLang="ko-KR" sz="1700" b="1" dirty="0"/>
                        <a:t>)</a:t>
                      </a:r>
                      <a:endParaRPr lang="en-US" altLang="ko-KR" sz="1700" b="1" dirty="0">
                        <a:latin typeface="풀무원 로하스 OTF Medium" panose="020B0600000101010101" pitchFamily="34" charset="-127"/>
                        <a:ea typeface="풀무원 로하스 OTF Medium" panose="020B0600000101010101" pitchFamily="34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6594274"/>
                  </a:ext>
                </a:extLst>
              </a:tr>
              <a:tr h="17890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해결방안</a:t>
                      </a:r>
                      <a:endParaRPr lang="ko-KR" altLang="en-US" dirty="0">
                        <a:latin typeface="풀무원 로하스 OTF Medium" panose="020B0600000101010101" pitchFamily="34" charset="-127"/>
                        <a:ea typeface="풀무원 로하스 OTF Medi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700" b="1" dirty="0"/>
                        <a:t>1) </a:t>
                      </a:r>
                      <a:r>
                        <a:rPr lang="ko-KR" altLang="en-US" sz="1700" b="1" dirty="0"/>
                        <a:t>벼 농지의 조사료 농지변화</a:t>
                      </a:r>
                      <a:endParaRPr lang="en-US" altLang="ko-KR" sz="1700" b="1" dirty="0"/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700" b="1" dirty="0"/>
                        <a:t>2) </a:t>
                      </a:r>
                      <a:r>
                        <a:rPr lang="ko-KR" altLang="en-US" sz="1700" b="1" dirty="0"/>
                        <a:t>품종 개량</a:t>
                      </a:r>
                      <a:endParaRPr lang="en-US" altLang="ko-KR" sz="1700" b="1" dirty="0">
                        <a:latin typeface="풀무원 로하스 OTF Medium" panose="020B0600000101010101" pitchFamily="34" charset="-127"/>
                        <a:ea typeface="풀무원 로하스 OTF Medi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AutoNum type="arabicParenR"/>
                      </a:pPr>
                      <a:r>
                        <a:rPr lang="ko-KR" altLang="en-US" sz="1700" b="1" dirty="0"/>
                        <a:t>후계자 육성 프로그램 확대</a:t>
                      </a:r>
                      <a:endParaRPr lang="en-US" altLang="ko-KR" sz="1700" b="1" dirty="0"/>
                    </a:p>
                    <a:p>
                      <a:pPr marL="342900" marR="0" lvl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ko-KR" altLang="en-US" sz="1700" b="1" dirty="0"/>
                        <a:t>외국인 근로자 교육 강화 및 체류기간 확대</a:t>
                      </a:r>
                      <a:endParaRPr lang="en-US" altLang="ko-KR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AutoNum type="arabicParenR"/>
                      </a:pPr>
                      <a:r>
                        <a:rPr lang="ko-KR" altLang="en-US" sz="1700" b="1" dirty="0"/>
                        <a:t>쿼터 제도의 변화</a:t>
                      </a:r>
                      <a:endParaRPr lang="en-US" altLang="ko-KR" sz="1700" b="1" dirty="0"/>
                    </a:p>
                    <a:p>
                      <a:pPr marL="342900" indent="-342900" latinLnBrk="1">
                        <a:buAutoNum type="arabicParenR"/>
                      </a:pPr>
                      <a:r>
                        <a:rPr lang="ko-KR" altLang="en-US" sz="1700" b="1" dirty="0"/>
                        <a:t>신규 농장 보조금 지원</a:t>
                      </a:r>
                      <a:endParaRPr lang="en-US" altLang="ko-KR" sz="1700" b="1" dirty="0"/>
                    </a:p>
                    <a:p>
                      <a:pPr marL="342900" indent="-342900" latinLnBrk="1">
                        <a:buAutoNum type="arabicParenR"/>
                      </a:pPr>
                      <a:r>
                        <a:rPr lang="ko-KR" altLang="en-US" sz="1700" b="1" dirty="0"/>
                        <a:t>가축사육 제한구역 완화</a:t>
                      </a:r>
                      <a:endParaRPr lang="en-US" altLang="ko-KR" sz="1700" b="1" dirty="0">
                        <a:latin typeface="풀무원 로하스 OTF Medium" panose="020B0600000101010101" pitchFamily="34" charset="-127"/>
                        <a:ea typeface="풀무원 로하스 OTF Medium" panose="020B0600000101010101" pitchFamily="34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2137738"/>
                  </a:ext>
                </a:extLst>
              </a:tr>
              <a:tr h="17890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기대효과</a:t>
                      </a:r>
                      <a:endParaRPr lang="ko-KR" altLang="en-US" dirty="0">
                        <a:latin typeface="풀무원 로하스 OTF Medium" panose="020B0600000101010101" pitchFamily="34" charset="-127"/>
                        <a:ea typeface="풀무원 로하스 OTF Medi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en-US" altLang="ko-KR" sz="1700" b="1" dirty="0"/>
                        <a:t>1) </a:t>
                      </a:r>
                      <a:r>
                        <a:rPr lang="ko-KR" altLang="en-US" sz="1700" b="1" dirty="0"/>
                        <a:t>조사료 자급률 상승</a:t>
                      </a:r>
                      <a:endParaRPr lang="en-US" altLang="ko-KR" sz="1700" b="1" dirty="0"/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700" b="1" dirty="0"/>
                        <a:t>2) </a:t>
                      </a:r>
                      <a:r>
                        <a:rPr lang="ko-KR" altLang="en-US" sz="1700" b="1" dirty="0"/>
                        <a:t>생산비절감</a:t>
                      </a:r>
                      <a:endParaRPr lang="en-US" altLang="ko-KR" sz="1700" b="1" dirty="0"/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700" b="1" dirty="0"/>
                        <a:t>3) </a:t>
                      </a:r>
                      <a:r>
                        <a:rPr lang="ko-KR" altLang="en-US" sz="1700" b="1" dirty="0"/>
                        <a:t>쌀 과잉생산 절감</a:t>
                      </a:r>
                      <a:endParaRPr lang="en-US" altLang="ko-KR" sz="1700" b="1" dirty="0"/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700" b="1" dirty="0"/>
                        <a:t>4) </a:t>
                      </a:r>
                      <a:r>
                        <a:rPr lang="ko-KR" altLang="en-US" sz="1700" b="1" dirty="0"/>
                        <a:t>세금 절약</a:t>
                      </a:r>
                      <a:endParaRPr lang="ko-KR" altLang="en-US" sz="1700" b="1" dirty="0">
                        <a:latin typeface="풀무원 로하스 OTF Medium" panose="020B0600000101010101" pitchFamily="34" charset="-127"/>
                        <a:ea typeface="풀무원 로하스 OTF Medi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1" dirty="0"/>
                        <a:t>1) </a:t>
                      </a:r>
                      <a:r>
                        <a:rPr lang="ko-KR" altLang="en-US" sz="1700" b="1" dirty="0"/>
                        <a:t>젊은 신규 영농인구 증가</a:t>
                      </a:r>
                      <a:endParaRPr lang="en-US" altLang="ko-KR" sz="1700" b="1" dirty="0"/>
                    </a:p>
                    <a:p>
                      <a:pPr marL="263525" marR="0" lvl="0" indent="-2635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1" dirty="0"/>
                        <a:t>2) </a:t>
                      </a:r>
                      <a:r>
                        <a:rPr lang="ko-KR" altLang="en-US" sz="1700" b="1" dirty="0"/>
                        <a:t>전문인력 투입을 통해 농가   생산성 향상</a:t>
                      </a:r>
                      <a:endParaRPr lang="en-US" altLang="ko-KR" sz="1700" b="1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1" dirty="0"/>
                        <a:t>3) </a:t>
                      </a:r>
                      <a:r>
                        <a:rPr lang="ko-KR" altLang="en-US" sz="1700" b="1" dirty="0"/>
                        <a:t>인식 개선</a:t>
                      </a:r>
                      <a:endParaRPr lang="en-US" altLang="ko-KR" sz="1700" b="1" dirty="0">
                        <a:latin typeface="풀무원 로하스 OTF Medium" panose="020B0600000101010101" pitchFamily="34" charset="-127"/>
                        <a:ea typeface="풀무원 로하스 OTF Medi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63525" indent="-263525" latinLnBrk="1">
                        <a:buNone/>
                      </a:pPr>
                      <a:r>
                        <a:rPr lang="en-US" altLang="ko-KR" sz="1700" b="1" dirty="0"/>
                        <a:t>1) </a:t>
                      </a:r>
                      <a:r>
                        <a:rPr lang="ko-KR" altLang="en-US" sz="1700" b="1" dirty="0"/>
                        <a:t>낮은 진입 장벽으로 신규    유입 용이</a:t>
                      </a:r>
                      <a:endParaRPr lang="en-US" altLang="ko-KR" sz="1700" b="1" dirty="0"/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700" b="1" dirty="0"/>
                        <a:t>2) </a:t>
                      </a:r>
                      <a:r>
                        <a:rPr lang="ko-KR" altLang="en-US" sz="1700" b="1" dirty="0"/>
                        <a:t>젊은 인력 유입 용이</a:t>
                      </a:r>
                      <a:endParaRPr lang="ko-KR" altLang="en-US" sz="1700" b="1" dirty="0">
                        <a:latin typeface="풀무원 로하스 OTF Medium" panose="020B0600000101010101" pitchFamily="34" charset="-127"/>
                        <a:ea typeface="풀무원 로하스 OTF Medium" panose="020B0600000101010101" pitchFamily="34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0341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2E897C3-7A81-7D7F-BD2B-0FD80C93E2E6}"/>
              </a:ext>
            </a:extLst>
          </p:cNvPr>
          <p:cNvSpPr txBox="1"/>
          <p:nvPr/>
        </p:nvSpPr>
        <p:spPr>
          <a:xfrm>
            <a:off x="295276" y="152401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2. </a:t>
            </a:r>
            <a:r>
              <a:rPr lang="ko-KR" altLang="en-US" dirty="0">
                <a:latin typeface="풀무원 로하스 OTF Medium" panose="020B0600000101010101" pitchFamily="34" charset="-127"/>
                <a:ea typeface="풀무원 로하스 OTF Medium" panose="020B0600000101010101" pitchFamily="34" charset="-127"/>
              </a:rPr>
              <a:t>해결방안</a:t>
            </a:r>
          </a:p>
        </p:txBody>
      </p:sp>
    </p:spTree>
    <p:extLst>
      <p:ext uri="{BB962C8B-B14F-4D97-AF65-F5344CB8AC3E}">
        <p14:creationId xmlns:p14="http://schemas.microsoft.com/office/powerpoint/2010/main" val="44191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9135DA-EA9A-2012-495B-353EDBFF7FD4}"/>
              </a:ext>
            </a:extLst>
          </p:cNvPr>
          <p:cNvSpPr txBox="1"/>
          <p:nvPr/>
        </p:nvSpPr>
        <p:spPr>
          <a:xfrm>
            <a:off x="295275" y="142617"/>
            <a:ext cx="112261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2.</a:t>
            </a:r>
            <a:r>
              <a:rPr lang="ko-KR" altLang="en-US" sz="1600" dirty="0"/>
              <a:t>후계자 및 </a:t>
            </a:r>
            <a:r>
              <a:rPr lang="ko-KR" altLang="en-US" sz="1600" dirty="0" err="1"/>
              <a:t>헬퍼육성</a:t>
            </a:r>
            <a:r>
              <a:rPr lang="ko-KR" altLang="en-US" sz="1600" dirty="0"/>
              <a:t> 해결방안</a:t>
            </a:r>
            <a:endParaRPr lang="en-US" altLang="ko-KR" sz="1600" dirty="0"/>
          </a:p>
          <a:p>
            <a:r>
              <a:rPr lang="en-US" altLang="ko-KR" sz="1600" dirty="0"/>
              <a:t>1) </a:t>
            </a:r>
            <a:r>
              <a:rPr lang="ko-KR" altLang="en-US" sz="1600" dirty="0"/>
              <a:t>후계자 육성 프로그램 확대</a:t>
            </a:r>
            <a:endParaRPr lang="en-US" altLang="ko-KR" sz="1600" dirty="0"/>
          </a:p>
          <a:p>
            <a:r>
              <a:rPr lang="ko-KR" altLang="en-US" sz="1600" dirty="0"/>
              <a:t>현재 정부에서 </a:t>
            </a:r>
            <a:r>
              <a:rPr lang="ko-KR" altLang="en-US" sz="1600" dirty="0" err="1"/>
              <a:t>후계농</a:t>
            </a:r>
            <a:r>
              <a:rPr lang="ko-KR" altLang="en-US" sz="1600" dirty="0"/>
              <a:t> 육성 정책이 있지만</a:t>
            </a:r>
            <a:r>
              <a:rPr lang="en-US" altLang="ko-KR" sz="1600" dirty="0"/>
              <a:t>, </a:t>
            </a:r>
            <a:r>
              <a:rPr lang="ko-KR" altLang="en-US" sz="1600" dirty="0"/>
              <a:t>홍보 부족 등으로 인해 신규 유입 나이가 </a:t>
            </a:r>
            <a:r>
              <a:rPr lang="en-US" altLang="ko-KR" sz="1600" dirty="0"/>
              <a:t>45</a:t>
            </a:r>
            <a:r>
              <a:rPr lang="ko-KR" altLang="en-US" sz="1600" dirty="0"/>
              <a:t>세로 높음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농축산대</a:t>
            </a:r>
            <a:r>
              <a:rPr lang="en-US" altLang="ko-KR" sz="1600" dirty="0"/>
              <a:t>, </a:t>
            </a:r>
            <a:r>
              <a:rPr lang="ko-KR" altLang="en-US" sz="1600" dirty="0"/>
              <a:t>산업계 고등학교와 정부 간</a:t>
            </a:r>
            <a:r>
              <a:rPr lang="en-US" altLang="ko-KR" sz="1600" dirty="0"/>
              <a:t> MOU </a:t>
            </a:r>
            <a:r>
              <a:rPr lang="ko-KR" altLang="en-US" sz="1600" dirty="0"/>
              <a:t>체결을 통한 </a:t>
            </a:r>
            <a:r>
              <a:rPr lang="ko-KR" altLang="en-US" sz="1600" dirty="0" err="1"/>
              <a:t>후게전문농업인</a:t>
            </a:r>
            <a:r>
              <a:rPr lang="ko-KR" altLang="en-US" sz="1600" dirty="0"/>
              <a:t> 육성 프로그램 기반 마련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/>
              <a:t>농가 실습을 통한 현장경험 체득</a:t>
            </a:r>
            <a:r>
              <a:rPr lang="en-US" altLang="ko-KR" sz="1600" dirty="0"/>
              <a:t>, </a:t>
            </a:r>
            <a:r>
              <a:rPr lang="ko-KR" altLang="en-US" sz="1600" dirty="0"/>
              <a:t>연수 기간동안 기본소득을 보장하기 위해 양방향 지원금 제도 마련 </a:t>
            </a:r>
            <a:r>
              <a:rPr lang="en-US" altLang="ko-KR" sz="1600" dirty="0"/>
              <a:t>, </a:t>
            </a:r>
            <a:r>
              <a:rPr lang="ko-KR" altLang="en-US" sz="1600" dirty="0"/>
              <a:t>신규 정착을 위한 자본 </a:t>
            </a:r>
            <a:r>
              <a:rPr lang="ko-KR" altLang="en-US" sz="1600" dirty="0" err="1"/>
              <a:t>저이자</a:t>
            </a:r>
            <a:r>
              <a:rPr lang="ko-KR" altLang="en-US" sz="1600" dirty="0"/>
              <a:t> 대출 등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/>
              <a:t>기대효과</a:t>
            </a:r>
            <a:endParaRPr lang="en-US" altLang="ko-KR" sz="1600" dirty="0"/>
          </a:p>
          <a:p>
            <a:pPr marL="342900" indent="-342900">
              <a:buAutoNum type="arabicPeriod"/>
            </a:pPr>
            <a:r>
              <a:rPr lang="ko-KR" altLang="en-US" sz="1600" dirty="0"/>
              <a:t>젊은 신규 영농인구 증가</a:t>
            </a:r>
            <a:endParaRPr lang="en-US" altLang="ko-KR" sz="1600" dirty="0"/>
          </a:p>
          <a:p>
            <a:pPr marL="342900" indent="-342900">
              <a:buAutoNum type="arabicPeriod"/>
            </a:pPr>
            <a:r>
              <a:rPr lang="ko-KR" altLang="en-US" sz="1600" dirty="0"/>
              <a:t>전문적 교육을 받은 인력 투입으로 농가 생산성 향상</a:t>
            </a:r>
            <a:endParaRPr lang="en-US" altLang="ko-KR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3FC58E-816A-B83D-8C90-DA0226CB612B}"/>
              </a:ext>
            </a:extLst>
          </p:cNvPr>
          <p:cNvSpPr txBox="1"/>
          <p:nvPr/>
        </p:nvSpPr>
        <p:spPr>
          <a:xfrm>
            <a:off x="295275" y="3281938"/>
            <a:ext cx="116014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2) </a:t>
            </a:r>
            <a:r>
              <a:rPr lang="ko-KR" altLang="en-US" sz="1600" dirty="0"/>
              <a:t>외국인 근로자 교육 강화 및 체류기간 확대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/>
              <a:t>낙농가는 전문적인 교육과 숙련도가 필요한데 교육시간이 부족한 문제가 있음</a:t>
            </a:r>
            <a:endParaRPr lang="en-US" altLang="ko-KR" sz="1600" dirty="0"/>
          </a:p>
          <a:p>
            <a:r>
              <a:rPr lang="ko-KR" altLang="en-US" sz="1600" dirty="0"/>
              <a:t>현재 </a:t>
            </a:r>
            <a:r>
              <a:rPr lang="en-US" altLang="ko-KR" sz="1600" dirty="0"/>
              <a:t>E-9 </a:t>
            </a:r>
            <a:r>
              <a:rPr lang="ko-KR" altLang="en-US" sz="1600" dirty="0"/>
              <a:t>비자를 통해 들어오는 외국인은 농협에서 </a:t>
            </a:r>
            <a:r>
              <a:rPr lang="en-US" altLang="ko-KR" sz="1600" dirty="0"/>
              <a:t>12</a:t>
            </a:r>
            <a:r>
              <a:rPr lang="ko-KR" altLang="en-US" sz="1600" dirty="0"/>
              <a:t>시간 정도의 교육을 받고 현장 투입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/>
              <a:t>&gt;&gt; </a:t>
            </a:r>
            <a:r>
              <a:rPr lang="ko-KR" altLang="en-US" sz="1600" dirty="0"/>
              <a:t>교육 기간 확대를 통해 외국인 근로자 전문성 부여 및 숙련된 외국인 체류기간 확대가 필요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/>
              <a:t>&gt;&gt; </a:t>
            </a:r>
            <a:r>
              <a:rPr lang="ko-KR" altLang="en-US" sz="1600" dirty="0"/>
              <a:t>외국인의 일자리 이탈 문제 해결</a:t>
            </a:r>
            <a:r>
              <a:rPr lang="en-US" altLang="ko-KR" sz="1600" dirty="0"/>
              <a:t>: </a:t>
            </a:r>
            <a:r>
              <a:rPr lang="ko-KR" altLang="en-US" sz="1600" dirty="0"/>
              <a:t>거주공간 제공 및 외국인 지원센터를 통해 안정적인 정착 지원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/>
              <a:t>기대효과</a:t>
            </a:r>
            <a:endParaRPr lang="en-US" altLang="ko-KR" sz="1600" dirty="0"/>
          </a:p>
          <a:p>
            <a:pPr marL="342900" indent="-342900">
              <a:buAutoNum type="arabicPeriod"/>
            </a:pPr>
            <a:r>
              <a:rPr lang="ko-KR" altLang="en-US" sz="1600" dirty="0"/>
              <a:t>낙농 종사 외국인 근로자 증가</a:t>
            </a:r>
            <a:r>
              <a:rPr lang="en-US" altLang="ko-KR" sz="1600" dirty="0"/>
              <a:t>(</a:t>
            </a:r>
            <a:r>
              <a:rPr lang="ko-KR" altLang="en-US" sz="1600" dirty="0"/>
              <a:t>영농인력 확보</a:t>
            </a:r>
            <a:r>
              <a:rPr lang="en-US" altLang="ko-KR" sz="1600" dirty="0"/>
              <a:t>)</a:t>
            </a:r>
          </a:p>
          <a:p>
            <a:pPr marL="342900" indent="-342900">
              <a:buAutoNum type="arabicPeriod"/>
            </a:pPr>
            <a:r>
              <a:rPr lang="ko-KR" altLang="en-US" sz="1600" dirty="0"/>
              <a:t>전문인력 투입을 통해 농가 생산성 향상</a:t>
            </a:r>
            <a:endParaRPr lang="en-US" altLang="ko-KR" sz="1600" dirty="0"/>
          </a:p>
          <a:p>
            <a:pPr marL="342900" indent="-342900">
              <a:buAutoNum type="arabicPeriod"/>
            </a:pPr>
            <a:r>
              <a:rPr lang="ko-KR" altLang="en-US" sz="1600" dirty="0"/>
              <a:t>외국인 근로에 대한 인식 개선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94854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9135DA-EA9A-2012-495B-353EDBFF7FD4}"/>
              </a:ext>
            </a:extLst>
          </p:cNvPr>
          <p:cNvSpPr txBox="1"/>
          <p:nvPr/>
        </p:nvSpPr>
        <p:spPr>
          <a:xfrm>
            <a:off x="295275" y="162013"/>
            <a:ext cx="1160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신규 진입 장벽</a:t>
            </a:r>
            <a:endParaRPr lang="en-US" altLang="ko-K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01396-EE44-6546-D2AA-52C9EF26BE0D}"/>
              </a:ext>
            </a:extLst>
          </p:cNvPr>
          <p:cNvSpPr txBox="1"/>
          <p:nvPr/>
        </p:nvSpPr>
        <p:spPr>
          <a:xfrm>
            <a:off x="295275" y="531345"/>
            <a:ext cx="116014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1)</a:t>
            </a:r>
            <a:r>
              <a:rPr lang="ko-KR" altLang="en-US" sz="1400" dirty="0"/>
              <a:t>문제점</a:t>
            </a:r>
            <a:endParaRPr lang="en-US" altLang="ko-KR" sz="1400" dirty="0"/>
          </a:p>
          <a:p>
            <a:r>
              <a:rPr lang="en-US" altLang="ko-KR" sz="1400" dirty="0"/>
              <a:t>1. </a:t>
            </a:r>
            <a:r>
              <a:rPr lang="ko-KR" altLang="en-US" sz="1400" dirty="0"/>
              <a:t>축사 건축 비용 및 금리상승으로 인한 부채 상환 문제</a:t>
            </a:r>
          </a:p>
          <a:p>
            <a:r>
              <a:rPr lang="en-US" altLang="ko-KR" sz="1400" dirty="0"/>
              <a:t>2. </a:t>
            </a:r>
            <a:r>
              <a:rPr lang="ko-KR" altLang="en-US" sz="1400" dirty="0"/>
              <a:t>축사 </a:t>
            </a:r>
            <a:r>
              <a:rPr lang="ko-KR" altLang="en-US" sz="1400" dirty="0" err="1"/>
              <a:t>건축시</a:t>
            </a:r>
            <a:r>
              <a:rPr lang="ko-KR" altLang="en-US" sz="1400" dirty="0"/>
              <a:t> 인근 지역의 허가 및 민원 </a:t>
            </a:r>
            <a:r>
              <a:rPr lang="en-US" altLang="ko-KR" sz="1400" dirty="0"/>
              <a:t>(</a:t>
            </a:r>
            <a:r>
              <a:rPr lang="ko-KR" altLang="en-US" sz="1400" dirty="0"/>
              <a:t>가축사육 제한구역</a:t>
            </a:r>
            <a:r>
              <a:rPr lang="en-US" altLang="ko-KR" sz="1400" dirty="0"/>
              <a:t>)</a:t>
            </a:r>
          </a:p>
          <a:p>
            <a:r>
              <a:rPr lang="en-US" altLang="ko-KR" sz="1400" dirty="0"/>
              <a:t>2. </a:t>
            </a:r>
            <a:r>
              <a:rPr lang="ko-KR" altLang="en-US" sz="1400" dirty="0"/>
              <a:t>생산비의 증가로 인한 경영난</a:t>
            </a:r>
            <a:r>
              <a:rPr lang="en-US" altLang="ko-KR" sz="1400" dirty="0"/>
              <a:t>(</a:t>
            </a:r>
            <a:r>
              <a:rPr lang="ko-KR" altLang="en-US" sz="1400" dirty="0"/>
              <a:t>곡물 가격 및 물가지수</a:t>
            </a:r>
            <a:r>
              <a:rPr lang="en-US" altLang="ko-KR" sz="1400" dirty="0"/>
              <a:t>, </a:t>
            </a:r>
            <a:r>
              <a:rPr lang="ko-KR" altLang="en-US" sz="1400" dirty="0"/>
              <a:t>전기</a:t>
            </a:r>
            <a:r>
              <a:rPr lang="en-US" altLang="ko-KR" sz="1400" dirty="0"/>
              <a:t>,</a:t>
            </a:r>
            <a:r>
              <a:rPr lang="ko-KR" altLang="en-US" sz="1400" dirty="0" err="1"/>
              <a:t>수도비</a:t>
            </a:r>
            <a:r>
              <a:rPr lang="ko-KR" altLang="en-US" sz="1400" dirty="0"/>
              <a:t> 증가</a:t>
            </a:r>
            <a:r>
              <a:rPr lang="en-US" altLang="ko-KR" sz="1400" dirty="0"/>
              <a:t>)</a:t>
            </a:r>
          </a:p>
          <a:p>
            <a:r>
              <a:rPr lang="en-US" altLang="ko-KR" sz="1400" dirty="0"/>
              <a:t>3. </a:t>
            </a:r>
            <a:r>
              <a:rPr lang="ko-KR" altLang="en-US" sz="1400" dirty="0"/>
              <a:t>기준원유량</a:t>
            </a:r>
            <a:r>
              <a:rPr lang="en-US" altLang="ko-KR" sz="1400" dirty="0"/>
              <a:t>(</a:t>
            </a:r>
            <a:r>
              <a:rPr lang="ko-KR" altLang="en-US" sz="1400" dirty="0"/>
              <a:t>쿼터</a:t>
            </a:r>
            <a:r>
              <a:rPr lang="en-US" altLang="ko-KR" sz="1400" dirty="0"/>
              <a:t>)</a:t>
            </a:r>
            <a:r>
              <a:rPr lang="ko-KR" altLang="en-US" sz="1400" dirty="0"/>
              <a:t>의 인수도의 가격 부담</a:t>
            </a:r>
          </a:p>
          <a:p>
            <a:r>
              <a:rPr lang="en-US" altLang="ko-KR" sz="1400" dirty="0"/>
              <a:t>4. </a:t>
            </a:r>
            <a:r>
              <a:rPr lang="ko-KR" altLang="en-US" sz="1400" dirty="0"/>
              <a:t>송아지 육성기간 시 수익 부재</a:t>
            </a:r>
          </a:p>
          <a:p>
            <a:r>
              <a:rPr lang="en-US" altLang="ko-KR" sz="1400" dirty="0"/>
              <a:t>5. </a:t>
            </a:r>
            <a:r>
              <a:rPr lang="ko-KR" altLang="en-US" sz="1400" dirty="0"/>
              <a:t>노동 투입 시간 및 일손부족 등 복지 부담</a:t>
            </a:r>
          </a:p>
          <a:p>
            <a:r>
              <a:rPr lang="en-US" altLang="ko-KR" sz="1400" dirty="0"/>
              <a:t>6. </a:t>
            </a:r>
            <a:r>
              <a:rPr lang="ko-KR" altLang="en-US" sz="1400" dirty="0"/>
              <a:t>자연재해 및 기타 동물 질병에 대한 걱정</a:t>
            </a:r>
            <a:endParaRPr lang="en-US" altLang="ko-KR" sz="1400" dirty="0"/>
          </a:p>
          <a:p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/>
              <a:t> 가</a:t>
            </a:r>
            <a:r>
              <a:rPr lang="en-US" altLang="ko-KR" sz="1400" dirty="0"/>
              <a:t>. </a:t>
            </a:r>
            <a:r>
              <a:rPr lang="ko-KR" altLang="en-US" sz="1400" dirty="0"/>
              <a:t>유연한 쿼터 조정 </a:t>
            </a:r>
            <a:r>
              <a:rPr lang="en-US" altLang="ko-KR" sz="1400" dirty="0"/>
              <a:t>: </a:t>
            </a:r>
            <a:r>
              <a:rPr lang="ko-KR" altLang="en-US" sz="1400" dirty="0"/>
              <a:t>시장의 수요와 공급 상황을 주기적으로 평가하고 쿼터를 조정하여 생산량이 적정 수준에 유지될 수 있도록 한다</a:t>
            </a:r>
            <a:r>
              <a:rPr lang="en-US" altLang="ko-KR" sz="1400" dirty="0"/>
              <a:t>. </a:t>
            </a:r>
          </a:p>
          <a:p>
            <a:r>
              <a:rPr lang="ko-KR" altLang="en-US" sz="1400" dirty="0"/>
              <a:t>나</a:t>
            </a:r>
            <a:r>
              <a:rPr lang="en-US" altLang="ko-KR" sz="1400" dirty="0"/>
              <a:t>. </a:t>
            </a:r>
            <a:r>
              <a:rPr lang="ko-KR" altLang="en-US" sz="1400" dirty="0"/>
              <a:t>적정 쿼터 설정 </a:t>
            </a:r>
            <a:r>
              <a:rPr lang="en-US" altLang="ko-KR" sz="1400" dirty="0"/>
              <a:t>: </a:t>
            </a:r>
            <a:r>
              <a:rPr lang="ko-KR" altLang="en-US" sz="1400" dirty="0"/>
              <a:t>과거 데이터</a:t>
            </a:r>
            <a:r>
              <a:rPr lang="en-US" altLang="ko-KR" sz="1400" dirty="0"/>
              <a:t>, </a:t>
            </a:r>
            <a:r>
              <a:rPr lang="ko-KR" altLang="en-US" sz="1400" dirty="0"/>
              <a:t>수요 예측 및 시장 조사 등의 다양한 정보를 종합적으로 고려하여 적절한 쿼터 재설정</a:t>
            </a:r>
            <a:r>
              <a:rPr lang="en-US" altLang="ko-KR" sz="1400" dirty="0"/>
              <a:t>. </a:t>
            </a:r>
          </a:p>
          <a:p>
            <a:r>
              <a:rPr lang="en-US" altLang="ko-KR" sz="1400" dirty="0"/>
              <a:t> </a:t>
            </a:r>
            <a:r>
              <a:rPr lang="ko-KR" altLang="en-US" sz="1400" dirty="0"/>
              <a:t>다</a:t>
            </a:r>
            <a:r>
              <a:rPr lang="en-US" altLang="ko-KR" sz="1400" dirty="0"/>
              <a:t>. </a:t>
            </a:r>
            <a:r>
              <a:rPr lang="ko-KR" altLang="en-US" sz="1400" dirty="0"/>
              <a:t>자금 지원 및 금융 혜택 </a:t>
            </a:r>
            <a:r>
              <a:rPr lang="en-US" altLang="ko-KR" sz="1400" dirty="0"/>
              <a:t>: </a:t>
            </a:r>
            <a:r>
              <a:rPr lang="ko-KR" altLang="en-US" sz="1400" dirty="0"/>
              <a:t>초기 투자 및 운영 비용을 충당하기 위한 자금 지원 및 금융 혜택 제공 </a:t>
            </a:r>
            <a:r>
              <a:rPr lang="en-US" altLang="ko-KR" sz="1400" dirty="0"/>
              <a:t>(</a:t>
            </a:r>
            <a:r>
              <a:rPr lang="ko-KR" altLang="en-US" sz="1400" dirty="0"/>
              <a:t>저금리 대출</a:t>
            </a:r>
            <a:r>
              <a:rPr lang="en-US" altLang="ko-KR" sz="1400" dirty="0"/>
              <a:t>, </a:t>
            </a:r>
            <a:r>
              <a:rPr lang="ko-KR" altLang="en-US" sz="1400" dirty="0"/>
              <a:t>보조금</a:t>
            </a:r>
            <a:r>
              <a:rPr lang="en-US" altLang="ko-KR" sz="1400" dirty="0"/>
              <a:t>, </a:t>
            </a:r>
            <a:r>
              <a:rPr lang="ko-KR" altLang="en-US" sz="1400" dirty="0"/>
              <a:t>지원 프로그램 등</a:t>
            </a:r>
            <a:r>
              <a:rPr lang="en-US" altLang="ko-KR" sz="1400" dirty="0"/>
              <a:t>)</a:t>
            </a:r>
          </a:p>
          <a:p>
            <a:r>
              <a:rPr lang="en-US" altLang="ko-KR" sz="1400" dirty="0"/>
              <a:t> </a:t>
            </a:r>
            <a:r>
              <a:rPr lang="ko-KR" altLang="en-US" sz="1400" dirty="0"/>
              <a:t>라</a:t>
            </a:r>
            <a:r>
              <a:rPr lang="en-US" altLang="ko-KR" sz="1400" dirty="0"/>
              <a:t>. </a:t>
            </a:r>
            <a:r>
              <a:rPr lang="ko-KR" altLang="en-US" sz="1400" dirty="0"/>
              <a:t>유연한 제도 실시 </a:t>
            </a:r>
            <a:r>
              <a:rPr lang="en-US" altLang="ko-KR" sz="1400" dirty="0"/>
              <a:t>: </a:t>
            </a:r>
            <a:r>
              <a:rPr lang="ko-KR" altLang="en-US" sz="1400" dirty="0"/>
              <a:t>새로운 농가들이나 특정 지역의 농가들에게 추가 혜택을 부여하거나 임시적인 우대 조건을 설정하는 제도를 실시</a:t>
            </a:r>
          </a:p>
          <a:p>
            <a:r>
              <a:rPr lang="ko-KR" altLang="en-US" sz="1400" dirty="0"/>
              <a:t> 마</a:t>
            </a:r>
            <a:r>
              <a:rPr lang="en-US" altLang="ko-KR" sz="1400" dirty="0"/>
              <a:t>. </a:t>
            </a:r>
            <a:r>
              <a:rPr lang="ko-KR" altLang="en-US" sz="1400" dirty="0"/>
              <a:t>협력 네트워크 구축 </a:t>
            </a:r>
            <a:r>
              <a:rPr lang="en-US" altLang="ko-KR" sz="1400" dirty="0"/>
              <a:t>: </a:t>
            </a:r>
            <a:r>
              <a:rPr lang="ko-KR" altLang="en-US" sz="1400" dirty="0"/>
              <a:t>지역 농업자들 간의 협력 네트워크를 구축하고 지원</a:t>
            </a:r>
            <a:r>
              <a:rPr lang="en-US" altLang="ko-KR" sz="1400" dirty="0"/>
              <a:t>. (</a:t>
            </a:r>
            <a:r>
              <a:rPr lang="ko-KR" altLang="en-US" sz="1400" dirty="0"/>
              <a:t>정보 공유</a:t>
            </a:r>
            <a:r>
              <a:rPr lang="en-US" altLang="ko-KR" sz="1400" dirty="0"/>
              <a:t>, </a:t>
            </a:r>
            <a:r>
              <a:rPr lang="ko-KR" altLang="en-US" sz="1400" dirty="0"/>
              <a:t>자원 공유</a:t>
            </a:r>
            <a:r>
              <a:rPr lang="en-US" altLang="ko-KR" sz="1400" dirty="0"/>
              <a:t>, </a:t>
            </a:r>
            <a:r>
              <a:rPr lang="ko-KR" altLang="en-US" sz="1400" dirty="0"/>
              <a:t>협업 프로젝트</a:t>
            </a:r>
            <a:r>
              <a:rPr lang="en-US" altLang="ko-KR" sz="1400" dirty="0"/>
              <a:t>)</a:t>
            </a:r>
          </a:p>
          <a:p>
            <a:endParaRPr lang="en-US" altLang="ko-KR" sz="1400" dirty="0"/>
          </a:p>
          <a:p>
            <a:endParaRPr lang="en-US" altLang="ko-KR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A4358F-4576-1301-D1E3-50A9195039B2}"/>
              </a:ext>
            </a:extLst>
          </p:cNvPr>
          <p:cNvSpPr txBox="1"/>
          <p:nvPr/>
        </p:nvSpPr>
        <p:spPr>
          <a:xfrm>
            <a:off x="295275" y="4286219"/>
            <a:ext cx="1122947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/>
              <a:t>•후계 인력들이 자유롭게 그리고 좀 더 수월하게 낙농산업에 진입할 수 있도록 쿼터를 관리할 수 있는 제도 마련 필요</a:t>
            </a:r>
          </a:p>
          <a:p>
            <a:r>
              <a:rPr lang="ko-KR" altLang="en-US" sz="1400" dirty="0"/>
              <a:t>•현재 쿼터를 관리할 만한 컨트롤타워가 없는 상황이므로 쿼터를 관리할 수 있는 컨트롤타워를 만들어서 낙농을 그만두는 사람들의 쿼터를 확보해 적립 등을 통한 ‘</a:t>
            </a:r>
            <a:r>
              <a:rPr lang="ko-KR" altLang="en-US" sz="1400" dirty="0" err="1"/>
              <a:t>쿼터뱅크’를</a:t>
            </a:r>
            <a:r>
              <a:rPr lang="ko-KR" altLang="en-US" sz="1400" dirty="0"/>
              <a:t> 정착시켜 후계 인력들이 사용할 수 있도록 배려</a:t>
            </a:r>
          </a:p>
          <a:p>
            <a:r>
              <a:rPr lang="ko-KR" altLang="en-US" sz="1400" dirty="0"/>
              <a:t>•쿼터뱅크 정착화를 통해 후계 인력들이 낙농산업을 진입할 수 있도록 진입장벽을 낮춰 새로운 인력들이 자유롭게 유입될 수 있도록 제도적인 장치가 마련돼야만 낙농산업에 젊은 인력들이 들어올 수 있을 것으로 예상됨</a:t>
            </a:r>
          </a:p>
        </p:txBody>
      </p:sp>
    </p:spTree>
    <p:extLst>
      <p:ext uri="{BB962C8B-B14F-4D97-AF65-F5344CB8AC3E}">
        <p14:creationId xmlns:p14="http://schemas.microsoft.com/office/powerpoint/2010/main" val="841631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4DE9B0EAA6CE5D4E915E6E79D78B1F57" ma:contentTypeVersion="6" ma:contentTypeDescription="새 문서를 만듭니다." ma:contentTypeScope="" ma:versionID="6d26b3317d8bb65b2a220bca132a6332">
  <xsd:schema xmlns:xsd="http://www.w3.org/2001/XMLSchema" xmlns:xs="http://www.w3.org/2001/XMLSchema" xmlns:p="http://schemas.microsoft.com/office/2006/metadata/properties" xmlns:ns3="ddb8fede-84b3-4ceb-867a-7f4ebf46e633" xmlns:ns4="bebe0223-91d6-41d7-832f-e173c61903d5" targetNamespace="http://schemas.microsoft.com/office/2006/metadata/properties" ma:root="true" ma:fieldsID="f8309b1ad38bf3d494f0085797f4d0c5" ns3:_="" ns4:_="">
    <xsd:import namespace="ddb8fede-84b3-4ceb-867a-7f4ebf46e633"/>
    <xsd:import namespace="bebe0223-91d6-41d7-832f-e173c61903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8fede-84b3-4ceb-867a-7f4ebf46e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e0223-91d6-41d7-832f-e173c61903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db8fede-84b3-4ceb-867a-7f4ebf46e633" xsi:nil="true"/>
  </documentManagement>
</p:properties>
</file>

<file path=customXml/itemProps1.xml><?xml version="1.0" encoding="utf-8"?>
<ds:datastoreItem xmlns:ds="http://schemas.openxmlformats.org/officeDocument/2006/customXml" ds:itemID="{D2D07D3C-6B6F-4E69-9641-858FCE65B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b8fede-84b3-4ceb-867a-7f4ebf46e633"/>
    <ds:schemaRef ds:uri="bebe0223-91d6-41d7-832f-e173c61903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A379E1-01A9-42AC-ABF6-E122DEB8D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B85DE4-FDD6-4817-9E20-60A3057D6747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ebe0223-91d6-41d7-832f-e173c61903d5"/>
    <ds:schemaRef ds:uri="ddb8fede-84b3-4ceb-867a-7f4ebf46e6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1059</Words>
  <Application>Microsoft Office PowerPoint</Application>
  <PresentationFormat>와이드스크린</PresentationFormat>
  <Paragraphs>178</Paragraphs>
  <Slides>12</Slides>
  <Notes>3</Notes>
  <HiddenSlides>2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풀무원 로하스 OTF Medium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이영현(LEE Younghyun)/생산팀/풀무원다논</dc:creator>
  <cp:lastModifiedBy>조지연(영동_품질보증팀)</cp:lastModifiedBy>
  <cp:revision>9</cp:revision>
  <dcterms:created xsi:type="dcterms:W3CDTF">2023-05-17T09:18:42Z</dcterms:created>
  <dcterms:modified xsi:type="dcterms:W3CDTF">2023-05-18T09:57:08Z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0x0101004DE9B0EAA6CE5D4E915E6E79D78B1F57</vt:lpwstr>
  </property>
  <property fmtid="{D5CDD505-2E9C-101B-9397-08002B2CF9AE}" pid="3" name="MSIP_Label_55746f57-604a-4b1d-8689-42b09f2bd39e_Enabled">
    <vt:lpwstr>true</vt:lpwstr>
  </property>
  <property fmtid="{D5CDD505-2E9C-101B-9397-08002B2CF9AE}" pid="4" name="MSIP_Label_55746f57-604a-4b1d-8689-42b09f2bd39e_SetDate">
    <vt:lpwstr>2023-05-18T09:57:03Z</vt:lpwstr>
  </property>
  <property fmtid="{D5CDD505-2E9C-101B-9397-08002B2CF9AE}" pid="5" name="MSIP_Label_55746f57-604a-4b1d-8689-42b09f2bd39e_Method">
    <vt:lpwstr>Privileged</vt:lpwstr>
  </property>
  <property fmtid="{D5CDD505-2E9C-101B-9397-08002B2CF9AE}" pid="6" name="MSIP_Label_55746f57-604a-4b1d-8689-42b09f2bd39e_Name">
    <vt:lpwstr>일반</vt:lpwstr>
  </property>
  <property fmtid="{D5CDD505-2E9C-101B-9397-08002B2CF9AE}" pid="7" name="MSIP_Label_55746f57-604a-4b1d-8689-42b09f2bd39e_SiteId">
    <vt:lpwstr>7199116b-1fc4-4d51-aa19-015bbc6c370c</vt:lpwstr>
  </property>
  <property fmtid="{D5CDD505-2E9C-101B-9397-08002B2CF9AE}" pid="8" name="MSIP_Label_55746f57-604a-4b1d-8689-42b09f2bd39e_ActionId">
    <vt:lpwstr>61ffa6b9-47a4-495e-8c7d-b82159ce95cc</vt:lpwstr>
  </property>
  <property fmtid="{D5CDD505-2E9C-101B-9397-08002B2CF9AE}" pid="9" name="MSIP_Label_55746f57-604a-4b1d-8689-42b09f2bd39e_ContentBits">
    <vt:lpwstr>0</vt:lpwstr>
  </property>
</Properties>
</file>