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5" r:id="rId3"/>
    <p:sldId id="270" r:id="rId4"/>
    <p:sldId id="276" r:id="rId5"/>
    <p:sldId id="280" r:id="rId6"/>
    <p:sldId id="278" r:id="rId7"/>
    <p:sldId id="279" r:id="rId8"/>
    <p:sldId id="257" r:id="rId9"/>
    <p:sldId id="258" r:id="rId10"/>
    <p:sldId id="281" r:id="rId11"/>
    <p:sldId id="260" r:id="rId12"/>
    <p:sldId id="261" r:id="rId13"/>
    <p:sldId id="263" r:id="rId14"/>
    <p:sldId id="264" r:id="rId15"/>
    <p:sldId id="285" r:id="rId16"/>
    <p:sldId id="265" r:id="rId17"/>
    <p:sldId id="284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84" autoAdjust="0"/>
  </p:normalViewPr>
  <p:slideViewPr>
    <p:cSldViewPr snapToGrid="0" snapToObjects="1">
      <p:cViewPr varScale="1">
        <p:scale>
          <a:sx n="69" d="100"/>
          <a:sy n="69" d="100"/>
        </p:scale>
        <p:origin x="120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89612-1124-498D-88C4-DF4BF8B132F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59246-AD33-4DEE-A700-997E62815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19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F59246-AD33-4DEE-A700-997E628155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4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원유사용 생산 제품별 판매 경로 순위와 제품 순위를 넣어서</a:t>
            </a:r>
          </a:p>
          <a:p>
            <a:r>
              <a:rPr lang="ko-KR" altLang="en-US" dirty="0" err="1"/>
              <a:t>경로로써는</a:t>
            </a:r>
            <a:r>
              <a:rPr lang="ko-KR" altLang="en-US" dirty="0"/>
              <a:t> 수출 경로의 미비함을 기회의 경로로 선정 및 제품은 수출 제품은 우유 제품의 보존력이 약함과 연관하여 멸균</a:t>
            </a:r>
            <a:r>
              <a:rPr lang="en-US" altLang="ko-KR" dirty="0"/>
              <a:t>, </a:t>
            </a:r>
            <a:r>
              <a:rPr lang="ko-KR" altLang="en-US" dirty="0"/>
              <a:t>분말</a:t>
            </a:r>
            <a:r>
              <a:rPr lang="en-US" altLang="ko-KR" dirty="0"/>
              <a:t>, </a:t>
            </a:r>
            <a:r>
              <a:rPr lang="ko-KR" altLang="en-US" dirty="0"/>
              <a:t>버터 등으로 연계하면 </a:t>
            </a:r>
            <a:r>
              <a:rPr lang="ko-KR" altLang="en-US" dirty="0" err="1"/>
              <a:t>될꺼</a:t>
            </a:r>
            <a:r>
              <a:rPr lang="ko-KR" altLang="en-US" dirty="0"/>
              <a:t> 같아요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F59246-AD33-4DEE-A700-997E628155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33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F59246-AD33-4DEE-A700-997E628155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23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F59246-AD33-4DEE-A700-997E628155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77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18" Type="http://schemas.openxmlformats.org/officeDocument/2006/relationships/image" Target="../media/image25.jpe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image" Target="../media/image7.png"/><Relationship Id="rId17" Type="http://schemas.openxmlformats.org/officeDocument/2006/relationships/image" Target="../media/image24.jpeg"/><Relationship Id="rId2" Type="http://schemas.openxmlformats.org/officeDocument/2006/relationships/image" Target="../media/image3.png"/><Relationship Id="rId16" Type="http://schemas.openxmlformats.org/officeDocument/2006/relationships/image" Target="../media/image1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3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10" Type="http://schemas.openxmlformats.org/officeDocument/2006/relationships/image" Target="../media/image22.png"/><Relationship Id="rId19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9.jpg"/><Relationship Id="rId5" Type="http://schemas.openxmlformats.org/officeDocument/2006/relationships/image" Target="../media/image6.png"/><Relationship Id="rId15" Type="http://schemas.openxmlformats.org/officeDocument/2006/relationships/image" Target="../media/image33.png"/><Relationship Id="rId10" Type="http://schemas.openxmlformats.org/officeDocument/2006/relationships/image" Target="../media/image28.jp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7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5.png"/><Relationship Id="rId5" Type="http://schemas.openxmlformats.org/officeDocument/2006/relationships/image" Target="../media/image6.png"/><Relationship Id="rId10" Type="http://schemas.openxmlformats.org/officeDocument/2006/relationships/image" Target="../media/image34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14" Type="http://schemas.openxmlformats.org/officeDocument/2006/relationships/image" Target="../media/image3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40.png"/><Relationship Id="rId5" Type="http://schemas.openxmlformats.org/officeDocument/2006/relationships/image" Target="../media/image6.png"/><Relationship Id="rId10" Type="http://schemas.openxmlformats.org/officeDocument/2006/relationships/image" Target="../media/image39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2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2510879"/>
            <a:ext cx="7504375" cy="1462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sz="4800" b="0" i="0" u="none" dirty="0" err="1">
                <a:solidFill>
                  <a:srgbClr val="FFFFFF"/>
                </a:solidFill>
                <a:latin typeface="Noto Sans KR Black"/>
              </a:rPr>
              <a:t>국내</a:t>
            </a:r>
            <a:r>
              <a:rPr sz="4800" b="0" i="0" u="none" dirty="0">
                <a:solidFill>
                  <a:srgbClr val="FFFFFF"/>
                </a:solidFill>
                <a:latin typeface="Noto Sans KR Black"/>
              </a:rPr>
              <a:t> </a:t>
            </a:r>
            <a:r>
              <a:rPr sz="4800" b="0" i="0" u="none" dirty="0" err="1">
                <a:solidFill>
                  <a:srgbClr val="FFFFFF"/>
                </a:solidFill>
                <a:latin typeface="Noto Sans KR Black"/>
              </a:rPr>
              <a:t>우유</a:t>
            </a:r>
            <a:r>
              <a:rPr sz="4800" b="0" i="0" u="none" dirty="0">
                <a:solidFill>
                  <a:srgbClr val="FFFFFF"/>
                </a:solidFill>
                <a:latin typeface="Noto Sans KR Black"/>
              </a:rPr>
              <a:t> </a:t>
            </a:r>
            <a:r>
              <a:rPr sz="4800" b="0" i="0" u="none" dirty="0" err="1">
                <a:solidFill>
                  <a:srgbClr val="FFFFFF"/>
                </a:solidFill>
                <a:latin typeface="Noto Sans KR Black"/>
              </a:rPr>
              <a:t>시장의</a:t>
            </a:r>
            <a:r>
              <a:rPr sz="4800" b="0" i="0" u="none" dirty="0">
                <a:solidFill>
                  <a:srgbClr val="FFFFFF"/>
                </a:solidFill>
                <a:latin typeface="Noto Sans KR Black"/>
              </a:rPr>
              <a:t> </a:t>
            </a:r>
            <a:r>
              <a:rPr sz="4800" b="0" i="0" u="none" dirty="0" err="1">
                <a:solidFill>
                  <a:srgbClr val="FFFFFF"/>
                </a:solidFill>
                <a:latin typeface="Noto Sans KR Black"/>
              </a:rPr>
              <a:t>위기와</a:t>
            </a:r>
            <a:r>
              <a:rPr dirty="0"/>
              <a:t>
</a:t>
            </a:r>
            <a:r>
              <a:rPr sz="4800" b="0" i="0" u="none" dirty="0">
                <a:solidFill>
                  <a:srgbClr val="FFFFFF"/>
                </a:solidFill>
                <a:latin typeface="Noto Sans KR Black"/>
              </a:rPr>
              <a:t> </a:t>
            </a:r>
            <a:r>
              <a:rPr sz="4800" b="0" i="0" u="none" dirty="0" err="1">
                <a:solidFill>
                  <a:srgbClr val="FFFFFF"/>
                </a:solidFill>
                <a:latin typeface="Noto Sans KR Black"/>
              </a:rPr>
              <a:t>새로운</a:t>
            </a:r>
            <a:r>
              <a:rPr sz="4800" b="0" i="0" u="none" dirty="0">
                <a:solidFill>
                  <a:srgbClr val="FFFFFF"/>
                </a:solidFill>
                <a:latin typeface="Noto Sans KR Black"/>
              </a:rPr>
              <a:t> </a:t>
            </a:r>
            <a:r>
              <a:rPr sz="4800" b="0" i="0" u="none" dirty="0" err="1">
                <a:solidFill>
                  <a:srgbClr val="FFFFFF"/>
                </a:solidFill>
                <a:latin typeface="Noto Sans KR Black"/>
              </a:rPr>
              <a:t>소비경로</a:t>
            </a:r>
            <a:r>
              <a:rPr sz="4800" b="0" i="0" u="none" dirty="0">
                <a:solidFill>
                  <a:srgbClr val="FFFFFF"/>
                </a:solidFill>
                <a:latin typeface="Noto Sans KR Black"/>
              </a:rPr>
              <a:t> </a:t>
            </a:r>
            <a:r>
              <a:rPr sz="4800" b="0" i="0" u="none" dirty="0" err="1">
                <a:solidFill>
                  <a:srgbClr val="FFFFFF"/>
                </a:solidFill>
                <a:latin typeface="Noto Sans KR Black"/>
              </a:rPr>
              <a:t>개척</a:t>
            </a:r>
            <a:r>
              <a:rPr sz="4800" b="0" i="0" u="none" dirty="0">
                <a:solidFill>
                  <a:srgbClr val="FFFFFF"/>
                </a:solidFill>
                <a:latin typeface="Noto Sans KR Black"/>
              </a:rPr>
              <a:t> </a:t>
            </a:r>
            <a:r>
              <a:rPr sz="4800" b="0" i="0" u="none" dirty="0" err="1">
                <a:solidFill>
                  <a:srgbClr val="FFFFFF"/>
                </a:solidFill>
                <a:latin typeface="Noto Sans KR Black"/>
              </a:rPr>
              <a:t>전략</a:t>
            </a:r>
            <a:endParaRPr sz="4800" b="0" i="0" u="none" dirty="0">
              <a:solidFill>
                <a:srgbClr val="FFFFFF"/>
              </a:solidFill>
              <a:latin typeface="Noto Sans KR Black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" y="4164359"/>
            <a:ext cx="7147024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93C5FD"/>
                </a:solidFill>
                <a:latin typeface="Noto Sans KR"/>
              </a:rPr>
              <a:t>K-Milk 유제품 수출 포트폴리오를 중심으로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2167979"/>
            <a:ext cx="762000" cy="571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2A8339-E13C-F1D9-19B1-E5505E0E3435}"/>
              </a:ext>
            </a:extLst>
          </p:cNvPr>
          <p:cNvSpPr txBox="1"/>
          <p:nvPr/>
        </p:nvSpPr>
        <p:spPr>
          <a:xfrm>
            <a:off x="-959005" y="20629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1315E-218E-A845-F5AF-F8F68EFAA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AC93AF3E-4F65-E42B-3BA1-43C426ECF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A7C227-8C99-5729-4978-07214A3C2D66}"/>
              </a:ext>
            </a:extLst>
          </p:cNvPr>
          <p:cNvSpPr txBox="1"/>
          <p:nvPr/>
        </p:nvSpPr>
        <p:spPr>
          <a:xfrm>
            <a:off x="571500" y="2510879"/>
            <a:ext cx="7504375" cy="704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ko-KR" altLang="en-US" sz="4800" b="1" i="0" u="none" dirty="0">
                <a:solidFill>
                  <a:srgbClr val="FFFFFF"/>
                </a:solidFill>
                <a:latin typeface="Noto Sans KR Black"/>
              </a:rPr>
              <a:t>목차</a:t>
            </a:r>
            <a:endParaRPr sz="4800" b="1" i="0" u="none" dirty="0">
              <a:solidFill>
                <a:srgbClr val="FFFFFF"/>
              </a:solidFill>
              <a:latin typeface="Noto Sans KR Blac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E64008-D3D3-94C0-028D-EDA45EE8112D}"/>
              </a:ext>
            </a:extLst>
          </p:cNvPr>
          <p:cNvSpPr txBox="1"/>
          <p:nvPr/>
        </p:nvSpPr>
        <p:spPr>
          <a:xfrm>
            <a:off x="571500" y="4164359"/>
            <a:ext cx="7147024" cy="16342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1650" dirty="0">
                <a:solidFill>
                  <a:srgbClr val="93C5FD"/>
                </a:solidFill>
                <a:latin typeface="Noto Sans KR"/>
              </a:rPr>
              <a:t>1.</a:t>
            </a:r>
            <a:r>
              <a:rPr lang="ko-KR" altLang="en-US" sz="1650" dirty="0">
                <a:solidFill>
                  <a:srgbClr val="93C5FD"/>
                </a:solidFill>
                <a:latin typeface="Noto Sans KR"/>
              </a:rPr>
              <a:t> 팀원소개</a:t>
            </a:r>
            <a:br>
              <a:rPr lang="en-US" altLang="ko-KR" sz="1650" dirty="0">
                <a:solidFill>
                  <a:srgbClr val="93C5FD"/>
                </a:solidFill>
                <a:latin typeface="Noto Sans KR"/>
              </a:rPr>
            </a:br>
            <a:r>
              <a:rPr lang="en-US" altLang="ko-KR" sz="1650" dirty="0">
                <a:solidFill>
                  <a:srgbClr val="93C5FD"/>
                </a:solidFill>
                <a:latin typeface="Noto Sans KR"/>
              </a:rPr>
              <a:t>2. </a:t>
            </a:r>
            <a:r>
              <a:rPr lang="ko-KR" altLang="en-US" sz="1650" dirty="0">
                <a:solidFill>
                  <a:srgbClr val="93C5FD"/>
                </a:solidFill>
                <a:latin typeface="Noto Sans KR"/>
              </a:rPr>
              <a:t>우유의 특징과 구조적 위기</a:t>
            </a:r>
            <a:endParaRPr lang="en-US" altLang="ko-KR" sz="1650" dirty="0">
              <a:solidFill>
                <a:srgbClr val="93C5FD"/>
              </a:solidFill>
              <a:latin typeface="Noto Sans KR"/>
            </a:endParaRPr>
          </a:p>
          <a:p>
            <a:pPr algn="l">
              <a:lnSpc>
                <a:spcPts val="2640"/>
              </a:lnSpc>
            </a:pPr>
            <a:r>
              <a:rPr lang="en-US" sz="1650" b="0" i="0" u="none" dirty="0">
                <a:solidFill>
                  <a:srgbClr val="93C5FD"/>
                </a:solidFill>
                <a:latin typeface="Noto Sans KR"/>
              </a:rPr>
              <a:t>3. </a:t>
            </a:r>
            <a:r>
              <a:rPr lang="ko-KR" altLang="en-US" sz="1650" dirty="0">
                <a:solidFill>
                  <a:srgbClr val="93C5FD"/>
                </a:solidFill>
                <a:latin typeface="Noto Sans KR"/>
              </a:rPr>
              <a:t>국내 원유 소비 실적 및 현황</a:t>
            </a:r>
            <a:endParaRPr lang="en-US" altLang="ko-KR" sz="1650" dirty="0">
              <a:solidFill>
                <a:srgbClr val="93C5FD"/>
              </a:solidFill>
              <a:latin typeface="Noto Sans KR"/>
            </a:endParaRPr>
          </a:p>
          <a:p>
            <a:pPr algn="l">
              <a:lnSpc>
                <a:spcPts val="2640"/>
              </a:lnSpc>
            </a:pPr>
            <a:r>
              <a:rPr lang="en-US" altLang="ko-KR" sz="1650" dirty="0">
                <a:solidFill>
                  <a:srgbClr val="93C5FD"/>
                </a:solidFill>
                <a:latin typeface="Noto Sans KR"/>
              </a:rPr>
              <a:t>4. </a:t>
            </a:r>
            <a:r>
              <a:rPr lang="ko-KR" altLang="en-US" sz="1650" dirty="0">
                <a:solidFill>
                  <a:srgbClr val="93C5FD"/>
                </a:solidFill>
                <a:latin typeface="Noto Sans KR"/>
              </a:rPr>
              <a:t>수출전략</a:t>
            </a:r>
            <a:endParaRPr lang="en-US" altLang="ko-KR" sz="1650" dirty="0">
              <a:solidFill>
                <a:srgbClr val="93C5FD"/>
              </a:solidFill>
              <a:latin typeface="Noto Sans KR"/>
            </a:endParaRPr>
          </a:p>
          <a:p>
            <a:pPr algn="l">
              <a:lnSpc>
                <a:spcPts val="2640"/>
              </a:lnSpc>
            </a:pPr>
            <a:endParaRPr sz="1650" b="0" i="0" u="none" dirty="0">
              <a:solidFill>
                <a:srgbClr val="93C5FD"/>
              </a:solidFill>
              <a:latin typeface="Noto Sans KR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601F1-F700-8DE6-16F3-C9F24B0AF296}"/>
              </a:ext>
            </a:extLst>
          </p:cNvPr>
          <p:cNvSpPr/>
          <p:nvPr/>
        </p:nvSpPr>
        <p:spPr>
          <a:xfrm>
            <a:off x="571500" y="2167979"/>
            <a:ext cx="762000" cy="571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그림 5" descr="한국낙농유가공기술원">
            <a:extLst>
              <a:ext uri="{FF2B5EF4-FFF2-40B4-BE49-F238E27FC236}">
                <a16:creationId xmlns:a16="http://schemas.microsoft.com/office/drawing/2014/main" id="{16448D46-23E1-7F8A-DC26-E06774801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696" y="977354"/>
            <a:ext cx="47625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86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image.png">
            <a:extLst>
              <a:ext uri="{FF2B5EF4-FFF2-40B4-BE49-F238E27FC236}">
                <a16:creationId xmlns:a16="http://schemas.microsoft.com/office/drawing/2014/main" id="{C4CD1411-01D1-315D-5E94-AA6C45892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10" y="256112"/>
            <a:ext cx="12192000" cy="6858000"/>
          </a:xfrm>
          <a:prstGeom prst="rect">
            <a:avLst/>
          </a:prstGeom>
        </p:spPr>
      </p:pic>
      <p:pic>
        <p:nvPicPr>
          <p:cNvPr id="9" name="Picture 2" descr="image.png">
            <a:extLst>
              <a:ext uri="{FF2B5EF4-FFF2-40B4-BE49-F238E27FC236}">
                <a16:creationId xmlns:a16="http://schemas.microsoft.com/office/drawing/2014/main" id="{EEEA0037-7A7E-7D35-D942-B004C734A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72" y="1768751"/>
            <a:ext cx="5258126" cy="4782312"/>
          </a:xfrm>
          <a:prstGeom prst="rect">
            <a:avLst/>
          </a:prstGeom>
        </p:spPr>
      </p:pic>
      <p:pic>
        <p:nvPicPr>
          <p:cNvPr id="11" name="Picture 3" descr="image.png">
            <a:extLst>
              <a:ext uri="{FF2B5EF4-FFF2-40B4-BE49-F238E27FC236}">
                <a16:creationId xmlns:a16="http://schemas.microsoft.com/office/drawing/2014/main" id="{5DFD1914-81CA-321B-CF8D-30C5072805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79" y="1936541"/>
            <a:ext cx="5084457" cy="4179938"/>
          </a:xfrm>
          <a:prstGeom prst="rect">
            <a:avLst/>
          </a:prstGeom>
        </p:spPr>
      </p:pic>
      <p:pic>
        <p:nvPicPr>
          <p:cNvPr id="13" name="Picture 4" descr="image.png">
            <a:extLst>
              <a:ext uri="{FF2B5EF4-FFF2-40B4-BE49-F238E27FC236}">
                <a16:creationId xmlns:a16="http://schemas.microsoft.com/office/drawing/2014/main" id="{55EF7E1E-5892-9BDB-B5C1-D0F182319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411" y="1768750"/>
            <a:ext cx="4621950" cy="2425148"/>
          </a:xfrm>
          <a:prstGeom prst="rect">
            <a:avLst/>
          </a:prstGeom>
        </p:spPr>
      </p:pic>
      <p:pic>
        <p:nvPicPr>
          <p:cNvPr id="15" name="Picture 5" descr="image.png">
            <a:extLst>
              <a:ext uri="{FF2B5EF4-FFF2-40B4-BE49-F238E27FC236}">
                <a16:creationId xmlns:a16="http://schemas.microsoft.com/office/drawing/2014/main" id="{AE676E51-F738-C3CE-9E91-E03E15FC86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0411" y="4405267"/>
            <a:ext cx="4621950" cy="2425148"/>
          </a:xfrm>
          <a:prstGeom prst="rect">
            <a:avLst/>
          </a:prstGeom>
        </p:spPr>
      </p:pic>
      <p:pic>
        <p:nvPicPr>
          <p:cNvPr id="17" name="Picture 6" descr="image.png">
            <a:extLst>
              <a:ext uri="{FF2B5EF4-FFF2-40B4-BE49-F238E27FC236}">
                <a16:creationId xmlns:a16="http://schemas.microsoft.com/office/drawing/2014/main" id="{B44DC82E-92E3-ED70-1025-B5BA501990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5209" y="2097538"/>
            <a:ext cx="1053408" cy="351609"/>
          </a:xfrm>
          <a:prstGeom prst="rect">
            <a:avLst/>
          </a:prstGeom>
        </p:spPr>
      </p:pic>
      <p:pic>
        <p:nvPicPr>
          <p:cNvPr id="19" name="Picture 7" descr="image.png">
            <a:extLst>
              <a:ext uri="{FF2B5EF4-FFF2-40B4-BE49-F238E27FC236}">
                <a16:creationId xmlns:a16="http://schemas.microsoft.com/office/drawing/2014/main" id="{4D3F5572-1454-32F2-3934-72DA9A3699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731" y="2583239"/>
            <a:ext cx="1053408" cy="351609"/>
          </a:xfrm>
          <a:prstGeom prst="rect">
            <a:avLst/>
          </a:prstGeom>
        </p:spPr>
      </p:pic>
      <p:pic>
        <p:nvPicPr>
          <p:cNvPr id="21" name="Picture 8" descr="image.png">
            <a:extLst>
              <a:ext uri="{FF2B5EF4-FFF2-40B4-BE49-F238E27FC236}">
                <a16:creationId xmlns:a16="http://schemas.microsoft.com/office/drawing/2014/main" id="{26D21A8F-A4F5-22E3-F6E9-98D148FB0B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8918" y="3030846"/>
            <a:ext cx="1053408" cy="351609"/>
          </a:xfrm>
          <a:prstGeom prst="rect">
            <a:avLst/>
          </a:prstGeom>
        </p:spPr>
      </p:pic>
      <p:pic>
        <p:nvPicPr>
          <p:cNvPr id="23" name="Picture 9" descr="image.png">
            <a:extLst>
              <a:ext uri="{FF2B5EF4-FFF2-40B4-BE49-F238E27FC236}">
                <a16:creationId xmlns:a16="http://schemas.microsoft.com/office/drawing/2014/main" id="{54E64E0E-8897-6765-C575-92BA55BAD08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1105" y="3478452"/>
            <a:ext cx="1053408" cy="351609"/>
          </a:xfrm>
          <a:prstGeom prst="rect">
            <a:avLst/>
          </a:prstGeom>
        </p:spPr>
      </p:pic>
      <p:pic>
        <p:nvPicPr>
          <p:cNvPr id="25" name="Picture 10" descr="image.png">
            <a:extLst>
              <a:ext uri="{FF2B5EF4-FFF2-40B4-BE49-F238E27FC236}">
                <a16:creationId xmlns:a16="http://schemas.microsoft.com/office/drawing/2014/main" id="{FD478616-9496-4119-3596-2EB59A4722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1770" y="4780531"/>
            <a:ext cx="1053408" cy="351610"/>
          </a:xfrm>
          <a:prstGeom prst="rect">
            <a:avLst/>
          </a:prstGeom>
        </p:spPr>
      </p:pic>
      <p:pic>
        <p:nvPicPr>
          <p:cNvPr id="27" name="Picture 11" descr="image.png">
            <a:extLst>
              <a:ext uri="{FF2B5EF4-FFF2-40B4-BE49-F238E27FC236}">
                <a16:creationId xmlns:a16="http://schemas.microsoft.com/office/drawing/2014/main" id="{985AEF8D-8E43-14A6-F0D7-BC3B234B43D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0248" y="5266232"/>
            <a:ext cx="1053408" cy="351609"/>
          </a:xfrm>
          <a:prstGeom prst="rect">
            <a:avLst/>
          </a:prstGeom>
        </p:spPr>
      </p:pic>
      <p:pic>
        <p:nvPicPr>
          <p:cNvPr id="29" name="Picture 12" descr="image.png">
            <a:extLst>
              <a:ext uri="{FF2B5EF4-FFF2-40B4-BE49-F238E27FC236}">
                <a16:creationId xmlns:a16="http://schemas.microsoft.com/office/drawing/2014/main" id="{67EC0AF3-8ABA-B934-9119-5B628C4F09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8061" y="5713839"/>
            <a:ext cx="1053408" cy="351610"/>
          </a:xfrm>
          <a:prstGeom prst="rect">
            <a:avLst/>
          </a:prstGeom>
        </p:spPr>
      </p:pic>
      <p:pic>
        <p:nvPicPr>
          <p:cNvPr id="31" name="Picture 13" descr="image.png">
            <a:extLst>
              <a:ext uri="{FF2B5EF4-FFF2-40B4-BE49-F238E27FC236}">
                <a16:creationId xmlns:a16="http://schemas.microsoft.com/office/drawing/2014/main" id="{171B51CE-82EC-C721-4F03-DDC03F0E4A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05874" y="6161446"/>
            <a:ext cx="1053408" cy="35160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068755A-B6EE-6ECD-E44F-0F8460882BD0}"/>
              </a:ext>
            </a:extLst>
          </p:cNvPr>
          <p:cNvSpPr txBox="1"/>
          <p:nvPr/>
        </p:nvSpPr>
        <p:spPr>
          <a:xfrm>
            <a:off x="295275" y="666750"/>
            <a:ext cx="116014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lang="ko-KR" altLang="en-US" sz="4875" b="1" i="0" u="none" dirty="0">
                <a:solidFill>
                  <a:srgbClr val="37474F"/>
                </a:solidFill>
                <a:latin typeface="Jua"/>
              </a:rPr>
              <a:t>🎉 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팀원소개</a:t>
            </a:r>
            <a:r>
              <a:rPr lang="en-US" altLang="ko-KR" sz="4875" b="1" dirty="0">
                <a:solidFill>
                  <a:srgbClr val="37474F"/>
                </a:solidFill>
                <a:latin typeface="Jua"/>
              </a:rPr>
              <a:t>(1) – 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생산</a:t>
            </a:r>
            <a:r>
              <a:rPr lang="en-US" altLang="ko-KR" sz="4875" b="1" dirty="0">
                <a:solidFill>
                  <a:srgbClr val="37474F"/>
                </a:solidFill>
                <a:latin typeface="Jua"/>
              </a:rPr>
              <a:t> </a:t>
            </a:r>
            <a:endParaRPr sz="4875" b="1" i="0" u="none" dirty="0">
              <a:solidFill>
                <a:srgbClr val="37474F"/>
              </a:solidFill>
              <a:latin typeface="Ju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CC63917-05F1-D15A-607B-6CF7B6A55D61}"/>
              </a:ext>
            </a:extLst>
          </p:cNvPr>
          <p:cNvSpPr txBox="1"/>
          <p:nvPr/>
        </p:nvSpPr>
        <p:spPr>
          <a:xfrm>
            <a:off x="7294988" y="2080223"/>
            <a:ext cx="1530915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263238"/>
                </a:solidFill>
                <a:latin typeface="Noto Sans KR"/>
              </a:rPr>
              <a:t>김</a:t>
            </a:r>
            <a:r>
              <a:rPr lang="ko-KR" altLang="en-US" sz="2100" b="1" i="0" u="none" dirty="0">
                <a:solidFill>
                  <a:srgbClr val="263238"/>
                </a:solidFill>
                <a:latin typeface="Noto Sans KR"/>
              </a:rPr>
              <a:t>건희</a:t>
            </a:r>
            <a:endParaRPr sz="2100" b="1" i="0" u="none" dirty="0">
              <a:solidFill>
                <a:srgbClr val="263238"/>
              </a:solidFill>
              <a:latin typeface="Noto Sans KR"/>
            </a:endParaRP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BE73AC3D-1D39-B904-1E65-ACF41190C16D}"/>
              </a:ext>
            </a:extLst>
          </p:cNvPr>
          <p:cNvSpPr/>
          <p:nvPr/>
        </p:nvSpPr>
        <p:spPr>
          <a:xfrm>
            <a:off x="7294988" y="2487758"/>
            <a:ext cx="1530915" cy="28575"/>
          </a:xfrm>
          <a:prstGeom prst="rect">
            <a:avLst/>
          </a:prstGeom>
          <a:solidFill>
            <a:srgbClr val="FF9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E7F7A21-E0D1-2FC2-17BF-8110E8F7B068}"/>
              </a:ext>
            </a:extLst>
          </p:cNvPr>
          <p:cNvSpPr txBox="1"/>
          <p:nvPr/>
        </p:nvSpPr>
        <p:spPr>
          <a:xfrm>
            <a:off x="7287424" y="2618303"/>
            <a:ext cx="179758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풀무원 </a:t>
            </a:r>
            <a:r>
              <a:rPr lang="ko-KR" altLang="en-US" sz="1650" b="1" dirty="0" err="1">
                <a:solidFill>
                  <a:srgbClr val="263238"/>
                </a:solidFill>
                <a:latin typeface="Noto Sans KR Medium"/>
              </a:rPr>
              <a:t>다논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BD5161B-CE2C-2C13-32EA-A543B49A6302}"/>
              </a:ext>
            </a:extLst>
          </p:cNvPr>
          <p:cNvSpPr txBox="1"/>
          <p:nvPr/>
        </p:nvSpPr>
        <p:spPr>
          <a:xfrm>
            <a:off x="7279611" y="3065910"/>
            <a:ext cx="291952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생산관리 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– 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공정 및 </a:t>
            </a:r>
            <a:r>
              <a:rPr lang="ko-KR" altLang="en-US" sz="1650" b="1" dirty="0" err="1">
                <a:solidFill>
                  <a:srgbClr val="263238"/>
                </a:solidFill>
                <a:latin typeface="Noto Sans KR Medium"/>
              </a:rPr>
              <a:t>스케쥴관리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24AD958-5BC7-22D8-90DC-4A43E0684059}"/>
              </a:ext>
            </a:extLst>
          </p:cNvPr>
          <p:cNvSpPr txBox="1"/>
          <p:nvPr/>
        </p:nvSpPr>
        <p:spPr>
          <a:xfrm>
            <a:off x="7271798" y="3513517"/>
            <a:ext cx="246239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발효유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B062AE-38C1-16DA-A9DD-BF457B3A2D6D}"/>
              </a:ext>
            </a:extLst>
          </p:cNvPr>
          <p:cNvSpPr txBox="1"/>
          <p:nvPr/>
        </p:nvSpPr>
        <p:spPr>
          <a:xfrm>
            <a:off x="7271549" y="4713346"/>
            <a:ext cx="1530915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2100" b="1" i="0" u="none" dirty="0" err="1">
                <a:solidFill>
                  <a:srgbClr val="263238"/>
                </a:solidFill>
                <a:latin typeface="Noto Sans KR"/>
              </a:rPr>
              <a:t>임찬영</a:t>
            </a:r>
            <a:endParaRPr sz="2100" b="1" i="0" u="none" dirty="0">
              <a:solidFill>
                <a:srgbClr val="263238"/>
              </a:solidFill>
              <a:latin typeface="Noto Sans KR"/>
            </a:endParaRPr>
          </a:p>
        </p:txBody>
      </p:sp>
      <p:sp>
        <p:nvSpPr>
          <p:cNvPr id="49" name="Rectangle 22">
            <a:extLst>
              <a:ext uri="{FF2B5EF4-FFF2-40B4-BE49-F238E27FC236}">
                <a16:creationId xmlns:a16="http://schemas.microsoft.com/office/drawing/2014/main" id="{1D7095E8-57A8-4BA3-1762-FA384CD930C1}"/>
              </a:ext>
            </a:extLst>
          </p:cNvPr>
          <p:cNvSpPr/>
          <p:nvPr/>
        </p:nvSpPr>
        <p:spPr>
          <a:xfrm>
            <a:off x="7271549" y="5120881"/>
            <a:ext cx="1530915" cy="28575"/>
          </a:xfrm>
          <a:prstGeom prst="rect">
            <a:avLst/>
          </a:prstGeom>
          <a:solidFill>
            <a:srgbClr val="FF9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372433C-C7A8-B987-A633-62349D2DEC2B}"/>
              </a:ext>
            </a:extLst>
          </p:cNvPr>
          <p:cNvSpPr txBox="1"/>
          <p:nvPr/>
        </p:nvSpPr>
        <p:spPr>
          <a:xfrm>
            <a:off x="7280941" y="5267884"/>
            <a:ext cx="189098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풀무원 </a:t>
            </a:r>
            <a:r>
              <a:rPr lang="ko-KR" altLang="en-US" sz="1650" b="1" dirty="0" err="1">
                <a:solidFill>
                  <a:srgbClr val="263238"/>
                </a:solidFill>
                <a:latin typeface="Noto Sans KR Medium"/>
              </a:rPr>
              <a:t>다논</a:t>
            </a:r>
            <a:endParaRPr lang="ko-KR" altLang="en-US" sz="1650" b="1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9C53D0C-2292-3DE8-5A1C-A8797E16155C}"/>
              </a:ext>
            </a:extLst>
          </p:cNvPr>
          <p:cNvSpPr txBox="1"/>
          <p:nvPr/>
        </p:nvSpPr>
        <p:spPr>
          <a:xfrm>
            <a:off x="7288752" y="5692716"/>
            <a:ext cx="3418577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생산관리 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– FILLING/PACKING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712D47F-26FB-A075-9E79-0782F31516D7}"/>
              </a:ext>
            </a:extLst>
          </p:cNvPr>
          <p:cNvSpPr txBox="1"/>
          <p:nvPr/>
        </p:nvSpPr>
        <p:spPr>
          <a:xfrm>
            <a:off x="7296567" y="6130349"/>
            <a:ext cx="246239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50" b="1" dirty="0">
                <a:solidFill>
                  <a:srgbClr val="263238"/>
                </a:solidFill>
                <a:latin typeface="Noto Sans KR Medium"/>
              </a:rPr>
              <a:t>SY/DY 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제품</a:t>
            </a:r>
            <a:r>
              <a:rPr lang="en-US" sz="1650" b="1" i="0" u="none" dirty="0">
                <a:solidFill>
                  <a:srgbClr val="263238"/>
                </a:solidFill>
                <a:latin typeface="Noto Sans KR Medium"/>
              </a:rPr>
              <a:t> 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16DD4B4D-71BC-9E46-B9F9-CD7A484CB9E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390648">
            <a:off x="582770" y="2482950"/>
            <a:ext cx="2306239" cy="3134277"/>
          </a:xfrm>
          <a:prstGeom prst="rect">
            <a:avLst/>
          </a:prstGeom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9E73A827-FA29-4AAD-59AE-F37577C564E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12873"/>
          <a:stretch>
            <a:fillRect/>
          </a:stretch>
        </p:blipFill>
        <p:spPr>
          <a:xfrm rot="21400489">
            <a:off x="3018193" y="2302936"/>
            <a:ext cx="2195393" cy="3015170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7DC0B059-AC86-359B-3407-23DEBFA6D4E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93353" y="472237"/>
            <a:ext cx="1785585" cy="1607986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CEA65C9-7FCC-C5AC-36D2-6531A160E5B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433096" y="2205775"/>
            <a:ext cx="1779639" cy="1376879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D410651C-B12D-05D4-666E-BFD3EBD7292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81641" y="3685112"/>
            <a:ext cx="1866577" cy="1137526"/>
          </a:xfrm>
          <a:prstGeom prst="rect">
            <a:avLst/>
          </a:prstGeom>
        </p:spPr>
      </p:pic>
      <p:pic>
        <p:nvPicPr>
          <p:cNvPr id="68" name="그림 67" descr="풀무원 마시는액티비아 업 플레인 딸기 복숭아 210ml 20개-11번가 모바일">
            <a:extLst>
              <a:ext uri="{FF2B5EF4-FFF2-40B4-BE49-F238E27FC236}">
                <a16:creationId xmlns:a16="http://schemas.microsoft.com/office/drawing/2014/main" id="{ECB08CAC-B930-A723-B157-72DC91027AF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493353" y="4956336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04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07289-0050-4B69-89CE-D7E831AAB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image.png">
            <a:extLst>
              <a:ext uri="{FF2B5EF4-FFF2-40B4-BE49-F238E27FC236}">
                <a16:creationId xmlns:a16="http://schemas.microsoft.com/office/drawing/2014/main" id="{16F271FD-143D-FC6A-F242-E7BCF35F7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10" y="211475"/>
            <a:ext cx="12192000" cy="6858000"/>
          </a:xfrm>
          <a:prstGeom prst="rect">
            <a:avLst/>
          </a:prstGeom>
        </p:spPr>
      </p:pic>
      <p:pic>
        <p:nvPicPr>
          <p:cNvPr id="9" name="Picture 2" descr="image.png">
            <a:extLst>
              <a:ext uri="{FF2B5EF4-FFF2-40B4-BE49-F238E27FC236}">
                <a16:creationId xmlns:a16="http://schemas.microsoft.com/office/drawing/2014/main" id="{189AE66F-838F-D7A9-23D7-FCB891ADC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72" y="1768751"/>
            <a:ext cx="5258126" cy="4782312"/>
          </a:xfrm>
          <a:prstGeom prst="rect">
            <a:avLst/>
          </a:prstGeom>
        </p:spPr>
      </p:pic>
      <p:pic>
        <p:nvPicPr>
          <p:cNvPr id="11" name="Picture 3" descr="image.png">
            <a:extLst>
              <a:ext uri="{FF2B5EF4-FFF2-40B4-BE49-F238E27FC236}">
                <a16:creationId xmlns:a16="http://schemas.microsoft.com/office/drawing/2014/main" id="{54E4743E-2BCA-6B1E-FFA0-9973058CF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79" y="1936541"/>
            <a:ext cx="5084457" cy="4179938"/>
          </a:xfrm>
          <a:prstGeom prst="rect">
            <a:avLst/>
          </a:prstGeom>
        </p:spPr>
      </p:pic>
      <p:pic>
        <p:nvPicPr>
          <p:cNvPr id="13" name="Picture 4" descr="image.png">
            <a:extLst>
              <a:ext uri="{FF2B5EF4-FFF2-40B4-BE49-F238E27FC236}">
                <a16:creationId xmlns:a16="http://schemas.microsoft.com/office/drawing/2014/main" id="{844E9520-EAF2-50AE-A66B-9F407DA85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411" y="1768750"/>
            <a:ext cx="4621950" cy="2425148"/>
          </a:xfrm>
          <a:prstGeom prst="rect">
            <a:avLst/>
          </a:prstGeom>
        </p:spPr>
      </p:pic>
      <p:pic>
        <p:nvPicPr>
          <p:cNvPr id="17" name="Picture 6" descr="image.png">
            <a:extLst>
              <a:ext uri="{FF2B5EF4-FFF2-40B4-BE49-F238E27FC236}">
                <a16:creationId xmlns:a16="http://schemas.microsoft.com/office/drawing/2014/main" id="{ABFEB58B-4A4A-ECE0-0F54-F03D2CA2B8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209" y="2097538"/>
            <a:ext cx="1053408" cy="351609"/>
          </a:xfrm>
          <a:prstGeom prst="rect">
            <a:avLst/>
          </a:prstGeom>
        </p:spPr>
      </p:pic>
      <p:pic>
        <p:nvPicPr>
          <p:cNvPr id="19" name="Picture 7" descr="image.png">
            <a:extLst>
              <a:ext uri="{FF2B5EF4-FFF2-40B4-BE49-F238E27FC236}">
                <a16:creationId xmlns:a16="http://schemas.microsoft.com/office/drawing/2014/main" id="{8953AEA2-5539-EFD4-CD18-F0FA3EEC39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731" y="2583239"/>
            <a:ext cx="1053408" cy="351609"/>
          </a:xfrm>
          <a:prstGeom prst="rect">
            <a:avLst/>
          </a:prstGeom>
        </p:spPr>
      </p:pic>
      <p:pic>
        <p:nvPicPr>
          <p:cNvPr id="21" name="Picture 8" descr="image.png">
            <a:extLst>
              <a:ext uri="{FF2B5EF4-FFF2-40B4-BE49-F238E27FC236}">
                <a16:creationId xmlns:a16="http://schemas.microsoft.com/office/drawing/2014/main" id="{78BD17D9-6033-03F0-0AA7-64916DD68C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8918" y="3030846"/>
            <a:ext cx="1053408" cy="351609"/>
          </a:xfrm>
          <a:prstGeom prst="rect">
            <a:avLst/>
          </a:prstGeom>
        </p:spPr>
      </p:pic>
      <p:pic>
        <p:nvPicPr>
          <p:cNvPr id="23" name="Picture 9" descr="image.png">
            <a:extLst>
              <a:ext uri="{FF2B5EF4-FFF2-40B4-BE49-F238E27FC236}">
                <a16:creationId xmlns:a16="http://schemas.microsoft.com/office/drawing/2014/main" id="{41B56782-3ADA-468A-7AEC-8A9E495437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1105" y="3478452"/>
            <a:ext cx="1053408" cy="35160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8102567-D1A5-CF50-3E76-69DABF97C256}"/>
              </a:ext>
            </a:extLst>
          </p:cNvPr>
          <p:cNvSpPr txBox="1"/>
          <p:nvPr/>
        </p:nvSpPr>
        <p:spPr>
          <a:xfrm>
            <a:off x="295275" y="666750"/>
            <a:ext cx="116014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lang="ko-KR" altLang="en-US" sz="4875" b="1" i="0" u="none" dirty="0">
                <a:solidFill>
                  <a:srgbClr val="37474F"/>
                </a:solidFill>
                <a:latin typeface="Jua"/>
              </a:rPr>
              <a:t>🎉 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팀원소개</a:t>
            </a:r>
            <a:r>
              <a:rPr lang="en-US" altLang="ko-KR" sz="4875" b="1" dirty="0">
                <a:solidFill>
                  <a:srgbClr val="37474F"/>
                </a:solidFill>
                <a:latin typeface="Jua"/>
              </a:rPr>
              <a:t>(2) – QC </a:t>
            </a:r>
            <a:endParaRPr sz="4875" b="1" i="0" u="none" dirty="0">
              <a:solidFill>
                <a:srgbClr val="37474F"/>
              </a:solidFill>
              <a:latin typeface="Ju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9B5B8E-95E9-EC10-8388-6F7895F30E9D}"/>
              </a:ext>
            </a:extLst>
          </p:cNvPr>
          <p:cNvSpPr txBox="1"/>
          <p:nvPr/>
        </p:nvSpPr>
        <p:spPr>
          <a:xfrm>
            <a:off x="7294988" y="2080223"/>
            <a:ext cx="1530915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2100" b="1" dirty="0">
                <a:solidFill>
                  <a:srgbClr val="263238"/>
                </a:solidFill>
                <a:latin typeface="Noto Sans KR"/>
              </a:rPr>
              <a:t>이태우</a:t>
            </a:r>
            <a:endParaRPr sz="2100" b="1" i="0" u="none" dirty="0">
              <a:solidFill>
                <a:srgbClr val="263238"/>
              </a:solidFill>
              <a:latin typeface="Noto Sans KR"/>
            </a:endParaRP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E3A9090F-E6BA-C554-46FC-231CAB0FC538}"/>
              </a:ext>
            </a:extLst>
          </p:cNvPr>
          <p:cNvSpPr/>
          <p:nvPr/>
        </p:nvSpPr>
        <p:spPr>
          <a:xfrm>
            <a:off x="7294988" y="2487758"/>
            <a:ext cx="1530915" cy="28575"/>
          </a:xfrm>
          <a:prstGeom prst="rect">
            <a:avLst/>
          </a:prstGeom>
          <a:solidFill>
            <a:srgbClr val="FF9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DD59E74-B66D-F21D-E21D-9E1C75400240}"/>
              </a:ext>
            </a:extLst>
          </p:cNvPr>
          <p:cNvSpPr txBox="1"/>
          <p:nvPr/>
        </p:nvSpPr>
        <p:spPr>
          <a:xfrm>
            <a:off x="7287424" y="2618303"/>
            <a:ext cx="179758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 err="1">
                <a:solidFill>
                  <a:srgbClr val="263238"/>
                </a:solidFill>
                <a:latin typeface="Noto Sans KR Medium"/>
              </a:rPr>
              <a:t>비락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 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- 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대구공장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C648C0A-BF69-8359-1B23-D2973A7175B9}"/>
              </a:ext>
            </a:extLst>
          </p:cNvPr>
          <p:cNvSpPr txBox="1"/>
          <p:nvPr/>
        </p:nvSpPr>
        <p:spPr>
          <a:xfrm>
            <a:off x="7279611" y="3065910"/>
            <a:ext cx="291952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650" b="1" i="0" u="none" dirty="0">
                <a:solidFill>
                  <a:srgbClr val="263238"/>
                </a:solidFill>
                <a:latin typeface="Noto Sans KR Medium"/>
              </a:rPr>
              <a:t>QA – 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대외업무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BD0D6D-067A-0E79-EA6F-03012D567E93}"/>
              </a:ext>
            </a:extLst>
          </p:cNvPr>
          <p:cNvSpPr txBox="1"/>
          <p:nvPr/>
        </p:nvSpPr>
        <p:spPr>
          <a:xfrm>
            <a:off x="7271798" y="3513517"/>
            <a:ext cx="246239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살균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/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멸균유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, 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유가공품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1E3780-07F1-81A6-282F-B2984207BF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65114" y="346015"/>
            <a:ext cx="1994169" cy="197231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031E5E7-4E3A-3B19-DCA1-AA18962DFF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17255" y="2288900"/>
            <a:ext cx="1586458" cy="1882439"/>
          </a:xfrm>
          <a:prstGeom prst="rect">
            <a:avLst/>
          </a:prstGeom>
        </p:spPr>
      </p:pic>
      <p:pic>
        <p:nvPicPr>
          <p:cNvPr id="8" name="Picture 5" descr="image.png">
            <a:extLst>
              <a:ext uri="{FF2B5EF4-FFF2-40B4-BE49-F238E27FC236}">
                <a16:creationId xmlns:a16="http://schemas.microsoft.com/office/drawing/2014/main" id="{B493B10F-12C2-FE12-D631-A9B0BA114A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0411" y="4405267"/>
            <a:ext cx="4621950" cy="2425148"/>
          </a:xfrm>
          <a:prstGeom prst="rect">
            <a:avLst/>
          </a:prstGeom>
        </p:spPr>
      </p:pic>
      <p:pic>
        <p:nvPicPr>
          <p:cNvPr id="12" name="Picture 10" descr="image.png">
            <a:extLst>
              <a:ext uri="{FF2B5EF4-FFF2-40B4-BE49-F238E27FC236}">
                <a16:creationId xmlns:a16="http://schemas.microsoft.com/office/drawing/2014/main" id="{CD269BE2-8A20-2053-D5A3-B3E3FC2FC77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81770" y="4780531"/>
            <a:ext cx="1053408" cy="351610"/>
          </a:xfrm>
          <a:prstGeom prst="rect">
            <a:avLst/>
          </a:prstGeom>
        </p:spPr>
      </p:pic>
      <p:pic>
        <p:nvPicPr>
          <p:cNvPr id="16" name="Picture 11" descr="image.png">
            <a:extLst>
              <a:ext uri="{FF2B5EF4-FFF2-40B4-BE49-F238E27FC236}">
                <a16:creationId xmlns:a16="http://schemas.microsoft.com/office/drawing/2014/main" id="{F0CE782A-A293-0F04-B3C7-EF41972B066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0248" y="5266232"/>
            <a:ext cx="1053408" cy="351609"/>
          </a:xfrm>
          <a:prstGeom prst="rect">
            <a:avLst/>
          </a:prstGeom>
        </p:spPr>
      </p:pic>
      <p:pic>
        <p:nvPicPr>
          <p:cNvPr id="20" name="Picture 12" descr="image.png">
            <a:extLst>
              <a:ext uri="{FF2B5EF4-FFF2-40B4-BE49-F238E27FC236}">
                <a16:creationId xmlns:a16="http://schemas.microsoft.com/office/drawing/2014/main" id="{551CA88E-95BB-7E08-F1DE-A78312D16DF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98061" y="5713839"/>
            <a:ext cx="1053408" cy="351610"/>
          </a:xfrm>
          <a:prstGeom prst="rect">
            <a:avLst/>
          </a:prstGeom>
        </p:spPr>
      </p:pic>
      <p:pic>
        <p:nvPicPr>
          <p:cNvPr id="24" name="Picture 13" descr="image.png">
            <a:extLst>
              <a:ext uri="{FF2B5EF4-FFF2-40B4-BE49-F238E27FC236}">
                <a16:creationId xmlns:a16="http://schemas.microsoft.com/office/drawing/2014/main" id="{917AF3DF-FC2F-A655-082D-9D367567C39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05874" y="6161446"/>
            <a:ext cx="1053408" cy="35160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A303A4C-7AA9-F254-925B-4935B984EE57}"/>
              </a:ext>
            </a:extLst>
          </p:cNvPr>
          <p:cNvSpPr txBox="1"/>
          <p:nvPr/>
        </p:nvSpPr>
        <p:spPr>
          <a:xfrm>
            <a:off x="7271549" y="4713346"/>
            <a:ext cx="1530915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2100" b="1" dirty="0" err="1">
                <a:solidFill>
                  <a:srgbClr val="263238"/>
                </a:solidFill>
                <a:latin typeface="Noto Sans KR"/>
              </a:rPr>
              <a:t>홍상호</a:t>
            </a:r>
            <a:endParaRPr sz="2100" b="1" i="0" u="none" dirty="0">
              <a:solidFill>
                <a:srgbClr val="263238"/>
              </a:solidFill>
              <a:latin typeface="Noto Sans KR"/>
            </a:endParaRPr>
          </a:p>
        </p:txBody>
      </p:sp>
      <p:sp>
        <p:nvSpPr>
          <p:cNvPr id="32" name="Rectangle 22">
            <a:extLst>
              <a:ext uri="{FF2B5EF4-FFF2-40B4-BE49-F238E27FC236}">
                <a16:creationId xmlns:a16="http://schemas.microsoft.com/office/drawing/2014/main" id="{9621FBD1-2531-D59B-2722-DF51CFDA5CD8}"/>
              </a:ext>
            </a:extLst>
          </p:cNvPr>
          <p:cNvSpPr/>
          <p:nvPr/>
        </p:nvSpPr>
        <p:spPr>
          <a:xfrm>
            <a:off x="7271549" y="5120881"/>
            <a:ext cx="1530915" cy="28575"/>
          </a:xfrm>
          <a:prstGeom prst="rect">
            <a:avLst/>
          </a:prstGeom>
          <a:solidFill>
            <a:srgbClr val="FF9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15C7529-CBFA-D2A7-FF93-B554C2848DBC}"/>
              </a:ext>
            </a:extLst>
          </p:cNvPr>
          <p:cNvSpPr txBox="1"/>
          <p:nvPr/>
        </p:nvSpPr>
        <p:spPr>
          <a:xfrm>
            <a:off x="7296567" y="5260203"/>
            <a:ext cx="189098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HY 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논산공장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8C6C69-3632-E7DA-9806-8ED8EB6108ED}"/>
              </a:ext>
            </a:extLst>
          </p:cNvPr>
          <p:cNvSpPr txBox="1"/>
          <p:nvPr/>
        </p:nvSpPr>
        <p:spPr>
          <a:xfrm>
            <a:off x="7288752" y="5692716"/>
            <a:ext cx="3418577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품질혁신팀 제품안전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D8F9D8-A46A-2D81-AAEB-863F85F96952}"/>
              </a:ext>
            </a:extLst>
          </p:cNvPr>
          <p:cNvSpPr txBox="1"/>
          <p:nvPr/>
        </p:nvSpPr>
        <p:spPr>
          <a:xfrm>
            <a:off x="7296567" y="6130349"/>
            <a:ext cx="3344539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슈퍼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100, </a:t>
            </a:r>
            <a:r>
              <a:rPr lang="ko-KR" altLang="en-US" sz="1650" b="1" dirty="0" err="1">
                <a:solidFill>
                  <a:srgbClr val="263238"/>
                </a:solidFill>
                <a:latin typeface="Noto Sans KR Medium"/>
              </a:rPr>
              <a:t>건기식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(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정제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, 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캡슐 등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)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D25296-6B4F-407B-A551-1D1F63E65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566" y="4239113"/>
            <a:ext cx="1432337" cy="143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A1A50DE-7C9A-4E9D-94D7-B6947FD63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136" y="5358070"/>
            <a:ext cx="2122136" cy="141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FAA5F40-6701-4563-B14A-B395D039321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445566">
            <a:off x="2996973" y="2482549"/>
            <a:ext cx="2211701" cy="294893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0FC4970-41B7-4C78-B7A9-712DA12AD68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406854">
            <a:off x="697238" y="2233562"/>
            <a:ext cx="2137333" cy="379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81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DBA06-C6A6-D963-D997-8151077D8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image.png">
            <a:extLst>
              <a:ext uri="{FF2B5EF4-FFF2-40B4-BE49-F238E27FC236}">
                <a16:creationId xmlns:a16="http://schemas.microsoft.com/office/drawing/2014/main" id="{A61F360F-D06A-20A1-0BA9-850F90CD4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10" y="211475"/>
            <a:ext cx="12192000" cy="6858000"/>
          </a:xfrm>
          <a:prstGeom prst="rect">
            <a:avLst/>
          </a:prstGeom>
        </p:spPr>
      </p:pic>
      <p:pic>
        <p:nvPicPr>
          <p:cNvPr id="9" name="Picture 2" descr="image.png">
            <a:extLst>
              <a:ext uri="{FF2B5EF4-FFF2-40B4-BE49-F238E27FC236}">
                <a16:creationId xmlns:a16="http://schemas.microsoft.com/office/drawing/2014/main" id="{863D1AA7-6969-5D2C-8823-B65461291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72" y="1768751"/>
            <a:ext cx="5258126" cy="4782312"/>
          </a:xfrm>
          <a:prstGeom prst="rect">
            <a:avLst/>
          </a:prstGeom>
        </p:spPr>
      </p:pic>
      <p:pic>
        <p:nvPicPr>
          <p:cNvPr id="11" name="Picture 3" descr="image.png">
            <a:extLst>
              <a:ext uri="{FF2B5EF4-FFF2-40B4-BE49-F238E27FC236}">
                <a16:creationId xmlns:a16="http://schemas.microsoft.com/office/drawing/2014/main" id="{8E6D9539-1DF3-5391-CCF7-4E3B9BE86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79" y="1936541"/>
            <a:ext cx="5024039" cy="4179938"/>
          </a:xfrm>
          <a:prstGeom prst="rect">
            <a:avLst/>
          </a:prstGeom>
        </p:spPr>
      </p:pic>
      <p:pic>
        <p:nvPicPr>
          <p:cNvPr id="13" name="Picture 4" descr="image.png">
            <a:extLst>
              <a:ext uri="{FF2B5EF4-FFF2-40B4-BE49-F238E27FC236}">
                <a16:creationId xmlns:a16="http://schemas.microsoft.com/office/drawing/2014/main" id="{5A03D115-03B3-B193-1E6B-FBB9997C8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411" y="1768750"/>
            <a:ext cx="4621950" cy="2671170"/>
          </a:xfrm>
          <a:prstGeom prst="rect">
            <a:avLst/>
          </a:prstGeom>
        </p:spPr>
      </p:pic>
      <p:pic>
        <p:nvPicPr>
          <p:cNvPr id="17" name="Picture 6" descr="image.png">
            <a:extLst>
              <a:ext uri="{FF2B5EF4-FFF2-40B4-BE49-F238E27FC236}">
                <a16:creationId xmlns:a16="http://schemas.microsoft.com/office/drawing/2014/main" id="{F632304A-5437-8240-BF7C-459BB8FF6D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209" y="2097538"/>
            <a:ext cx="1053408" cy="351609"/>
          </a:xfrm>
          <a:prstGeom prst="rect">
            <a:avLst/>
          </a:prstGeom>
        </p:spPr>
      </p:pic>
      <p:pic>
        <p:nvPicPr>
          <p:cNvPr id="19" name="Picture 7" descr="image.png">
            <a:extLst>
              <a:ext uri="{FF2B5EF4-FFF2-40B4-BE49-F238E27FC236}">
                <a16:creationId xmlns:a16="http://schemas.microsoft.com/office/drawing/2014/main" id="{264D42E2-72CC-008B-A31E-35B07DC642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731" y="2583239"/>
            <a:ext cx="1053408" cy="351609"/>
          </a:xfrm>
          <a:prstGeom prst="rect">
            <a:avLst/>
          </a:prstGeom>
        </p:spPr>
      </p:pic>
      <p:pic>
        <p:nvPicPr>
          <p:cNvPr id="21" name="Picture 8" descr="image.png">
            <a:extLst>
              <a:ext uri="{FF2B5EF4-FFF2-40B4-BE49-F238E27FC236}">
                <a16:creationId xmlns:a16="http://schemas.microsoft.com/office/drawing/2014/main" id="{2E235995-242D-2BF7-E6CD-974567A0C2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8918" y="3030846"/>
            <a:ext cx="1053408" cy="351609"/>
          </a:xfrm>
          <a:prstGeom prst="rect">
            <a:avLst/>
          </a:prstGeom>
        </p:spPr>
      </p:pic>
      <p:pic>
        <p:nvPicPr>
          <p:cNvPr id="23" name="Picture 9" descr="image.png">
            <a:extLst>
              <a:ext uri="{FF2B5EF4-FFF2-40B4-BE49-F238E27FC236}">
                <a16:creationId xmlns:a16="http://schemas.microsoft.com/office/drawing/2014/main" id="{7771FEA1-E2ED-DEBE-E537-96F0316070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1105" y="3478452"/>
            <a:ext cx="1053408" cy="35160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0853D98-B7F9-46F5-CAE9-DA3537CD2067}"/>
              </a:ext>
            </a:extLst>
          </p:cNvPr>
          <p:cNvSpPr txBox="1"/>
          <p:nvPr/>
        </p:nvSpPr>
        <p:spPr>
          <a:xfrm>
            <a:off x="295275" y="666750"/>
            <a:ext cx="116014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lang="ko-KR" altLang="en-US" sz="4875" b="1" i="0" u="none" dirty="0">
                <a:solidFill>
                  <a:srgbClr val="37474F"/>
                </a:solidFill>
                <a:latin typeface="Jua"/>
              </a:rPr>
              <a:t>🎉 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팀원소개</a:t>
            </a:r>
            <a:r>
              <a:rPr lang="en-US" altLang="ko-KR" sz="4875" b="1" dirty="0">
                <a:solidFill>
                  <a:srgbClr val="37474F"/>
                </a:solidFill>
                <a:latin typeface="Jua"/>
              </a:rPr>
              <a:t>(3) – 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연구소</a:t>
            </a:r>
            <a:endParaRPr sz="4875" b="1" i="0" u="none" dirty="0">
              <a:solidFill>
                <a:srgbClr val="37474F"/>
              </a:solidFill>
              <a:latin typeface="Ju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4C8CD2-C54D-ED3B-FFFF-5424A3944579}"/>
              </a:ext>
            </a:extLst>
          </p:cNvPr>
          <p:cNvSpPr txBox="1"/>
          <p:nvPr/>
        </p:nvSpPr>
        <p:spPr>
          <a:xfrm>
            <a:off x="7294988" y="2080223"/>
            <a:ext cx="1530915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2100" b="1" dirty="0" err="1">
                <a:solidFill>
                  <a:srgbClr val="263238"/>
                </a:solidFill>
                <a:latin typeface="Noto Sans KR"/>
              </a:rPr>
              <a:t>박지언</a:t>
            </a:r>
            <a:endParaRPr sz="2100" b="1" i="0" u="none" dirty="0">
              <a:solidFill>
                <a:srgbClr val="263238"/>
              </a:solidFill>
              <a:latin typeface="Noto Sans KR"/>
            </a:endParaRP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9371851F-CACF-5403-A3DC-459C0B5FDDD8}"/>
              </a:ext>
            </a:extLst>
          </p:cNvPr>
          <p:cNvSpPr/>
          <p:nvPr/>
        </p:nvSpPr>
        <p:spPr>
          <a:xfrm>
            <a:off x="7294988" y="2487758"/>
            <a:ext cx="1530915" cy="28575"/>
          </a:xfrm>
          <a:prstGeom prst="rect">
            <a:avLst/>
          </a:prstGeom>
          <a:solidFill>
            <a:srgbClr val="FF9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FEDF998-8883-6217-A9DF-E48668543285}"/>
              </a:ext>
            </a:extLst>
          </p:cNvPr>
          <p:cNvSpPr txBox="1"/>
          <p:nvPr/>
        </p:nvSpPr>
        <p:spPr>
          <a:xfrm>
            <a:off x="7287424" y="2618303"/>
            <a:ext cx="179758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빙그레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8CF692-B2FB-C0D0-DE51-D7AD5E61B386}"/>
              </a:ext>
            </a:extLst>
          </p:cNvPr>
          <p:cNvSpPr txBox="1"/>
          <p:nvPr/>
        </p:nvSpPr>
        <p:spPr>
          <a:xfrm>
            <a:off x="7279611" y="3065910"/>
            <a:ext cx="291952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연구원 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- 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제품개발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6A42F6D-ED84-BD54-E25A-88A43EE92389}"/>
              </a:ext>
            </a:extLst>
          </p:cNvPr>
          <p:cNvSpPr txBox="1"/>
          <p:nvPr/>
        </p:nvSpPr>
        <p:spPr>
          <a:xfrm>
            <a:off x="7271798" y="3513517"/>
            <a:ext cx="2462395" cy="7617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요맘때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, </a:t>
            </a:r>
            <a:r>
              <a:rPr lang="ko-KR" altLang="en-US" sz="1650" b="1" i="0" u="none" dirty="0" err="1">
                <a:solidFill>
                  <a:srgbClr val="263238"/>
                </a:solidFill>
                <a:latin typeface="Noto Sans KR Medium"/>
              </a:rPr>
              <a:t>밀키프룻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, </a:t>
            </a:r>
            <a:r>
              <a:rPr lang="ko-KR" altLang="en-US" sz="1650" b="1" i="0" u="none" dirty="0" err="1">
                <a:solidFill>
                  <a:srgbClr val="263238"/>
                </a:solidFill>
                <a:latin typeface="Noto Sans KR Medium"/>
              </a:rPr>
              <a:t>따옴바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, </a:t>
            </a:r>
          </a:p>
          <a:p>
            <a:pPr algn="l"/>
            <a:r>
              <a:rPr lang="ko-KR" altLang="en-US" sz="1650" b="1" i="0" u="none" dirty="0" err="1">
                <a:solidFill>
                  <a:srgbClr val="263238"/>
                </a:solidFill>
                <a:latin typeface="Noto Sans KR Medium"/>
              </a:rPr>
              <a:t>뽕따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 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(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내수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/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수출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) 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등</a:t>
            </a:r>
            <a:endParaRPr lang="en-US" altLang="ko-KR" sz="1650" b="1" i="0" u="none" dirty="0">
              <a:solidFill>
                <a:srgbClr val="263238"/>
              </a:solidFill>
              <a:latin typeface="Noto Sans KR Medium"/>
            </a:endParaRPr>
          </a:p>
          <a:p>
            <a:pPr algn="l"/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 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1F0BD3-9C5D-4211-8746-05A3CA6D1DD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436023">
            <a:off x="512679" y="2264006"/>
            <a:ext cx="2349082" cy="313210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18F2650-1F51-478E-A6D6-15F43AA59C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430069">
            <a:off x="2910179" y="2662644"/>
            <a:ext cx="2340601" cy="312080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EFEF1AB-9BBB-44D7-97CF-0F455ED26F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62403" y="377459"/>
            <a:ext cx="2729597" cy="136072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FFF71C1-CF67-4938-AD38-136AC7841B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31425" y="4566881"/>
            <a:ext cx="2730185" cy="208486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154D4A5-A1D4-4C4F-AE9F-94DD60B637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12361" y="2077460"/>
            <a:ext cx="1847279" cy="223402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9CB6EE7-E0EF-481A-9217-33728699515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68856" y="4574012"/>
            <a:ext cx="2304898" cy="208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84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A7D29-D040-3479-6FBF-89BC912A8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image.png">
            <a:extLst>
              <a:ext uri="{FF2B5EF4-FFF2-40B4-BE49-F238E27FC236}">
                <a16:creationId xmlns:a16="http://schemas.microsoft.com/office/drawing/2014/main" id="{0D04FDBA-AF48-5562-7BDC-AB8181D79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10" y="211475"/>
            <a:ext cx="12192000" cy="6858000"/>
          </a:xfrm>
          <a:prstGeom prst="rect">
            <a:avLst/>
          </a:prstGeom>
        </p:spPr>
      </p:pic>
      <p:pic>
        <p:nvPicPr>
          <p:cNvPr id="9" name="Picture 2" descr="image.png">
            <a:extLst>
              <a:ext uri="{FF2B5EF4-FFF2-40B4-BE49-F238E27FC236}">
                <a16:creationId xmlns:a16="http://schemas.microsoft.com/office/drawing/2014/main" id="{8B6C52C6-70DE-16A7-0BDF-32E9C64DE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72" y="1768751"/>
            <a:ext cx="5258126" cy="4782312"/>
          </a:xfrm>
          <a:prstGeom prst="rect">
            <a:avLst/>
          </a:prstGeom>
        </p:spPr>
      </p:pic>
      <p:pic>
        <p:nvPicPr>
          <p:cNvPr id="11" name="Picture 3" descr="image.png">
            <a:extLst>
              <a:ext uri="{FF2B5EF4-FFF2-40B4-BE49-F238E27FC236}">
                <a16:creationId xmlns:a16="http://schemas.microsoft.com/office/drawing/2014/main" id="{A9E830D6-448B-4096-8B59-F779B89C4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79" y="1936541"/>
            <a:ext cx="5084457" cy="4179938"/>
          </a:xfrm>
          <a:prstGeom prst="rect">
            <a:avLst/>
          </a:prstGeom>
        </p:spPr>
      </p:pic>
      <p:pic>
        <p:nvPicPr>
          <p:cNvPr id="13" name="Picture 4" descr="image.png">
            <a:extLst>
              <a:ext uri="{FF2B5EF4-FFF2-40B4-BE49-F238E27FC236}">
                <a16:creationId xmlns:a16="http://schemas.microsoft.com/office/drawing/2014/main" id="{D4821249-62BE-4F9A-83DD-9AFBCA863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411" y="1768750"/>
            <a:ext cx="4621950" cy="2425148"/>
          </a:xfrm>
          <a:prstGeom prst="rect">
            <a:avLst/>
          </a:prstGeom>
        </p:spPr>
      </p:pic>
      <p:pic>
        <p:nvPicPr>
          <p:cNvPr id="17" name="Picture 6" descr="image.png">
            <a:extLst>
              <a:ext uri="{FF2B5EF4-FFF2-40B4-BE49-F238E27FC236}">
                <a16:creationId xmlns:a16="http://schemas.microsoft.com/office/drawing/2014/main" id="{99712EC0-CF8C-E522-E45A-904E4C7AA0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209" y="2097538"/>
            <a:ext cx="1053408" cy="351609"/>
          </a:xfrm>
          <a:prstGeom prst="rect">
            <a:avLst/>
          </a:prstGeom>
        </p:spPr>
      </p:pic>
      <p:pic>
        <p:nvPicPr>
          <p:cNvPr id="19" name="Picture 7" descr="image.png">
            <a:extLst>
              <a:ext uri="{FF2B5EF4-FFF2-40B4-BE49-F238E27FC236}">
                <a16:creationId xmlns:a16="http://schemas.microsoft.com/office/drawing/2014/main" id="{DF24A851-8375-86AB-BF0E-9D08FA7D1D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731" y="2583239"/>
            <a:ext cx="1053408" cy="351609"/>
          </a:xfrm>
          <a:prstGeom prst="rect">
            <a:avLst/>
          </a:prstGeom>
        </p:spPr>
      </p:pic>
      <p:pic>
        <p:nvPicPr>
          <p:cNvPr id="21" name="Picture 8" descr="image.png">
            <a:extLst>
              <a:ext uri="{FF2B5EF4-FFF2-40B4-BE49-F238E27FC236}">
                <a16:creationId xmlns:a16="http://schemas.microsoft.com/office/drawing/2014/main" id="{2B66A0C2-7566-9E9E-2100-D49F1F031E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8918" y="3030846"/>
            <a:ext cx="1053408" cy="351609"/>
          </a:xfrm>
          <a:prstGeom prst="rect">
            <a:avLst/>
          </a:prstGeom>
        </p:spPr>
      </p:pic>
      <p:pic>
        <p:nvPicPr>
          <p:cNvPr id="23" name="Picture 9" descr="image.png">
            <a:extLst>
              <a:ext uri="{FF2B5EF4-FFF2-40B4-BE49-F238E27FC236}">
                <a16:creationId xmlns:a16="http://schemas.microsoft.com/office/drawing/2014/main" id="{781794F6-E1F0-E65A-D764-F5266790F9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1105" y="3478452"/>
            <a:ext cx="1053408" cy="35160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C5CF754-03BF-D524-224A-247958BDDDF4}"/>
              </a:ext>
            </a:extLst>
          </p:cNvPr>
          <p:cNvSpPr txBox="1"/>
          <p:nvPr/>
        </p:nvSpPr>
        <p:spPr>
          <a:xfrm>
            <a:off x="295275" y="666750"/>
            <a:ext cx="116014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lang="ko-KR" altLang="en-US" sz="4875" b="1" i="0" u="none" dirty="0">
                <a:solidFill>
                  <a:srgbClr val="37474F"/>
                </a:solidFill>
                <a:latin typeface="Jua"/>
              </a:rPr>
              <a:t>🎉 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팀원소개</a:t>
            </a:r>
            <a:r>
              <a:rPr lang="en-US" altLang="ko-KR" sz="4875" b="1" dirty="0">
                <a:solidFill>
                  <a:srgbClr val="37474F"/>
                </a:solidFill>
                <a:latin typeface="Jua"/>
              </a:rPr>
              <a:t>(4) – 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공무</a:t>
            </a:r>
            <a:endParaRPr sz="4875" b="1" i="0" u="none" dirty="0">
              <a:solidFill>
                <a:srgbClr val="37474F"/>
              </a:solidFill>
              <a:latin typeface="Ju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C5257A-E382-04A9-660C-AE93FD5A4A72}"/>
              </a:ext>
            </a:extLst>
          </p:cNvPr>
          <p:cNvSpPr txBox="1"/>
          <p:nvPr/>
        </p:nvSpPr>
        <p:spPr>
          <a:xfrm>
            <a:off x="7294988" y="2080223"/>
            <a:ext cx="1530915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2100" b="1" dirty="0">
                <a:solidFill>
                  <a:srgbClr val="263238"/>
                </a:solidFill>
                <a:latin typeface="Noto Sans KR"/>
              </a:rPr>
              <a:t>이수민</a:t>
            </a:r>
            <a:endParaRPr sz="2100" b="1" i="0" u="none" dirty="0">
              <a:solidFill>
                <a:srgbClr val="263238"/>
              </a:solidFill>
              <a:latin typeface="Noto Sans KR"/>
            </a:endParaRP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D889149E-748D-8AAB-81DF-2412BBCEC104}"/>
              </a:ext>
            </a:extLst>
          </p:cNvPr>
          <p:cNvSpPr/>
          <p:nvPr/>
        </p:nvSpPr>
        <p:spPr>
          <a:xfrm>
            <a:off x="7294988" y="2487758"/>
            <a:ext cx="1530915" cy="28575"/>
          </a:xfrm>
          <a:prstGeom prst="rect">
            <a:avLst/>
          </a:prstGeom>
          <a:solidFill>
            <a:srgbClr val="FF9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05D264-F02E-1012-574D-109D2CA092E7}"/>
              </a:ext>
            </a:extLst>
          </p:cNvPr>
          <p:cNvSpPr txBox="1"/>
          <p:nvPr/>
        </p:nvSpPr>
        <p:spPr>
          <a:xfrm>
            <a:off x="7287424" y="2618303"/>
            <a:ext cx="2666648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>
                <a:solidFill>
                  <a:srgbClr val="263238"/>
                </a:solidFill>
                <a:latin typeface="Noto Sans KR Medium"/>
              </a:rPr>
              <a:t>서울우유 협동조합 거창공장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0B5ED3-5E8D-493D-99EA-519820A0F42A}"/>
              </a:ext>
            </a:extLst>
          </p:cNvPr>
          <p:cNvSpPr txBox="1"/>
          <p:nvPr/>
        </p:nvSpPr>
        <p:spPr>
          <a:xfrm>
            <a:off x="7279611" y="3065910"/>
            <a:ext cx="291952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환경 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/ 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안전 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(</a:t>
            </a:r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유틸리티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)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0C780F9-42AB-ADC8-4D8D-6664BB577745}"/>
              </a:ext>
            </a:extLst>
          </p:cNvPr>
          <p:cNvSpPr txBox="1"/>
          <p:nvPr/>
        </p:nvSpPr>
        <p:spPr>
          <a:xfrm>
            <a:off x="7271798" y="3513517"/>
            <a:ext cx="3042618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 err="1">
                <a:solidFill>
                  <a:srgbClr val="263238"/>
                </a:solidFill>
                <a:latin typeface="Noto Sans KR Medium"/>
              </a:rPr>
              <a:t>백색시유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(</a:t>
            </a:r>
            <a:r>
              <a:rPr lang="ko-KR" altLang="en-US" sz="1650" b="1" dirty="0" err="1">
                <a:solidFill>
                  <a:srgbClr val="263238"/>
                </a:solidFill>
                <a:latin typeface="Noto Sans KR Medium"/>
              </a:rPr>
              <a:t>카톤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), </a:t>
            </a:r>
            <a:r>
              <a:rPr lang="ko-KR" altLang="en-US" sz="1650" b="1" i="0" u="none" dirty="0" err="1">
                <a:solidFill>
                  <a:srgbClr val="263238"/>
                </a:solidFill>
                <a:latin typeface="Noto Sans KR Medium"/>
              </a:rPr>
              <a:t>믹스류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(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병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), 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스타벅스 커피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(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컵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), </a:t>
            </a:r>
            <a:r>
              <a:rPr lang="ko-KR" altLang="en-US" sz="1650" b="1" i="0" u="none" dirty="0" err="1">
                <a:solidFill>
                  <a:srgbClr val="263238"/>
                </a:solidFill>
                <a:latin typeface="Noto Sans KR Medium"/>
              </a:rPr>
              <a:t>가공치즈류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38D5CA-C486-96EC-F71B-CD465C46A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599" y="1072467"/>
            <a:ext cx="783614" cy="139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E78EA5-66F9-69E7-538A-04C48C487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4051" y="1149547"/>
            <a:ext cx="985774" cy="131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E45A3352-826E-B6E7-B628-11EAB2A51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426" y="2484073"/>
            <a:ext cx="1561574" cy="2294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0FB1C3D5-C9FC-0FB4-2F97-AE1C93F8A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860" y="4843784"/>
            <a:ext cx="1496382" cy="127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8977EFC-3E0A-2053-6531-4E345CB1AD1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1612" t="16472" r="36888" b="25277"/>
          <a:stretch>
            <a:fillRect/>
          </a:stretch>
        </p:blipFill>
        <p:spPr>
          <a:xfrm>
            <a:off x="1571625" y="2097538"/>
            <a:ext cx="2930835" cy="379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487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A303F-C21B-4E60-543D-0D8AEEBDA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image.png">
            <a:extLst>
              <a:ext uri="{FF2B5EF4-FFF2-40B4-BE49-F238E27FC236}">
                <a16:creationId xmlns:a16="http://schemas.microsoft.com/office/drawing/2014/main" id="{63438F50-ED45-F94A-BA5B-FE2BD35F9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79" y="211475"/>
            <a:ext cx="12192000" cy="6858000"/>
          </a:xfrm>
          <a:prstGeom prst="rect">
            <a:avLst/>
          </a:prstGeom>
        </p:spPr>
      </p:pic>
      <p:pic>
        <p:nvPicPr>
          <p:cNvPr id="9" name="Picture 2" descr="image.png">
            <a:extLst>
              <a:ext uri="{FF2B5EF4-FFF2-40B4-BE49-F238E27FC236}">
                <a16:creationId xmlns:a16="http://schemas.microsoft.com/office/drawing/2014/main" id="{A7BE2A0E-34A1-279D-F7B2-44D54EA70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72" y="1768751"/>
            <a:ext cx="5258126" cy="4782312"/>
          </a:xfrm>
          <a:prstGeom prst="rect">
            <a:avLst/>
          </a:prstGeom>
        </p:spPr>
      </p:pic>
      <p:pic>
        <p:nvPicPr>
          <p:cNvPr id="11" name="Picture 3" descr="image.png">
            <a:extLst>
              <a:ext uri="{FF2B5EF4-FFF2-40B4-BE49-F238E27FC236}">
                <a16:creationId xmlns:a16="http://schemas.microsoft.com/office/drawing/2014/main" id="{48501D64-2954-5C0D-877B-81156B0F9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79" y="1936541"/>
            <a:ext cx="5084457" cy="4179938"/>
          </a:xfrm>
          <a:prstGeom prst="rect">
            <a:avLst/>
          </a:prstGeom>
        </p:spPr>
      </p:pic>
      <p:pic>
        <p:nvPicPr>
          <p:cNvPr id="13" name="Picture 4" descr="image.png">
            <a:extLst>
              <a:ext uri="{FF2B5EF4-FFF2-40B4-BE49-F238E27FC236}">
                <a16:creationId xmlns:a16="http://schemas.microsoft.com/office/drawing/2014/main" id="{B2D73A07-F488-20F2-B60E-421769D5AD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411" y="1768750"/>
            <a:ext cx="4621950" cy="2425148"/>
          </a:xfrm>
          <a:prstGeom prst="rect">
            <a:avLst/>
          </a:prstGeom>
        </p:spPr>
      </p:pic>
      <p:pic>
        <p:nvPicPr>
          <p:cNvPr id="17" name="Picture 6" descr="image.png">
            <a:extLst>
              <a:ext uri="{FF2B5EF4-FFF2-40B4-BE49-F238E27FC236}">
                <a16:creationId xmlns:a16="http://schemas.microsoft.com/office/drawing/2014/main" id="{8BE3C3EC-2BD6-F566-6B7B-A97E7379A1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209" y="2097538"/>
            <a:ext cx="1053408" cy="351609"/>
          </a:xfrm>
          <a:prstGeom prst="rect">
            <a:avLst/>
          </a:prstGeom>
        </p:spPr>
      </p:pic>
      <p:pic>
        <p:nvPicPr>
          <p:cNvPr id="19" name="Picture 7" descr="image.png">
            <a:extLst>
              <a:ext uri="{FF2B5EF4-FFF2-40B4-BE49-F238E27FC236}">
                <a16:creationId xmlns:a16="http://schemas.microsoft.com/office/drawing/2014/main" id="{6DF9E5AA-C033-2076-7DD7-548709672A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731" y="2583239"/>
            <a:ext cx="1053408" cy="351609"/>
          </a:xfrm>
          <a:prstGeom prst="rect">
            <a:avLst/>
          </a:prstGeom>
        </p:spPr>
      </p:pic>
      <p:pic>
        <p:nvPicPr>
          <p:cNvPr id="21" name="Picture 8" descr="image.png">
            <a:extLst>
              <a:ext uri="{FF2B5EF4-FFF2-40B4-BE49-F238E27FC236}">
                <a16:creationId xmlns:a16="http://schemas.microsoft.com/office/drawing/2014/main" id="{401D2356-BCCE-C7CF-4920-F712F4BA99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8918" y="3030846"/>
            <a:ext cx="1053408" cy="351609"/>
          </a:xfrm>
          <a:prstGeom prst="rect">
            <a:avLst/>
          </a:prstGeom>
        </p:spPr>
      </p:pic>
      <p:pic>
        <p:nvPicPr>
          <p:cNvPr id="23" name="Picture 9" descr="image.png">
            <a:extLst>
              <a:ext uri="{FF2B5EF4-FFF2-40B4-BE49-F238E27FC236}">
                <a16:creationId xmlns:a16="http://schemas.microsoft.com/office/drawing/2014/main" id="{60D3E967-61B9-E67C-8D1E-7858014802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1105" y="3478452"/>
            <a:ext cx="1053408" cy="35160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B70DDF3-A837-6D0E-A2F9-67C390818B5E}"/>
              </a:ext>
            </a:extLst>
          </p:cNvPr>
          <p:cNvSpPr txBox="1"/>
          <p:nvPr/>
        </p:nvSpPr>
        <p:spPr>
          <a:xfrm>
            <a:off x="295275" y="666750"/>
            <a:ext cx="116014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lang="ko-KR" altLang="en-US" sz="4875" b="1" i="0" u="none" dirty="0">
                <a:solidFill>
                  <a:srgbClr val="37474F"/>
                </a:solidFill>
                <a:latin typeface="Jua"/>
              </a:rPr>
              <a:t>🎉 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팀원소개</a:t>
            </a:r>
            <a:r>
              <a:rPr lang="en-US" altLang="ko-KR" sz="4875" b="1" dirty="0">
                <a:solidFill>
                  <a:srgbClr val="37474F"/>
                </a:solidFill>
                <a:latin typeface="Jua"/>
              </a:rPr>
              <a:t>(5) –</a:t>
            </a:r>
            <a:r>
              <a:rPr lang="ko-KR" altLang="en-US" sz="4875" b="1" dirty="0">
                <a:solidFill>
                  <a:srgbClr val="37474F"/>
                </a:solidFill>
                <a:latin typeface="Jua"/>
              </a:rPr>
              <a:t>영업</a:t>
            </a:r>
            <a:endParaRPr sz="4875" b="1" i="0" u="none" dirty="0">
              <a:solidFill>
                <a:srgbClr val="37474F"/>
              </a:solidFill>
              <a:latin typeface="Ju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F7E6658-9C68-6AF6-3897-DA0271037B65}"/>
              </a:ext>
            </a:extLst>
          </p:cNvPr>
          <p:cNvSpPr txBox="1"/>
          <p:nvPr/>
        </p:nvSpPr>
        <p:spPr>
          <a:xfrm>
            <a:off x="7294988" y="2080223"/>
            <a:ext cx="1530915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2100" b="1" i="0" u="none" dirty="0" err="1">
                <a:solidFill>
                  <a:srgbClr val="263238"/>
                </a:solidFill>
                <a:latin typeface="Noto Sans KR"/>
              </a:rPr>
              <a:t>정석현</a:t>
            </a:r>
            <a:endParaRPr sz="2100" b="1" i="0" u="none" dirty="0">
              <a:solidFill>
                <a:srgbClr val="263238"/>
              </a:solidFill>
              <a:latin typeface="Noto Sans KR"/>
            </a:endParaRP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E2CB63B8-B6AD-7D18-4A92-B7BB94BBCE8D}"/>
              </a:ext>
            </a:extLst>
          </p:cNvPr>
          <p:cNvSpPr/>
          <p:nvPr/>
        </p:nvSpPr>
        <p:spPr>
          <a:xfrm>
            <a:off x="7294988" y="2487758"/>
            <a:ext cx="1530915" cy="28575"/>
          </a:xfrm>
          <a:prstGeom prst="rect">
            <a:avLst/>
          </a:prstGeom>
          <a:solidFill>
            <a:srgbClr val="FF9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8B14DA-8457-A31F-9508-D98DF6939713}"/>
              </a:ext>
            </a:extLst>
          </p:cNvPr>
          <p:cNvSpPr txBox="1"/>
          <p:nvPr/>
        </p:nvSpPr>
        <p:spPr>
          <a:xfrm>
            <a:off x="7287424" y="2618303"/>
            <a:ext cx="179758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동원 </a:t>
            </a:r>
            <a:r>
              <a:rPr lang="en-US" altLang="ko-KR" sz="1650" b="1" dirty="0">
                <a:solidFill>
                  <a:srgbClr val="263238"/>
                </a:solidFill>
                <a:latin typeface="Noto Sans KR Medium"/>
              </a:rPr>
              <a:t>F&amp;B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09B1317-B0E1-7030-7B43-E990540628BE}"/>
              </a:ext>
            </a:extLst>
          </p:cNvPr>
          <p:cNvSpPr txBox="1"/>
          <p:nvPr/>
        </p:nvSpPr>
        <p:spPr>
          <a:xfrm>
            <a:off x="7279611" y="3065910"/>
            <a:ext cx="291952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dirty="0">
                <a:solidFill>
                  <a:srgbClr val="263238"/>
                </a:solidFill>
                <a:latin typeface="Noto Sans KR Medium"/>
              </a:rPr>
              <a:t>영업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0E7B108-5EE5-71FB-6013-01E5AC7E7DAA}"/>
              </a:ext>
            </a:extLst>
          </p:cNvPr>
          <p:cNvSpPr txBox="1"/>
          <p:nvPr/>
        </p:nvSpPr>
        <p:spPr>
          <a:xfrm>
            <a:off x="7271798" y="3513517"/>
            <a:ext cx="246239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유제품 </a:t>
            </a:r>
            <a:r>
              <a:rPr lang="en-US" altLang="ko-KR" sz="1650" b="1" i="0" u="none" dirty="0">
                <a:solidFill>
                  <a:srgbClr val="263238"/>
                </a:solidFill>
                <a:latin typeface="Noto Sans KR Medium"/>
              </a:rPr>
              <a:t>/ </a:t>
            </a:r>
            <a:r>
              <a:rPr lang="ko-KR" altLang="en-US" sz="1650" b="1" i="0" u="none" dirty="0">
                <a:solidFill>
                  <a:srgbClr val="263238"/>
                </a:solidFill>
                <a:latin typeface="Noto Sans KR Medium"/>
              </a:rPr>
              <a:t>샘물 </a:t>
            </a:r>
            <a:endParaRPr sz="1650" b="1" i="0" u="none" dirty="0">
              <a:solidFill>
                <a:srgbClr val="263238"/>
              </a:solidFill>
              <a:latin typeface="Noto Sans KR Medium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4DF38FC-27A8-402B-BE9B-24DB7338A6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99678">
            <a:off x="918935" y="2058505"/>
            <a:ext cx="3889439" cy="388238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115CAA1-6FA1-5D96-1ACB-7A2875233E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2462" y="4169379"/>
            <a:ext cx="2498924" cy="236552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059DF10-83A2-6653-DE96-1214720D1A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69937" y="4169379"/>
            <a:ext cx="2822372" cy="245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64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42759" y="2417415"/>
            <a:ext cx="6906331" cy="695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b="1" i="0" u="none">
                <a:solidFill>
                  <a:srgbClr val="0F172A"/>
                </a:solidFill>
                <a:latin typeface="Noto Sans KR"/>
              </a:rPr>
              <a:t>1. 우유의 특징과 구조적 위기</a:t>
            </a:r>
          </a:p>
        </p:txBody>
      </p:sp>
      <p:sp>
        <p:nvSpPr>
          <p:cNvPr id="4" name="Rectangle 3"/>
          <p:cNvSpPr/>
          <p:nvPr/>
        </p:nvSpPr>
        <p:spPr>
          <a:xfrm>
            <a:off x="5524500" y="3588990"/>
            <a:ext cx="1143000" cy="571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088951" y="3931890"/>
            <a:ext cx="8013948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475569"/>
                </a:solidFill>
                <a:latin typeface="Noto Sans KR"/>
              </a:rPr>
              <a:t>국가 필수 산업인 낙농업의 근본적 특성과 현재 직면한 소비 감소의 구조적 원인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95636"/>
            <a:ext cx="2547937" cy="385732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187" y="1995636"/>
            <a:ext cx="2547937" cy="385732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1995636"/>
            <a:ext cx="2547937" cy="385732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2562" y="1995636"/>
            <a:ext cx="2547937" cy="385732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4468" y="2338536"/>
            <a:ext cx="762000" cy="76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6622" y="3338661"/>
            <a:ext cx="1597543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1E40AF"/>
                </a:solidFill>
                <a:latin typeface="Noto Sans KR"/>
              </a:rPr>
              <a:t>생산의 계속성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4911"/>
            <a:ext cx="2052637" cy="1218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젖소의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특성</a:t>
            </a:r>
            <a:r>
              <a:rPr lang="en-US"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상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착유를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멈출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수 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없으므로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매일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지속적으로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원유를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생산하고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즉각적으로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판매해야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하는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구조적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한계가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존재합니다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8156" y="2338536"/>
            <a:ext cx="762000" cy="76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01521" y="3338661"/>
            <a:ext cx="2155269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 dirty="0" err="1">
                <a:solidFill>
                  <a:srgbClr val="1E40AF"/>
                </a:solidFill>
                <a:latin typeface="Noto Sans KR"/>
              </a:rPr>
              <a:t>비저장성</a:t>
            </a:r>
            <a:r>
              <a:rPr sz="1950" b="1" i="0" u="none" dirty="0">
                <a:solidFill>
                  <a:srgbClr val="1E40AF"/>
                </a:solidFill>
                <a:latin typeface="Noto Sans KR"/>
              </a:rPr>
              <a:t> 및 </a:t>
            </a:r>
            <a:br>
              <a:rPr lang="en-US" sz="1950" b="1" i="0" u="none" dirty="0">
                <a:solidFill>
                  <a:srgbClr val="1E40AF"/>
                </a:solidFill>
                <a:latin typeface="Noto Sans KR"/>
              </a:rPr>
            </a:br>
            <a:r>
              <a:rPr sz="1950" b="1" i="0" u="none" dirty="0" err="1">
                <a:solidFill>
                  <a:srgbClr val="1E40AF"/>
                </a:solidFill>
                <a:latin typeface="Noto Sans KR"/>
              </a:rPr>
              <a:t>신속</a:t>
            </a:r>
            <a:r>
              <a:rPr sz="1950" b="1" i="0" u="none" dirty="0">
                <a:solidFill>
                  <a:srgbClr val="1E40AF"/>
                </a:solidFill>
                <a:latin typeface="Noto Sans KR"/>
              </a:rPr>
              <a:t> </a:t>
            </a:r>
            <a:r>
              <a:rPr sz="1950" b="1" i="0" u="none" dirty="0" err="1">
                <a:solidFill>
                  <a:srgbClr val="1E40AF"/>
                </a:solidFill>
                <a:latin typeface="Noto Sans KR"/>
              </a:rPr>
              <a:t>부패</a:t>
            </a:r>
            <a:endParaRPr sz="1950" b="1" i="0" u="none" dirty="0">
              <a:solidFill>
                <a:srgbClr val="1E40AF"/>
              </a:solidFill>
              <a:latin typeface="Noto Sans K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2837" y="4148286"/>
            <a:ext cx="2052637" cy="11941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생원유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자체는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장기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보존력이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약해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멸균우유·분말·버터·크림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등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가공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과정을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거쳐야만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유통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기한을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연장할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수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있습니다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1843" y="2338536"/>
            <a:ext cx="762000" cy="76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52883" y="3338661"/>
            <a:ext cx="1919771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1E40AF"/>
                </a:solidFill>
                <a:latin typeface="Noto Sans KR"/>
              </a:rPr>
              <a:t>낮은 거래 교섭력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3814911"/>
            <a:ext cx="2052637" cy="9504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생산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즉시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부패가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시작되는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특성으로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인해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생산자인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낙농가는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유통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과정에서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가격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협상력이나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거래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교섭력이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매우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낮습니다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5531" y="2338536"/>
            <a:ext cx="762000" cy="76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14087" y="3338661"/>
            <a:ext cx="1664739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1E40AF"/>
                </a:solidFill>
                <a:latin typeface="Noto Sans KR"/>
              </a:rPr>
              <a:t>국가 필수 산업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0212" y="3814911"/>
            <a:ext cx="2052637" cy="14377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국민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건강과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식생활에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깊이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뿌리내린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기반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산업으로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우유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소비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저하는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낙농가와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유업체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연쇄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도산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및 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국가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식량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안보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위협으로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 </a:t>
            </a:r>
            <a:br>
              <a:rPr lang="en-US" sz="1200" b="0" i="0" u="none" dirty="0">
                <a:solidFill>
                  <a:srgbClr val="475569"/>
                </a:solidFill>
                <a:latin typeface="Noto Sans KR"/>
              </a:rPr>
            </a:br>
            <a:r>
              <a:rPr sz="1200" b="0" i="0" u="none" dirty="0" err="1">
                <a:solidFill>
                  <a:srgbClr val="475569"/>
                </a:solidFill>
                <a:latin typeface="Noto Sans KR"/>
              </a:rPr>
              <a:t>직결됩니다</a:t>
            </a:r>
            <a:r>
              <a:rPr sz="120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9794" y="2519511"/>
            <a:ext cx="311199" cy="4000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23482" y="2519511"/>
            <a:ext cx="311199" cy="4000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7169" y="2519511"/>
            <a:ext cx="311199" cy="4000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90857" y="2519511"/>
            <a:ext cx="311199" cy="4000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Noto Sans KR"/>
              </a:rPr>
              <a:t>우유 산업 및 제품의 핵심 특징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987" y="-46584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599658"/>
            <a:ext cx="5286375" cy="7733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125" y="1475630"/>
            <a:ext cx="5286375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475630"/>
            <a:ext cx="5550693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E40AF"/>
                </a:solidFill>
                <a:latin typeface="Noto Sans KR"/>
              </a:rPr>
              <a:t>지속적인 우유 소비 하락세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951880"/>
            <a:ext cx="528637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Noto Sans KR"/>
              </a:rPr>
              <a:t>최근 유업체와 낙농가는 다음과 같은 구조적 요인으로 인해 심각한 타격을 입고 있습니다.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2643336"/>
            <a:ext cx="50482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Noto Sans KR"/>
              </a:rPr>
              <a:t>인구 구조의 변화:</a:t>
            </a:r>
            <a:r>
              <a:rPr sz="1350" b="0" i="0" u="none">
                <a:solidFill>
                  <a:srgbClr val="475569"/>
                </a:solidFill>
                <a:latin typeface="Noto Sans KR"/>
              </a:rPr>
              <a:t> 저출산 및 고령화로 인해 주 소비층인 영유아 및 청소년 인구가 급감하였습니다.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382416"/>
            <a:ext cx="50482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소비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트렌드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변화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MZ세대를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중심으로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식물성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대체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음료</a:t>
            </a:r>
            <a:br>
              <a:rPr lang="en-US" sz="1350" b="0" i="0" u="none" dirty="0">
                <a:solidFill>
                  <a:srgbClr val="475569"/>
                </a:solidFill>
                <a:latin typeface="Noto Sans KR"/>
              </a:rPr>
            </a:b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(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귀리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아몬드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등)에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대한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선호도가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급증했습니다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4121497"/>
            <a:ext cx="50482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학교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급식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물량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축소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학생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수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감소와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우유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급식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선택제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도입으로</a:t>
            </a:r>
            <a:br>
              <a:rPr lang="en-US" sz="1350" b="0" i="0" u="none" dirty="0">
                <a:solidFill>
                  <a:srgbClr val="475569"/>
                </a:solidFill>
                <a:latin typeface="Noto Sans KR"/>
              </a:rPr>
            </a:b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고정적인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소비처가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사라졌습니다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4860577"/>
            <a:ext cx="50482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Noto Sans KR"/>
              </a:rPr>
              <a:t>수입 유제품의 공세:</a:t>
            </a:r>
            <a:r>
              <a:rPr sz="1350" b="0" i="0" u="none">
                <a:solidFill>
                  <a:srgbClr val="475569"/>
                </a:solidFill>
                <a:latin typeface="Noto Sans KR"/>
              </a:rPr>
              <a:t> 멸균우유 및 수입 치즈 등 저렴한 수입산 원유 사용 비중이 높아져 국산 원유의 입지가 좁아졌습니다.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475" y="5742533"/>
            <a:ext cx="4962525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1" i="0" u="none">
                <a:solidFill>
                  <a:srgbClr val="1E3A8A"/>
                </a:solidFill>
                <a:latin typeface="Noto Sans KR"/>
              </a:rPr>
              <a:t>핵심 시사점:</a:t>
            </a:r>
            <a:r>
              <a:rPr sz="1200" b="0" i="0" u="none">
                <a:solidFill>
                  <a:srgbClr val="1E3A8A"/>
                </a:solidFill>
                <a:latin typeface="Noto Sans KR"/>
              </a:rPr>
              <a:t> 이러한 위기는 개별 기업의 노력을 넘어선 구조적 문제로, 생산량 증진을 위한 </a:t>
            </a:r>
            <a:r>
              <a:rPr sz="1200" b="1" i="0" u="none">
                <a:solidFill>
                  <a:srgbClr val="1E3A8A"/>
                </a:solidFill>
                <a:latin typeface="Noto Sans KR"/>
              </a:rPr>
              <a:t>국가적 지원과 유업체 간의 협업</a:t>
            </a:r>
            <a:r>
              <a:rPr sz="1200" b="0" i="0" u="none">
                <a:solidFill>
                  <a:srgbClr val="1E3A8A"/>
                </a:solidFill>
                <a:latin typeface="Noto Sans KR"/>
              </a:rPr>
              <a:t>이 절실합니다.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2700486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3439566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4178647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917727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Noto Sans KR"/>
              </a:rPr>
              <a:t>우유 생산 및 판매량 감소의 구조적 원인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26" name="Picture 2" descr="1인당 연간 우유 소비량 추이/그래픽=김다나">
            <a:extLst>
              <a:ext uri="{FF2B5EF4-FFF2-40B4-BE49-F238E27FC236}">
                <a16:creationId xmlns:a16="http://schemas.microsoft.com/office/drawing/2014/main" id="{F7CF4844-1F95-41CA-9355-6EFD58BB1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658" y="2075391"/>
            <a:ext cx="5379774" cy="330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A4BF88AB-E7AE-4738-8F90-03493B14FD9E}"/>
              </a:ext>
            </a:extLst>
          </p:cNvPr>
          <p:cNvSpPr/>
          <p:nvPr/>
        </p:nvSpPr>
        <p:spPr>
          <a:xfrm>
            <a:off x="11303415" y="2903977"/>
            <a:ext cx="460199" cy="197911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9F3EAE5-9B79-497F-8520-CFFC9421B78B}"/>
              </a:ext>
            </a:extLst>
          </p:cNvPr>
          <p:cNvSpPr/>
          <p:nvPr/>
        </p:nvSpPr>
        <p:spPr>
          <a:xfrm>
            <a:off x="9444135" y="5025969"/>
            <a:ext cx="2683571" cy="7733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1980</a:t>
            </a:r>
            <a:r>
              <a:rPr lang="ko-KR" altLang="en-US" dirty="0"/>
              <a:t>년대 후반 이후로</a:t>
            </a:r>
            <a:endParaRPr lang="en-US" altLang="ko-KR" dirty="0"/>
          </a:p>
          <a:p>
            <a:pPr algn="ctr"/>
            <a:r>
              <a:rPr lang="ko-KR" altLang="en-US" dirty="0"/>
              <a:t>최저치</a:t>
            </a:r>
            <a:endParaRPr 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88E553F-D34B-7DD0-B212-E837F45C62C9}"/>
              </a:ext>
            </a:extLst>
          </p:cNvPr>
          <p:cNvSpPr/>
          <p:nvPr/>
        </p:nvSpPr>
        <p:spPr>
          <a:xfrm>
            <a:off x="6452658" y="1658482"/>
            <a:ext cx="3389738" cy="4597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전체 유제품 기준 </a:t>
            </a:r>
            <a:r>
              <a:rPr lang="en-US" altLang="ko-KR" dirty="0"/>
              <a:t>= 83.9KG</a:t>
            </a:r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97737" y="2417415"/>
            <a:ext cx="7196524" cy="695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b="1" i="0" u="none">
                <a:solidFill>
                  <a:srgbClr val="0F172A"/>
                </a:solidFill>
                <a:latin typeface="Noto Sans KR"/>
              </a:rPr>
              <a:t>2. 국내 원유 소비 실적 및 현황</a:t>
            </a:r>
          </a:p>
        </p:txBody>
      </p:sp>
      <p:sp>
        <p:nvSpPr>
          <p:cNvPr id="4" name="Rectangle 3"/>
          <p:cNvSpPr/>
          <p:nvPr/>
        </p:nvSpPr>
        <p:spPr>
          <a:xfrm>
            <a:off x="5524500" y="3588990"/>
            <a:ext cx="1143000" cy="571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743051" y="3931890"/>
            <a:ext cx="6705897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475569"/>
                </a:solidFill>
                <a:latin typeface="Noto Sans KR"/>
              </a:rPr>
              <a:t>4년간의 누적 소비량 감소 추이와 판매 경로 및 제품군별 랭킹 분석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50" y="-123701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Noto Sans KR"/>
              </a:rPr>
              <a:t>국내 8대 유업체 원유 사용량 추이 (2022~2025)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219C0711-4B15-46F2-94ED-BE38AC54E0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857"/>
          <a:stretch/>
        </p:blipFill>
        <p:spPr>
          <a:xfrm>
            <a:off x="763080" y="1346583"/>
            <a:ext cx="10665840" cy="51269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5B27F1-0425-2ABF-39FE-2133E31FBF16}"/>
              </a:ext>
            </a:extLst>
          </p:cNvPr>
          <p:cNvSpPr txBox="1"/>
          <p:nvPr/>
        </p:nvSpPr>
        <p:spPr>
          <a:xfrm>
            <a:off x="7995269" y="1862253"/>
            <a:ext cx="3033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3</a:t>
            </a:r>
            <a:r>
              <a:rPr lang="ko-KR" altLang="en-US" dirty="0">
                <a:solidFill>
                  <a:srgbClr val="FF0000"/>
                </a:solidFill>
              </a:rPr>
              <a:t>년간 </a:t>
            </a:r>
            <a:r>
              <a:rPr lang="en-US" altLang="ko-KR" dirty="0">
                <a:solidFill>
                  <a:srgbClr val="FF0000"/>
                </a:solidFill>
              </a:rPr>
              <a:t>23</a:t>
            </a:r>
            <a:r>
              <a:rPr lang="ko-KR" altLang="en-US" dirty="0" err="1">
                <a:solidFill>
                  <a:srgbClr val="FF0000"/>
                </a:solidFill>
              </a:rPr>
              <a:t>만톤</a:t>
            </a:r>
            <a:endParaRPr lang="en-US" altLang="ko-KR" dirty="0">
              <a:solidFill>
                <a:srgbClr val="FF0000"/>
              </a:solidFill>
            </a:endParaRPr>
          </a:p>
          <a:p>
            <a:r>
              <a:rPr lang="ko-KR" altLang="en-US" dirty="0">
                <a:solidFill>
                  <a:srgbClr val="FF0000"/>
                </a:solidFill>
              </a:rPr>
              <a:t>연평균 </a:t>
            </a:r>
            <a:r>
              <a:rPr lang="en-US" altLang="ko-KR" dirty="0">
                <a:solidFill>
                  <a:srgbClr val="FF0000"/>
                </a:solidFill>
              </a:rPr>
              <a:t>7</a:t>
            </a:r>
            <a:r>
              <a:rPr lang="ko-KR" altLang="en-US" dirty="0">
                <a:solidFill>
                  <a:srgbClr val="FF0000"/>
                </a:solidFill>
              </a:rPr>
              <a:t>만 </a:t>
            </a:r>
            <a:r>
              <a:rPr lang="en-US" altLang="ko-KR" dirty="0">
                <a:solidFill>
                  <a:srgbClr val="FF0000"/>
                </a:solidFill>
              </a:rPr>
              <a:t>8</a:t>
            </a:r>
            <a:r>
              <a:rPr lang="ko-KR" altLang="en-US" dirty="0" err="1">
                <a:solidFill>
                  <a:srgbClr val="FF0000"/>
                </a:solidFill>
              </a:rPr>
              <a:t>천톤여</a:t>
            </a:r>
            <a:r>
              <a:rPr lang="ko-KR" altLang="en-US" dirty="0">
                <a:solidFill>
                  <a:srgbClr val="FF0000"/>
                </a:solidFill>
              </a:rPr>
              <a:t> 감소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27835" y="2417415"/>
            <a:ext cx="8136329" cy="695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b="1" i="0" u="none">
                <a:solidFill>
                  <a:srgbClr val="0F172A"/>
                </a:solidFill>
                <a:latin typeface="Noto Sans KR"/>
              </a:rPr>
              <a:t>3. 수출 포트폴리오: K-Milk 세계화</a:t>
            </a:r>
          </a:p>
        </p:txBody>
      </p:sp>
      <p:sp>
        <p:nvSpPr>
          <p:cNvPr id="4" name="Rectangle 3"/>
          <p:cNvSpPr/>
          <p:nvPr/>
        </p:nvSpPr>
        <p:spPr>
          <a:xfrm>
            <a:off x="5524500" y="3588990"/>
            <a:ext cx="1143000" cy="571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806600" y="3931890"/>
            <a:ext cx="6578798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475569"/>
                </a:solidFill>
                <a:latin typeface="Noto Sans KR"/>
              </a:rPr>
              <a:t>국가별 허들에 따른 맞춤형 수출 전략 및 콜드체인 협업 모델 구축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00" y="1728760"/>
            <a:ext cx="3587799" cy="290125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699" y="1728760"/>
            <a:ext cx="4337149" cy="29012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22175" y="2214535"/>
            <a:ext cx="2997249" cy="952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7500" b="0" i="0" u="none">
                <a:solidFill>
                  <a:srgbClr val="EF4444"/>
                </a:solidFill>
                <a:latin typeface="Montserrat Black"/>
              </a:rPr>
              <a:t>-4%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175" y="3262285"/>
            <a:ext cx="299724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475569"/>
                </a:solidFill>
                <a:latin typeface="Noto Sans KR"/>
              </a:rPr>
              <a:t>국내 우유 시장 연평균 하락률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2175" y="3757585"/>
            <a:ext cx="2997249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Noto Sans KR"/>
              </a:rPr>
              <a:t>원유 사용량 및 판매량의 지속적 감소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71974" y="2214535"/>
            <a:ext cx="3746599" cy="952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7500" b="0" i="0" u="none">
                <a:solidFill>
                  <a:srgbClr val="10B981"/>
                </a:solidFill>
                <a:latin typeface="Montserrat Black"/>
              </a:rPr>
              <a:t>+12%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71974" y="3262285"/>
            <a:ext cx="3746599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65F46"/>
                </a:solidFill>
                <a:latin typeface="Noto Sans KR"/>
              </a:rPr>
              <a:t>한국 유제품 해외 수출 연평균 성장률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71974" y="3757585"/>
            <a:ext cx="3746599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Noto Sans KR"/>
              </a:rPr>
              <a:t>K-콘텐츠 인기와 한국 유제품 신뢰도 상승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Noto Sans KR"/>
              </a:rPr>
              <a:t>내수 침체 속 유일한 돌파구, 해외 시장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1D0987E2-823D-4A4D-9486-5AA272383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746" y="4835666"/>
            <a:ext cx="3746599" cy="147522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EAAF3F7E-21B7-6AFC-1CFA-1F292B8C1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4805" y="4339536"/>
            <a:ext cx="7099195" cy="24216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" y="476250"/>
            <a:ext cx="11601450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ko-KR" altLang="en-US" sz="2850" b="1" i="0" u="none" dirty="0">
                <a:solidFill>
                  <a:srgbClr val="1E3A8A"/>
                </a:solidFill>
                <a:latin typeface="Noto Sans KR"/>
              </a:rPr>
              <a:t>판매 경로 및 제품별 판매량 구조 분석</a:t>
            </a:r>
            <a:endParaRPr sz="2850" b="1" i="0" u="none" dirty="0">
              <a:solidFill>
                <a:srgbClr val="1E3A8A"/>
              </a:solidFill>
              <a:latin typeface="Noto Sans KR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0FB01CEE-8485-4878-806F-12B3704FB1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922"/>
          <a:stretch/>
        </p:blipFill>
        <p:spPr>
          <a:xfrm>
            <a:off x="405941" y="1391082"/>
            <a:ext cx="11380118" cy="479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95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466850"/>
            <a:ext cx="5286375" cy="498886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125" y="1466850"/>
            <a:ext cx="5286375" cy="49888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2025" y="1857375"/>
            <a:ext cx="4730591" cy="333375"/>
          </a:xfrm>
          <a:prstGeom prst="rect">
            <a:avLst/>
          </a:prstGeom>
          <a:noFill/>
        </p:spPr>
        <p:txBody>
          <a:bodyPr wrap="square" lIns="283219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EF4444"/>
                </a:solidFill>
                <a:latin typeface="Noto Sans KR"/>
              </a:rPr>
              <a:t>수출 고(高)허들 국가 (예: 중국)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2025" y="2333625"/>
            <a:ext cx="4505325" cy="2528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중국은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매우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엄격한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위생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및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이력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추적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시스템</a:t>
            </a:r>
            <a:r>
              <a:rPr lang="en-US"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lang="ko-KR" altLang="en-US" sz="1350" b="0" i="0" u="none" dirty="0">
                <a:solidFill>
                  <a:srgbClr val="475569"/>
                </a:solidFill>
                <a:latin typeface="Noto Sans KR"/>
              </a:rPr>
              <a:t>요구</a:t>
            </a:r>
            <a:endParaRPr sz="1350" b="0" i="0" u="none" dirty="0">
              <a:solidFill>
                <a:srgbClr val="475569"/>
              </a:solidFill>
              <a:latin typeface="Noto Sans K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24650" y="1857375"/>
            <a:ext cx="4730591" cy="333375"/>
          </a:xfrm>
          <a:prstGeom prst="rect">
            <a:avLst/>
          </a:prstGeom>
          <a:noFill/>
        </p:spPr>
        <p:txBody>
          <a:bodyPr wrap="square" lIns="283219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10B981"/>
                </a:solidFill>
                <a:latin typeface="Noto Sans KR"/>
              </a:rPr>
              <a:t>수출 저(低)허들 국가 (동남아시아)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4650" y="2333625"/>
            <a:ext cx="45053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Noto Sans KR"/>
              </a:rPr>
              <a:t>필리핀, 캄보디아, 베트남 등은 수입 규제는 낮으나 인프라 결여라는 치명적인 단점이 존재합니다.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025" y="1905000"/>
            <a:ext cx="187969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00150" y="2865781"/>
            <a:ext cx="42672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원유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생산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단계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(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목장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젖소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식별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)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부터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최종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판매까지의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완벽한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추적성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(Traceability)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요구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93720" y="3438134"/>
            <a:ext cx="42672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대한민국은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소의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4대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질병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관리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청정국가로서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이미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우수한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관리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조건을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갖추고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있습니다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.</a:t>
            </a:r>
            <a:r>
              <a:rPr lang="en-US"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lang="en-US" sz="1350" b="0" i="0" u="none" dirty="0">
                <a:solidFill>
                  <a:srgbClr val="FF0000"/>
                </a:solidFill>
                <a:latin typeface="Noto Sans KR"/>
              </a:rPr>
              <a:t>= </a:t>
            </a:r>
            <a:r>
              <a:rPr lang="ko-KR" altLang="en-US" sz="1350" dirty="0">
                <a:solidFill>
                  <a:srgbClr val="FF0000"/>
                </a:solidFill>
                <a:latin typeface="Noto Sans KR"/>
              </a:rPr>
              <a:t>세계적으로 </a:t>
            </a:r>
            <a:r>
              <a:rPr lang="ko-KR" altLang="en-US" sz="1350" dirty="0" err="1">
                <a:solidFill>
                  <a:srgbClr val="FF0000"/>
                </a:solidFill>
                <a:latin typeface="Noto Sans KR"/>
              </a:rPr>
              <a:t>높은수준</a:t>
            </a:r>
            <a:endParaRPr sz="1350" b="0" i="0" u="none" dirty="0">
              <a:solidFill>
                <a:srgbClr val="FF0000"/>
              </a:solidFill>
              <a:latin typeface="Noto Sans K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3720" y="4918075"/>
            <a:ext cx="42672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 dirty="0" err="1">
                <a:solidFill>
                  <a:srgbClr val="475569"/>
                </a:solidFill>
                <a:latin typeface="Noto Sans KR"/>
              </a:rPr>
              <a:t>해결책</a:t>
            </a:r>
            <a:r>
              <a:rPr sz="1350" b="1" i="0" u="none" dirty="0">
                <a:solidFill>
                  <a:srgbClr val="475569"/>
                </a:solidFill>
                <a:latin typeface="Noto Sans KR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국가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차원에서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수출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전용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'K-Milk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통합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인증마크'를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부여하고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관련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규제를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정비하여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개별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업체의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통관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허들을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획기적으로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낮춰야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합니다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4650" y="1905000"/>
            <a:ext cx="187969" cy="2476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62775" y="3025080"/>
            <a:ext cx="42672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Noto Sans KR"/>
              </a:rPr>
              <a:t>제도적 장벽은 낮지만, 현지 유통을 위한 </a:t>
            </a:r>
            <a:r>
              <a:rPr sz="1350" b="1" i="0" u="none">
                <a:solidFill>
                  <a:srgbClr val="475569"/>
                </a:solidFill>
                <a:latin typeface="Noto Sans KR"/>
              </a:rPr>
              <a:t>콜드체인(저온유통) 시스템이 절대적으로 부족</a:t>
            </a:r>
            <a:r>
              <a:rPr sz="1350" b="0" i="0" u="none">
                <a:solidFill>
                  <a:srgbClr val="475569"/>
                </a:solidFill>
                <a:latin typeface="Noto Sans KR"/>
              </a:rPr>
              <a:t>하여 신선 유제품 수출이 어렵습니다.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2775" y="4038451"/>
            <a:ext cx="42672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Noto Sans KR"/>
              </a:rPr>
              <a:t>해결책 (협업 모델):</a:t>
            </a:r>
            <a:r>
              <a:rPr sz="1350" b="0" i="0" u="none">
                <a:solidFill>
                  <a:srgbClr val="475569"/>
                </a:solidFill>
                <a:latin typeface="Noto Sans KR"/>
              </a:rPr>
              <a:t> '투썸플레이스', '설빙' 등 현지에 이미 진출한 한국 프랜차이즈 기업들의 인프라를 활용해야 합니다.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62775" y="5051821"/>
            <a:ext cx="42672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Noto Sans KR"/>
              </a:rPr>
              <a:t>B2B 원료(우유, 크림, 버터) 납품을 통해 현지 콜드체인을 공유하는 유업체-외식기업 간의 상생 네트워크 구축이 필요합니다.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2025" y="2922931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2025" y="3662011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2025" y="4149743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24650" y="3082230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4650" y="4095601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24650" y="5108971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Noto Sans KR"/>
              </a:rPr>
              <a:t>국가별 허들 분석 및 맞춤형 공략 전략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256798-30DC-4502-E438-5CE7A5C1CDBD}"/>
              </a:ext>
            </a:extLst>
          </p:cNvPr>
          <p:cNvSpPr txBox="1"/>
          <p:nvPr/>
        </p:nvSpPr>
        <p:spPr>
          <a:xfrm>
            <a:off x="1200150" y="4044174"/>
            <a:ext cx="4267200" cy="8171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ko-KR" altLang="en-US" sz="1350" b="0" i="0" u="none" dirty="0">
                <a:solidFill>
                  <a:srgbClr val="475569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기업은 제품 개발뿐 아니라 </a:t>
            </a:r>
            <a:r>
              <a:rPr lang="ko-KR" altLang="en-US" sz="1350" b="1" i="0" u="none" dirty="0">
                <a:solidFill>
                  <a:srgbClr val="475569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제조시설 등록</a:t>
            </a:r>
            <a:r>
              <a:rPr lang="en-US" altLang="ko-KR" sz="1350" b="1" i="0" u="none" dirty="0">
                <a:solidFill>
                  <a:srgbClr val="475569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350" b="1" i="0" u="none" dirty="0">
                <a:solidFill>
                  <a:srgbClr val="475569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제품규격 및 통관요건</a:t>
            </a:r>
            <a:r>
              <a:rPr lang="ko-KR" altLang="en-US" sz="1350" b="0" i="0" u="none" dirty="0">
                <a:solidFill>
                  <a:srgbClr val="475569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을 동시에 충족해야 해 초기 시장 진입 부담이 큽니다</a:t>
            </a:r>
            <a:r>
              <a:rPr lang="en-US" altLang="ko-KR" sz="1350" b="0" i="0" u="none" dirty="0">
                <a:solidFill>
                  <a:srgbClr val="475569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.</a:t>
            </a:r>
            <a:endParaRPr lang="ko-KR" altLang="en-US" sz="1350" b="0" i="0" u="none" dirty="0">
              <a:solidFill>
                <a:srgbClr val="475569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65069ED-5E69-30A4-60FE-E006CD49538A}"/>
              </a:ext>
            </a:extLst>
          </p:cNvPr>
          <p:cNvSpPr txBox="1"/>
          <p:nvPr/>
        </p:nvSpPr>
        <p:spPr>
          <a:xfrm>
            <a:off x="962025" y="5071528"/>
            <a:ext cx="666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sz="900" b="0" i="0" u="none">
                <a:solidFill>
                  <a:srgbClr val="3B82F6"/>
                </a:solidFill>
                <a:latin typeface="Noto Sans KR"/>
              </a:rPr>
              <a:t>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66" y="1582636"/>
            <a:ext cx="5381625" cy="398517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5541" y="1582636"/>
            <a:ext cx="5381625" cy="398517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816" y="1830286"/>
            <a:ext cx="4886325" cy="1905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3191" y="1830286"/>
            <a:ext cx="4886325" cy="1905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5816" y="3925786"/>
            <a:ext cx="5130641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Noto Sans KR"/>
              </a:rPr>
              <a:t>전략 1. 수출용 제품 라인업 강화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816" y="4354411"/>
            <a:ext cx="488632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신선유에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의존하는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구조를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탈피하여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멸균우유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버터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치즈</a:t>
            </a:r>
            <a:r>
              <a:rPr lang="en-US" altLang="ko-KR" sz="1350" b="0" i="0" u="none" dirty="0">
                <a:solidFill>
                  <a:srgbClr val="475569"/>
                </a:solidFill>
                <a:latin typeface="Noto Sans KR"/>
              </a:rPr>
              <a:t>(</a:t>
            </a:r>
            <a:r>
              <a:rPr lang="ko-KR" altLang="en-US" sz="1350" b="0" i="0" u="none" dirty="0">
                <a:solidFill>
                  <a:srgbClr val="475569"/>
                </a:solidFill>
                <a:latin typeface="Noto Sans KR"/>
              </a:rPr>
              <a:t>냉동</a:t>
            </a:r>
            <a:r>
              <a:rPr lang="en-US" altLang="ko-KR" sz="1350" b="0" i="0" u="none" dirty="0">
                <a:solidFill>
                  <a:srgbClr val="475569"/>
                </a:solidFill>
                <a:latin typeface="Noto Sans KR"/>
              </a:rPr>
              <a:t>)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분말우유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등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장거리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수출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및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장기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보존이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용이한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고부가가치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유제품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포트폴리오를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확대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Noto Sans KR"/>
              </a:rPr>
              <a:t>육성합니다</a:t>
            </a:r>
            <a:r>
              <a:rPr sz="1350" b="0" i="0" u="none" dirty="0">
                <a:solidFill>
                  <a:srgbClr val="475569"/>
                </a:solidFill>
                <a:latin typeface="Noto Sans K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3191" y="3925786"/>
            <a:ext cx="5130641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3A8A"/>
                </a:solidFill>
                <a:latin typeface="Noto Sans KR"/>
              </a:rPr>
              <a:t>전략 2. 범국가적 K-콜드체인 연합체 구축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3191" y="4354411"/>
            <a:ext cx="488632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Noto Sans KR"/>
              </a:rPr>
              <a:t>정부의 인증 지원 인프라와 민간 외식 기업의 해외 물류망을 결합하여, 동남아를 시작으로 전 세계로 뻗어 나가는 'K-Milk 글로벌 물류 허브'를 완성합니다.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816" y="1830286"/>
            <a:ext cx="2558057" cy="1714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3191" y="1830286"/>
            <a:ext cx="4886325" cy="1905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476250"/>
            <a:ext cx="116014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50" b="1" i="0" u="none">
                <a:solidFill>
                  <a:srgbClr val="1E3A8A"/>
                </a:solidFill>
                <a:latin typeface="Noto Sans KR"/>
              </a:rPr>
              <a:t>K-Milk 수출을 이끌 두 가지 핵심 솔루션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500" y="1057275"/>
            <a:ext cx="11049000" cy="28575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8916C047-9D98-4CE4-926C-AC84E182C4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4200" y="1623793"/>
            <a:ext cx="3260816" cy="224565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529D9B2C-C4AF-4023-8DFA-519B8A3B0A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2941" y="1736401"/>
            <a:ext cx="2016034" cy="199071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CCEDB4D-83F3-D85C-CC47-CFD0733945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992" y="5161414"/>
            <a:ext cx="5381626" cy="149962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00554" y="2417415"/>
            <a:ext cx="2190742" cy="695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b="1" i="0" u="none">
                <a:solidFill>
                  <a:srgbClr val="0F172A"/>
                </a:solidFill>
                <a:latin typeface="Noto Sans KR"/>
              </a:rPr>
              <a:t>4. 마무리</a:t>
            </a:r>
          </a:p>
        </p:txBody>
      </p:sp>
      <p:sp>
        <p:nvSpPr>
          <p:cNvPr id="4" name="Rectangle 3"/>
          <p:cNvSpPr/>
          <p:nvPr/>
        </p:nvSpPr>
        <p:spPr>
          <a:xfrm>
            <a:off x="5524500" y="3588990"/>
            <a:ext cx="1143000" cy="571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994100" y="3931890"/>
            <a:ext cx="4203799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475569"/>
                </a:solidFill>
                <a:latin typeface="Noto Sans KR"/>
              </a:rPr>
              <a:t>대한민국 낙농업의 한계를 넘어 전 세계로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FDD148D8-2C62-1A04-D48D-709F83AA0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259" y="2109498"/>
            <a:ext cx="6725863" cy="4526634"/>
          </a:xfrm>
          <a:prstGeom prst="rect">
            <a:avLst/>
          </a:prstGeom>
        </p:spPr>
      </p:pic>
      <p:pic>
        <p:nvPicPr>
          <p:cNvPr id="17" name="Picture 2" descr="image.png">
            <a:extLst>
              <a:ext uri="{FF2B5EF4-FFF2-40B4-BE49-F238E27FC236}">
                <a16:creationId xmlns:a16="http://schemas.microsoft.com/office/drawing/2014/main" id="{E6FCFBBE-AEA0-54FB-2BCD-00F22320F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7" y="190106"/>
            <a:ext cx="1787692" cy="860537"/>
          </a:xfrm>
          <a:prstGeom prst="rect">
            <a:avLst/>
          </a:prstGeom>
        </p:spPr>
      </p:pic>
      <p:pic>
        <p:nvPicPr>
          <p:cNvPr id="19" name="Picture 3" descr="image.png">
            <a:extLst>
              <a:ext uri="{FF2B5EF4-FFF2-40B4-BE49-F238E27FC236}">
                <a16:creationId xmlns:a16="http://schemas.microsoft.com/office/drawing/2014/main" id="{32C221BD-FF81-566D-FC10-611045070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6951" y="3335846"/>
            <a:ext cx="2190413" cy="109931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F7FCAB6-FC21-2128-E0BA-D24EAD99481A}"/>
              </a:ext>
            </a:extLst>
          </p:cNvPr>
          <p:cNvSpPr txBox="1"/>
          <p:nvPr/>
        </p:nvSpPr>
        <p:spPr>
          <a:xfrm>
            <a:off x="9899280" y="1212470"/>
            <a:ext cx="14287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000" b="0" i="0" u="none" dirty="0">
                <a:solidFill>
                  <a:srgbClr val="000000"/>
                </a:solidFill>
                <a:latin typeface="Noto Sans KR"/>
              </a:rPr>
              <a:t>🧀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4305C8-B0CD-C90A-0E72-4454C6ADE821}"/>
              </a:ext>
            </a:extLst>
          </p:cNvPr>
          <p:cNvSpPr txBox="1"/>
          <p:nvPr/>
        </p:nvSpPr>
        <p:spPr>
          <a:xfrm>
            <a:off x="997973" y="75211"/>
            <a:ext cx="11254379" cy="20192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87"/>
              </a:lnSpc>
              <a:defRPr/>
            </a:pPr>
            <a:r>
              <a:rPr sz="4800" b="1" i="0" u="none" dirty="0" err="1">
                <a:solidFill>
                  <a:srgbClr val="FFFF00"/>
                </a:solidFill>
                <a:latin typeface="Jua"/>
              </a:rPr>
              <a:t>치즈처럼</a:t>
            </a:r>
            <a:r>
              <a:rPr sz="4800" b="1" i="0" u="none" dirty="0">
                <a:solidFill>
                  <a:srgbClr val="FFFF00"/>
                </a:solidFill>
                <a:latin typeface="Jua"/>
              </a:rPr>
              <a:t> </a:t>
            </a:r>
            <a:r>
              <a:rPr sz="4800" b="1" i="0" u="none" dirty="0" err="1">
                <a:solidFill>
                  <a:srgbClr val="FFFF00"/>
                </a:solidFill>
                <a:latin typeface="Jua"/>
              </a:rPr>
              <a:t>쫀득하게</a:t>
            </a:r>
            <a:r>
              <a:rPr sz="4800" b="1" i="0" u="none" dirty="0">
                <a:solidFill>
                  <a:srgbClr val="FFFF00"/>
                </a:solidFill>
                <a:latin typeface="Jua"/>
              </a:rPr>
              <a:t> </a:t>
            </a:r>
            <a:r>
              <a:rPr sz="4800" b="1" i="0" u="none" dirty="0" err="1">
                <a:solidFill>
                  <a:srgbClr val="FFFF00"/>
                </a:solidFill>
                <a:latin typeface="Jua"/>
              </a:rPr>
              <a:t>뭉친</a:t>
            </a:r>
            <a:r>
              <a:rPr sz="4800" b="1" i="0" u="none" dirty="0">
                <a:solidFill>
                  <a:srgbClr val="FFFF00"/>
                </a:solidFill>
                <a:latin typeface="Jua"/>
              </a:rPr>
              <a:t> </a:t>
            </a:r>
            <a:r>
              <a:rPr sz="4800" b="1" i="0" u="none" dirty="0" err="1">
                <a:solidFill>
                  <a:srgbClr val="FFFF00"/>
                </a:solidFill>
                <a:latin typeface="Jua"/>
              </a:rPr>
              <a:t>우리</a:t>
            </a:r>
            <a:r>
              <a:rPr sz="4800" b="1" i="0" u="none" dirty="0">
                <a:solidFill>
                  <a:srgbClr val="FFFF00"/>
                </a:solidFill>
                <a:latin typeface="Jua"/>
              </a:rPr>
              <a:t>!</a:t>
            </a:r>
            <a:r>
              <a:rPr sz="1200" dirty="0">
                <a:solidFill>
                  <a:srgbClr val="FFFF00"/>
                </a:solidFill>
              </a:rPr>
              <a:t>
</a:t>
            </a:r>
            <a:r>
              <a:rPr sz="4800" b="1" i="0" u="none" dirty="0">
                <a:solidFill>
                  <a:srgbClr val="FFFF00"/>
                </a:solidFill>
                <a:latin typeface="Jua"/>
              </a:rPr>
              <a:t> </a:t>
            </a:r>
            <a:r>
              <a:rPr sz="4800" b="1" i="0" u="none" dirty="0" err="1">
                <a:solidFill>
                  <a:srgbClr val="FFFF00"/>
                </a:solidFill>
                <a:latin typeface="Jua"/>
              </a:rPr>
              <a:t>치즈조</a:t>
            </a:r>
            <a:r>
              <a:rPr sz="4800" b="1" i="0" u="none" dirty="0">
                <a:solidFill>
                  <a:srgbClr val="FFFF00"/>
                </a:solidFill>
                <a:latin typeface="Jua"/>
              </a:rPr>
              <a:t> </a:t>
            </a:r>
            <a:r>
              <a:rPr sz="4800" b="1" i="0" u="none" dirty="0" err="1">
                <a:solidFill>
                  <a:srgbClr val="FFFF00"/>
                </a:solidFill>
                <a:latin typeface="Jua"/>
              </a:rPr>
              <a:t>사랑해요</a:t>
            </a:r>
            <a:r>
              <a:rPr sz="4800" b="1" i="0" u="none" dirty="0">
                <a:solidFill>
                  <a:srgbClr val="FFFF00"/>
                </a:solidFill>
                <a:latin typeface="Jua"/>
              </a:rPr>
              <a:t> 💛</a:t>
            </a:r>
          </a:p>
        </p:txBody>
      </p:sp>
      <p:pic>
        <p:nvPicPr>
          <p:cNvPr id="25" name="Picture 6" descr="image.png">
            <a:extLst>
              <a:ext uri="{FF2B5EF4-FFF2-40B4-BE49-F238E27FC236}">
                <a16:creationId xmlns:a16="http://schemas.microsoft.com/office/drawing/2014/main" id="{48AA2415-0554-145E-DE5D-58C47C5A65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618" y="5333999"/>
            <a:ext cx="5048250" cy="571500"/>
          </a:xfrm>
          <a:prstGeom prst="rect">
            <a:avLst/>
          </a:prstGeom>
        </p:spPr>
      </p:pic>
      <p:sp>
        <p:nvSpPr>
          <p:cNvPr id="27" name="Rounded Rectangle 7">
            <a:extLst>
              <a:ext uri="{FF2B5EF4-FFF2-40B4-BE49-F238E27FC236}">
                <a16:creationId xmlns:a16="http://schemas.microsoft.com/office/drawing/2014/main" id="{998B7814-129F-9D33-6374-42BC25A246BA}"/>
              </a:ext>
            </a:extLst>
          </p:cNvPr>
          <p:cNvSpPr/>
          <p:nvPr/>
        </p:nvSpPr>
        <p:spPr>
          <a:xfrm>
            <a:off x="2197748" y="995472"/>
            <a:ext cx="110342" cy="110342"/>
          </a:xfrm>
          <a:prstGeom prst="roundRect">
            <a:avLst>
              <a:gd name="adj" fmla="val 50000"/>
            </a:avLst>
          </a:prstGeom>
          <a:solidFill>
            <a:srgbClr val="EF53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879</Words>
  <Application>Microsoft Office PowerPoint</Application>
  <PresentationFormat>와이드스크린</PresentationFormat>
  <Paragraphs>116</Paragraphs>
  <Slides>19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Jua</vt:lpstr>
      <vt:lpstr>Noto Sans KR</vt:lpstr>
      <vt:lpstr>Noto Sans KR Black</vt:lpstr>
      <vt:lpstr>Noto Sans KR Medium</vt:lpstr>
      <vt:lpstr>Arial</vt:lpstr>
      <vt:lpstr>Calibri</vt:lpstr>
      <vt:lpstr>Montserrat Black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LKRSEO4249</dc:creator>
  <cp:keywords/>
  <dc:description>generated using python-pptx</dc:description>
  <cp:lastModifiedBy>김건희(Kim Gunhee)/생산팀/풀무원다논</cp:lastModifiedBy>
  <cp:revision>23</cp:revision>
  <dcterms:created xsi:type="dcterms:W3CDTF">2013-01-27T09:14:16Z</dcterms:created>
  <dcterms:modified xsi:type="dcterms:W3CDTF">2026-09-10T08:38:07Z</dcterms:modified>
  <cp:category/>
</cp:coreProperties>
</file>