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  <p:sldMasterId id="2147483684" r:id="rId2"/>
  </p:sldMasterIdLst>
  <p:notesMasterIdLst>
    <p:notesMasterId r:id="rId3"/>
  </p:notesMasterIdLst>
  <p:handoutMasterIdLst>
    <p:handoutMasterId r:id="rId4"/>
  </p:handoutMasterIdLst>
  <p:sldIdLst>
    <p:sldId id="257" r:id="rId5"/>
    <p:sldId id="263" r:id="rId6"/>
    <p:sldId id="808" r:id="rId7"/>
    <p:sldId id="809" r:id="rId8"/>
    <p:sldId id="810" r:id="rId9"/>
    <p:sldId id="811" r:id="rId10"/>
    <p:sldId id="1002" r:id="rId11"/>
    <p:sldId id="1003" r:id="rId12"/>
    <p:sldId id="1004" r:id="rId13"/>
    <p:sldId id="813" r:id="rId14"/>
    <p:sldId id="902" r:id="rId15"/>
    <p:sldId id="1043" r:id="rId16"/>
    <p:sldId id="944" r:id="rId17"/>
    <p:sldId id="945" r:id="rId18"/>
    <p:sldId id="947" r:id="rId19"/>
    <p:sldId id="999" r:id="rId20"/>
    <p:sldId id="998" r:id="rId21"/>
    <p:sldId id="1001" r:id="rId22"/>
    <p:sldId id="1008" r:id="rId23"/>
    <p:sldId id="1000" r:id="rId24"/>
    <p:sldId id="948" r:id="rId25"/>
    <p:sldId id="949" r:id="rId26"/>
    <p:sldId id="958" r:id="rId27"/>
    <p:sldId id="1005" r:id="rId28"/>
    <p:sldId id="1006" r:id="rId29"/>
    <p:sldId id="959" r:id="rId30"/>
    <p:sldId id="1009" r:id="rId31"/>
    <p:sldId id="960" r:id="rId32"/>
    <p:sldId id="1007" r:id="rId33"/>
    <p:sldId id="1010" r:id="rId34"/>
    <p:sldId id="1011" r:id="rId35"/>
    <p:sldId id="1034" r:id="rId36"/>
    <p:sldId id="1035" r:id="rId37"/>
    <p:sldId id="1036" r:id="rId38"/>
    <p:sldId id="1037" r:id="rId39"/>
    <p:sldId id="1012" r:id="rId40"/>
    <p:sldId id="1013" r:id="rId41"/>
    <p:sldId id="1014" r:id="rId42"/>
    <p:sldId id="1015" r:id="rId43"/>
    <p:sldId id="1033" r:id="rId44"/>
    <p:sldId id="1038" r:id="rId45"/>
    <p:sldId id="1039" r:id="rId46"/>
    <p:sldId id="961" r:id="rId47"/>
    <p:sldId id="962" r:id="rId48"/>
    <p:sldId id="1016" r:id="rId49"/>
    <p:sldId id="1017" r:id="rId50"/>
    <p:sldId id="963" r:id="rId51"/>
    <p:sldId id="964" r:id="rId52"/>
    <p:sldId id="1040" r:id="rId53"/>
    <p:sldId id="1018" r:id="rId54"/>
    <p:sldId id="943" r:id="rId55"/>
    <p:sldId id="814" r:id="rId56"/>
    <p:sldId id="815" r:id="rId57"/>
    <p:sldId id="816" r:id="rId58"/>
    <p:sldId id="820" r:id="rId59"/>
    <p:sldId id="817" r:id="rId60"/>
    <p:sldId id="965" r:id="rId61"/>
    <p:sldId id="819" r:id="rId62"/>
    <p:sldId id="951" r:id="rId63"/>
    <p:sldId id="950" r:id="rId64"/>
    <p:sldId id="860" r:id="rId65"/>
    <p:sldId id="942" r:id="rId66"/>
    <p:sldId id="822" r:id="rId67"/>
    <p:sldId id="966" r:id="rId68"/>
    <p:sldId id="969" r:id="rId69"/>
    <p:sldId id="967" r:id="rId70"/>
    <p:sldId id="970" r:id="rId71"/>
    <p:sldId id="971" r:id="rId72"/>
    <p:sldId id="968" r:id="rId73"/>
    <p:sldId id="972" r:id="rId74"/>
    <p:sldId id="973" r:id="rId75"/>
    <p:sldId id="975" r:id="rId76"/>
    <p:sldId id="979" r:id="rId77"/>
    <p:sldId id="980" r:id="rId78"/>
    <p:sldId id="978" r:id="rId79"/>
    <p:sldId id="974" r:id="rId80"/>
    <p:sldId id="823" r:id="rId81"/>
    <p:sldId id="824" r:id="rId82"/>
    <p:sldId id="825" r:id="rId83"/>
    <p:sldId id="826" r:id="rId84"/>
    <p:sldId id="827" r:id="rId85"/>
    <p:sldId id="828" r:id="rId86"/>
    <p:sldId id="829" r:id="rId87"/>
    <p:sldId id="903" r:id="rId88"/>
    <p:sldId id="831" r:id="rId89"/>
    <p:sldId id="832" r:id="rId90"/>
    <p:sldId id="833" r:id="rId91"/>
    <p:sldId id="834" r:id="rId92"/>
    <p:sldId id="835" r:id="rId93"/>
    <p:sldId id="836" r:id="rId94"/>
    <p:sldId id="837" r:id="rId95"/>
    <p:sldId id="838" r:id="rId96"/>
    <p:sldId id="840" r:id="rId97"/>
    <p:sldId id="841" r:id="rId98"/>
    <p:sldId id="842" r:id="rId99"/>
    <p:sldId id="843" r:id="rId100"/>
    <p:sldId id="844" r:id="rId101"/>
    <p:sldId id="904" r:id="rId102"/>
    <p:sldId id="1044" r:id="rId103"/>
    <p:sldId id="1045" r:id="rId104"/>
    <p:sldId id="845" r:id="rId105"/>
    <p:sldId id="846" r:id="rId106"/>
    <p:sldId id="847" r:id="rId107"/>
    <p:sldId id="848" r:id="rId108"/>
    <p:sldId id="849" r:id="rId109"/>
    <p:sldId id="850" r:id="rId110"/>
    <p:sldId id="852" r:id="rId111"/>
    <p:sldId id="853" r:id="rId112"/>
    <p:sldId id="854" r:id="rId113"/>
    <p:sldId id="858" r:id="rId114"/>
    <p:sldId id="859" r:id="rId115"/>
    <p:sldId id="856" r:id="rId116"/>
    <p:sldId id="955" r:id="rId117"/>
    <p:sldId id="1032" r:id="rId118"/>
    <p:sldId id="1024" r:id="rId119"/>
    <p:sldId id="1021" r:id="rId120"/>
    <p:sldId id="1022" r:id="rId121"/>
    <p:sldId id="1027" r:id="rId122"/>
    <p:sldId id="1023" r:id="rId123"/>
    <p:sldId id="1028" r:id="rId124"/>
    <p:sldId id="1029" r:id="rId125"/>
    <p:sldId id="1046" r:id="rId126"/>
    <p:sldId id="1041" r:id="rId127"/>
    <p:sldId id="1042" r:id="rId128"/>
    <p:sldId id="996" r:id="rId129"/>
    <p:sldId id="1025" r:id="rId130"/>
    <p:sldId id="1031" r:id="rId131"/>
    <p:sldId id="1026" r:id="rId132"/>
    <p:sldId id="713" r:id="rId133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clrMode="bw" scaleToFitPaper="1"/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20441" autoAdjust="0"/>
    <p:restoredTop sz="94595" autoAdjust="0"/>
  </p:normalViewPr>
  <p:slideViewPr>
    <p:cSldViewPr>
      <p:cViewPr varScale="1">
        <p:scale>
          <a:sx n="100" d="100"/>
          <a:sy n="100" d="100"/>
        </p:scale>
        <p:origin x="-1254" y="-102"/>
      </p:cViewPr>
      <p:guideLst>
        <p:guide orient="horz" pos="2159"/>
        <p:guide pos="2879"/>
      </p:guideLst>
    </p:cSldViewPr>
  </p:slideViewPr>
  <p:outlineViewPr>
    <p:cViewPr>
      <p:scale>
        <a:sx n="100" d="100"/>
        <a:sy n="100" d="100"/>
      </p:scale>
      <p:origin x="0" y="-67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12" y="-108"/>
      </p:cViewPr>
      <p:guideLst>
        <p:guide orient="horz" pos="3124"/>
        <p:guide pos="2097"/>
      </p:guideLst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00" Type="http://schemas.openxmlformats.org/officeDocument/2006/relationships/slide" Target="slides/slide96.xml"  /><Relationship Id="rId101" Type="http://schemas.openxmlformats.org/officeDocument/2006/relationships/slide" Target="slides/slide97.xml"  /><Relationship Id="rId102" Type="http://schemas.openxmlformats.org/officeDocument/2006/relationships/slide" Target="slides/slide98.xml"  /><Relationship Id="rId103" Type="http://schemas.openxmlformats.org/officeDocument/2006/relationships/slide" Target="slides/slide99.xml"  /><Relationship Id="rId104" Type="http://schemas.openxmlformats.org/officeDocument/2006/relationships/slide" Target="slides/slide100.xml"  /><Relationship Id="rId105" Type="http://schemas.openxmlformats.org/officeDocument/2006/relationships/slide" Target="slides/slide101.xml"  /><Relationship Id="rId106" Type="http://schemas.openxmlformats.org/officeDocument/2006/relationships/slide" Target="slides/slide102.xml"  /><Relationship Id="rId107" Type="http://schemas.openxmlformats.org/officeDocument/2006/relationships/slide" Target="slides/slide103.xml"  /><Relationship Id="rId108" Type="http://schemas.openxmlformats.org/officeDocument/2006/relationships/slide" Target="slides/slide104.xml"  /><Relationship Id="rId109" Type="http://schemas.openxmlformats.org/officeDocument/2006/relationships/slide" Target="slides/slide105.xml"  /><Relationship Id="rId11" Type="http://schemas.openxmlformats.org/officeDocument/2006/relationships/slide" Target="slides/slide7.xml"  /><Relationship Id="rId110" Type="http://schemas.openxmlformats.org/officeDocument/2006/relationships/slide" Target="slides/slide106.xml"  /><Relationship Id="rId111" Type="http://schemas.openxmlformats.org/officeDocument/2006/relationships/slide" Target="slides/slide107.xml"  /><Relationship Id="rId112" Type="http://schemas.openxmlformats.org/officeDocument/2006/relationships/slide" Target="slides/slide108.xml"  /><Relationship Id="rId113" Type="http://schemas.openxmlformats.org/officeDocument/2006/relationships/slide" Target="slides/slide109.xml"  /><Relationship Id="rId114" Type="http://schemas.openxmlformats.org/officeDocument/2006/relationships/slide" Target="slides/slide110.xml"  /><Relationship Id="rId115" Type="http://schemas.openxmlformats.org/officeDocument/2006/relationships/slide" Target="slides/slide111.xml"  /><Relationship Id="rId116" Type="http://schemas.openxmlformats.org/officeDocument/2006/relationships/slide" Target="slides/slide112.xml"  /><Relationship Id="rId117" Type="http://schemas.openxmlformats.org/officeDocument/2006/relationships/slide" Target="slides/slide113.xml"  /><Relationship Id="rId118" Type="http://schemas.openxmlformats.org/officeDocument/2006/relationships/slide" Target="slides/slide114.xml"  /><Relationship Id="rId119" Type="http://schemas.openxmlformats.org/officeDocument/2006/relationships/slide" Target="slides/slide115.xml"  /><Relationship Id="rId12" Type="http://schemas.openxmlformats.org/officeDocument/2006/relationships/slide" Target="slides/slide8.xml"  /><Relationship Id="rId120" Type="http://schemas.openxmlformats.org/officeDocument/2006/relationships/slide" Target="slides/slide116.xml"  /><Relationship Id="rId121" Type="http://schemas.openxmlformats.org/officeDocument/2006/relationships/slide" Target="slides/slide117.xml"  /><Relationship Id="rId122" Type="http://schemas.openxmlformats.org/officeDocument/2006/relationships/slide" Target="slides/slide118.xml"  /><Relationship Id="rId123" Type="http://schemas.openxmlformats.org/officeDocument/2006/relationships/slide" Target="slides/slide119.xml"  /><Relationship Id="rId124" Type="http://schemas.openxmlformats.org/officeDocument/2006/relationships/slide" Target="slides/slide120.xml"  /><Relationship Id="rId125" Type="http://schemas.openxmlformats.org/officeDocument/2006/relationships/slide" Target="slides/slide121.xml"  /><Relationship Id="rId126" Type="http://schemas.openxmlformats.org/officeDocument/2006/relationships/slide" Target="slides/slide122.xml"  /><Relationship Id="rId127" Type="http://schemas.openxmlformats.org/officeDocument/2006/relationships/slide" Target="slides/slide123.xml"  /><Relationship Id="rId128" Type="http://schemas.openxmlformats.org/officeDocument/2006/relationships/slide" Target="slides/slide124.xml"  /><Relationship Id="rId129" Type="http://schemas.openxmlformats.org/officeDocument/2006/relationships/slide" Target="slides/slide125.xml"  /><Relationship Id="rId13" Type="http://schemas.openxmlformats.org/officeDocument/2006/relationships/slide" Target="slides/slide9.xml"  /><Relationship Id="rId130" Type="http://schemas.openxmlformats.org/officeDocument/2006/relationships/slide" Target="slides/slide126.xml"  /><Relationship Id="rId131" Type="http://schemas.openxmlformats.org/officeDocument/2006/relationships/slide" Target="slides/slide127.xml"  /><Relationship Id="rId132" Type="http://schemas.openxmlformats.org/officeDocument/2006/relationships/slide" Target="slides/slide128.xml"  /><Relationship Id="rId133" Type="http://schemas.openxmlformats.org/officeDocument/2006/relationships/slide" Target="slides/slide129.xml"  /><Relationship Id="rId134" Type="http://schemas.openxmlformats.org/officeDocument/2006/relationships/presProps" Target="presProps.xml"  /><Relationship Id="rId135" Type="http://schemas.openxmlformats.org/officeDocument/2006/relationships/viewProps" Target="viewProps.xml"  /><Relationship Id="rId136" Type="http://schemas.openxmlformats.org/officeDocument/2006/relationships/theme" Target="theme/theme1.xml"  /><Relationship Id="rId137" Type="http://schemas.openxmlformats.org/officeDocument/2006/relationships/tableStyles" Target="tableStyles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slide" Target="slides/slide17.xml"  /><Relationship Id="rId22" Type="http://schemas.openxmlformats.org/officeDocument/2006/relationships/slide" Target="slides/slide18.xml"  /><Relationship Id="rId23" Type="http://schemas.openxmlformats.org/officeDocument/2006/relationships/slide" Target="slides/slide19.xml"  /><Relationship Id="rId24" Type="http://schemas.openxmlformats.org/officeDocument/2006/relationships/slide" Target="slides/slide20.xml"  /><Relationship Id="rId25" Type="http://schemas.openxmlformats.org/officeDocument/2006/relationships/slide" Target="slides/slide21.xml"  /><Relationship Id="rId26" Type="http://schemas.openxmlformats.org/officeDocument/2006/relationships/slide" Target="slides/slide22.xml"  /><Relationship Id="rId27" Type="http://schemas.openxmlformats.org/officeDocument/2006/relationships/slide" Target="slides/slide23.xml"  /><Relationship Id="rId28" Type="http://schemas.openxmlformats.org/officeDocument/2006/relationships/slide" Target="slides/slide24.xml"  /><Relationship Id="rId29" Type="http://schemas.openxmlformats.org/officeDocument/2006/relationships/slide" Target="slides/slide25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6.xml"  /><Relationship Id="rId31" Type="http://schemas.openxmlformats.org/officeDocument/2006/relationships/slide" Target="slides/slide27.xml"  /><Relationship Id="rId32" Type="http://schemas.openxmlformats.org/officeDocument/2006/relationships/slide" Target="slides/slide28.xml"  /><Relationship Id="rId33" Type="http://schemas.openxmlformats.org/officeDocument/2006/relationships/slide" Target="slides/slide29.xml"  /><Relationship Id="rId34" Type="http://schemas.openxmlformats.org/officeDocument/2006/relationships/slide" Target="slides/slide30.xml"  /><Relationship Id="rId35" Type="http://schemas.openxmlformats.org/officeDocument/2006/relationships/slide" Target="slides/slide31.xml"  /><Relationship Id="rId36" Type="http://schemas.openxmlformats.org/officeDocument/2006/relationships/slide" Target="slides/slide32.xml"  /><Relationship Id="rId37" Type="http://schemas.openxmlformats.org/officeDocument/2006/relationships/slide" Target="slides/slide33.xml"  /><Relationship Id="rId38" Type="http://schemas.openxmlformats.org/officeDocument/2006/relationships/slide" Target="slides/slide34.xml"  /><Relationship Id="rId39" Type="http://schemas.openxmlformats.org/officeDocument/2006/relationships/slide" Target="slides/slide35.xml"  /><Relationship Id="rId4" Type="http://schemas.openxmlformats.org/officeDocument/2006/relationships/handoutMaster" Target="handoutMasters/handoutMaster1.xml"  /><Relationship Id="rId40" Type="http://schemas.openxmlformats.org/officeDocument/2006/relationships/slide" Target="slides/slide36.xml"  /><Relationship Id="rId41" Type="http://schemas.openxmlformats.org/officeDocument/2006/relationships/slide" Target="slides/slide37.xml"  /><Relationship Id="rId42" Type="http://schemas.openxmlformats.org/officeDocument/2006/relationships/slide" Target="slides/slide38.xml"  /><Relationship Id="rId43" Type="http://schemas.openxmlformats.org/officeDocument/2006/relationships/slide" Target="slides/slide39.xml"  /><Relationship Id="rId44" Type="http://schemas.openxmlformats.org/officeDocument/2006/relationships/slide" Target="slides/slide40.xml"  /><Relationship Id="rId45" Type="http://schemas.openxmlformats.org/officeDocument/2006/relationships/slide" Target="slides/slide41.xml"  /><Relationship Id="rId46" Type="http://schemas.openxmlformats.org/officeDocument/2006/relationships/slide" Target="slides/slide42.xml"  /><Relationship Id="rId47" Type="http://schemas.openxmlformats.org/officeDocument/2006/relationships/slide" Target="slides/slide43.xml"  /><Relationship Id="rId48" Type="http://schemas.openxmlformats.org/officeDocument/2006/relationships/slide" Target="slides/slide44.xml"  /><Relationship Id="rId49" Type="http://schemas.openxmlformats.org/officeDocument/2006/relationships/slide" Target="slides/slide45.xml"  /><Relationship Id="rId5" Type="http://schemas.openxmlformats.org/officeDocument/2006/relationships/slide" Target="slides/slide1.xml"  /><Relationship Id="rId50" Type="http://schemas.openxmlformats.org/officeDocument/2006/relationships/slide" Target="slides/slide46.xml"  /><Relationship Id="rId51" Type="http://schemas.openxmlformats.org/officeDocument/2006/relationships/slide" Target="slides/slide47.xml"  /><Relationship Id="rId52" Type="http://schemas.openxmlformats.org/officeDocument/2006/relationships/slide" Target="slides/slide48.xml"  /><Relationship Id="rId53" Type="http://schemas.openxmlformats.org/officeDocument/2006/relationships/slide" Target="slides/slide49.xml"  /><Relationship Id="rId54" Type="http://schemas.openxmlformats.org/officeDocument/2006/relationships/slide" Target="slides/slide50.xml"  /><Relationship Id="rId55" Type="http://schemas.openxmlformats.org/officeDocument/2006/relationships/slide" Target="slides/slide51.xml"  /><Relationship Id="rId56" Type="http://schemas.openxmlformats.org/officeDocument/2006/relationships/slide" Target="slides/slide52.xml"  /><Relationship Id="rId57" Type="http://schemas.openxmlformats.org/officeDocument/2006/relationships/slide" Target="slides/slide53.xml"  /><Relationship Id="rId58" Type="http://schemas.openxmlformats.org/officeDocument/2006/relationships/slide" Target="slides/slide54.xml"  /><Relationship Id="rId59" Type="http://schemas.openxmlformats.org/officeDocument/2006/relationships/slide" Target="slides/slide55.xml"  /><Relationship Id="rId6" Type="http://schemas.openxmlformats.org/officeDocument/2006/relationships/slide" Target="slides/slide2.xml"  /><Relationship Id="rId60" Type="http://schemas.openxmlformats.org/officeDocument/2006/relationships/slide" Target="slides/slide56.xml"  /><Relationship Id="rId61" Type="http://schemas.openxmlformats.org/officeDocument/2006/relationships/slide" Target="slides/slide57.xml"  /><Relationship Id="rId62" Type="http://schemas.openxmlformats.org/officeDocument/2006/relationships/slide" Target="slides/slide58.xml"  /><Relationship Id="rId63" Type="http://schemas.openxmlformats.org/officeDocument/2006/relationships/slide" Target="slides/slide59.xml"  /><Relationship Id="rId64" Type="http://schemas.openxmlformats.org/officeDocument/2006/relationships/slide" Target="slides/slide60.xml"  /><Relationship Id="rId65" Type="http://schemas.openxmlformats.org/officeDocument/2006/relationships/slide" Target="slides/slide61.xml"  /><Relationship Id="rId66" Type="http://schemas.openxmlformats.org/officeDocument/2006/relationships/slide" Target="slides/slide62.xml"  /><Relationship Id="rId67" Type="http://schemas.openxmlformats.org/officeDocument/2006/relationships/slide" Target="slides/slide63.xml"  /><Relationship Id="rId68" Type="http://schemas.openxmlformats.org/officeDocument/2006/relationships/slide" Target="slides/slide64.xml"  /><Relationship Id="rId69" Type="http://schemas.openxmlformats.org/officeDocument/2006/relationships/slide" Target="slides/slide65.xml"  /><Relationship Id="rId7" Type="http://schemas.openxmlformats.org/officeDocument/2006/relationships/slide" Target="slides/slide3.xml"  /><Relationship Id="rId70" Type="http://schemas.openxmlformats.org/officeDocument/2006/relationships/slide" Target="slides/slide66.xml"  /><Relationship Id="rId71" Type="http://schemas.openxmlformats.org/officeDocument/2006/relationships/slide" Target="slides/slide67.xml"  /><Relationship Id="rId72" Type="http://schemas.openxmlformats.org/officeDocument/2006/relationships/slide" Target="slides/slide68.xml"  /><Relationship Id="rId73" Type="http://schemas.openxmlformats.org/officeDocument/2006/relationships/slide" Target="slides/slide69.xml"  /><Relationship Id="rId74" Type="http://schemas.openxmlformats.org/officeDocument/2006/relationships/slide" Target="slides/slide70.xml"  /><Relationship Id="rId75" Type="http://schemas.openxmlformats.org/officeDocument/2006/relationships/slide" Target="slides/slide71.xml"  /><Relationship Id="rId76" Type="http://schemas.openxmlformats.org/officeDocument/2006/relationships/slide" Target="slides/slide72.xml"  /><Relationship Id="rId77" Type="http://schemas.openxmlformats.org/officeDocument/2006/relationships/slide" Target="slides/slide73.xml"  /><Relationship Id="rId78" Type="http://schemas.openxmlformats.org/officeDocument/2006/relationships/slide" Target="slides/slide74.xml"  /><Relationship Id="rId79" Type="http://schemas.openxmlformats.org/officeDocument/2006/relationships/slide" Target="slides/slide75.xml"  /><Relationship Id="rId8" Type="http://schemas.openxmlformats.org/officeDocument/2006/relationships/slide" Target="slides/slide4.xml"  /><Relationship Id="rId80" Type="http://schemas.openxmlformats.org/officeDocument/2006/relationships/slide" Target="slides/slide76.xml"  /><Relationship Id="rId81" Type="http://schemas.openxmlformats.org/officeDocument/2006/relationships/slide" Target="slides/slide77.xml"  /><Relationship Id="rId82" Type="http://schemas.openxmlformats.org/officeDocument/2006/relationships/slide" Target="slides/slide78.xml"  /><Relationship Id="rId83" Type="http://schemas.openxmlformats.org/officeDocument/2006/relationships/slide" Target="slides/slide79.xml"  /><Relationship Id="rId84" Type="http://schemas.openxmlformats.org/officeDocument/2006/relationships/slide" Target="slides/slide80.xml"  /><Relationship Id="rId85" Type="http://schemas.openxmlformats.org/officeDocument/2006/relationships/slide" Target="slides/slide81.xml"  /><Relationship Id="rId86" Type="http://schemas.openxmlformats.org/officeDocument/2006/relationships/slide" Target="slides/slide82.xml"  /><Relationship Id="rId87" Type="http://schemas.openxmlformats.org/officeDocument/2006/relationships/slide" Target="slides/slide83.xml"  /><Relationship Id="rId88" Type="http://schemas.openxmlformats.org/officeDocument/2006/relationships/slide" Target="slides/slide84.xml"  /><Relationship Id="rId89" Type="http://schemas.openxmlformats.org/officeDocument/2006/relationships/slide" Target="slides/slide85.xml"  /><Relationship Id="rId9" Type="http://schemas.openxmlformats.org/officeDocument/2006/relationships/slide" Target="slides/slide5.xml"  /><Relationship Id="rId90" Type="http://schemas.openxmlformats.org/officeDocument/2006/relationships/slide" Target="slides/slide86.xml"  /><Relationship Id="rId91" Type="http://schemas.openxmlformats.org/officeDocument/2006/relationships/slide" Target="slides/slide87.xml"  /><Relationship Id="rId92" Type="http://schemas.openxmlformats.org/officeDocument/2006/relationships/slide" Target="slides/slide88.xml"  /><Relationship Id="rId93" Type="http://schemas.openxmlformats.org/officeDocument/2006/relationships/slide" Target="slides/slide89.xml"  /><Relationship Id="rId94" Type="http://schemas.openxmlformats.org/officeDocument/2006/relationships/slide" Target="slides/slide90.xml"  /><Relationship Id="rId95" Type="http://schemas.openxmlformats.org/officeDocument/2006/relationships/slide" Target="slides/slide91.xml"  /><Relationship Id="rId96" Type="http://schemas.openxmlformats.org/officeDocument/2006/relationships/slide" Target="slides/slide92.xml"  /><Relationship Id="rId97" Type="http://schemas.openxmlformats.org/officeDocument/2006/relationships/slide" Target="slides/slide93.xml"  /><Relationship Id="rId98" Type="http://schemas.openxmlformats.org/officeDocument/2006/relationships/slide" Target="slides/slide94.xml"  /><Relationship Id="rId99" Type="http://schemas.openxmlformats.org/officeDocument/2006/relationships/slide" Target="slides/slide9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6EDE2E99-1042-4DB2-8920-6C87B3D6810B}" type="datetime1">
              <a:rPr lang="ko-KR" altLang="en-US"/>
              <a:pPr lvl="0">
                <a:defRPr/>
              </a:pPr>
              <a:t>2023-04-27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471A722-61C5-4C50-928D-6A45E7B4D15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0719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2"/>
            <a:ext cx="2889938" cy="49641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7" y="2"/>
            <a:ext cx="2889938" cy="496411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A1865F4-9002-4A68-BF20-865039CB8D83}" type="datetime1">
              <a:rPr lang="ko-KR" altLang="en-US"/>
              <a:pPr lvl="0">
                <a:defRPr/>
              </a:pPr>
              <a:t>2023-04-27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15908"/>
            <a:ext cx="5335270" cy="4467701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430093"/>
            <a:ext cx="2889938" cy="496411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82EDBFD-FC11-4AB7-84EF-3CB5EE89D9C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114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42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DBFD-FC11-4AB7-84EF-3CB5EE89D9CD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EDBFD-FC11-4AB7-84EF-3CB5EE89D9CD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92851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1979712" y="2780929"/>
            <a:ext cx="5227781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pc="0" baseline="0">
                <a:solidFill>
                  <a:srgbClr val="00376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79316" y="3645025"/>
            <a:ext cx="3246279" cy="2160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spc="0" baseline="0">
                <a:solidFill>
                  <a:srgbClr val="575756"/>
                </a:solidFill>
                <a:latin typeface="Arial" pitchFamily="34" charset="0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2014.00 |  </a:t>
            </a:r>
            <a:r>
              <a:rPr lang="ko-KR" altLang="en-US" dirty="0" smtClean="0"/>
              <a:t>부서이름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9467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370207" y="2996953"/>
            <a:ext cx="4608512" cy="648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575756"/>
                </a:solidFill>
              </a:defRPr>
            </a:lvl1pPr>
          </a:lstStyle>
          <a:p>
            <a:pPr lvl="0"/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539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067944" y="1772817"/>
            <a:ext cx="3405979" cy="504056"/>
          </a:xfrm>
          <a:prstGeom prst="rect">
            <a:avLst/>
          </a:prstGeom>
        </p:spPr>
        <p:txBody>
          <a:bodyPr/>
          <a:lstStyle>
            <a:lvl1pPr>
              <a:defRPr sz="2400" b="1" spc="0" baseline="0">
                <a:solidFill>
                  <a:srgbClr val="003762"/>
                </a:solidFill>
              </a:defRPr>
            </a:lvl1pPr>
          </a:lstStyle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4070033" y="2492897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2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4070033" y="2920572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28" name="텍스트 개체 틀 22"/>
          <p:cNvSpPr>
            <a:spLocks noGrp="1"/>
          </p:cNvSpPr>
          <p:nvPr>
            <p:ph type="body" sz="quarter" idx="12" hasCustomPrompt="1"/>
          </p:nvPr>
        </p:nvSpPr>
        <p:spPr>
          <a:xfrm>
            <a:off x="4061941" y="3352620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29" name="텍스트 개체 틀 22"/>
          <p:cNvSpPr>
            <a:spLocks noGrp="1"/>
          </p:cNvSpPr>
          <p:nvPr>
            <p:ph type="body" sz="quarter" idx="13" hasCustomPrompt="1"/>
          </p:nvPr>
        </p:nvSpPr>
        <p:spPr>
          <a:xfrm>
            <a:off x="4061941" y="3784668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30" name="텍스트 개체 틀 22"/>
          <p:cNvSpPr>
            <a:spLocks noGrp="1"/>
          </p:cNvSpPr>
          <p:nvPr>
            <p:ph type="body" sz="quarter" idx="14" hasCustomPrompt="1"/>
          </p:nvPr>
        </p:nvSpPr>
        <p:spPr>
          <a:xfrm>
            <a:off x="4296887" y="4172513"/>
            <a:ext cx="3643607" cy="2160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31" name="텍스트 개체 틀 22"/>
          <p:cNvSpPr>
            <a:spLocks noGrp="1"/>
          </p:cNvSpPr>
          <p:nvPr>
            <p:ph type="body" sz="quarter" idx="15" hasCustomPrompt="1"/>
          </p:nvPr>
        </p:nvSpPr>
        <p:spPr>
          <a:xfrm>
            <a:off x="4296887" y="4532553"/>
            <a:ext cx="3643607" cy="2160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32" name="텍스트 개체 틀 22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87" y="4892593"/>
            <a:ext cx="3643607" cy="2160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</p:spTree>
    <p:extLst>
      <p:ext uri="{BB962C8B-B14F-4D97-AF65-F5344CB8AC3E}">
        <p14:creationId xmlns:p14="http://schemas.microsoft.com/office/powerpoint/2010/main" val="365021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067944" y="2888608"/>
            <a:ext cx="3405979" cy="712879"/>
          </a:xfrm>
          <a:prstGeom prst="rect">
            <a:avLst/>
          </a:prstGeom>
        </p:spPr>
        <p:txBody>
          <a:bodyPr/>
          <a:lstStyle>
            <a:lvl1pPr>
              <a:defRPr sz="3600" b="1" spc="0" baseline="0">
                <a:solidFill>
                  <a:srgbClr val="003762"/>
                </a:solidFill>
              </a:defRPr>
            </a:lvl1pPr>
          </a:lstStyle>
          <a:p>
            <a:r>
              <a:rPr lang="ko-KR" altLang="en-US" dirty="0" smtClean="0"/>
              <a:t>소제목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505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03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무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quarter" idx="10" hasCustomPrompt="1"/>
          </p:nvPr>
        </p:nvSpPr>
        <p:spPr>
          <a:xfrm>
            <a:off x="2370207" y="2996953"/>
            <a:ext cx="4608512" cy="648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575756"/>
                </a:solidFill>
              </a:defRPr>
            </a:lvl1pPr>
          </a:lstStyle>
          <a:p>
            <a:pPr lvl="0"/>
            <a:r>
              <a:rPr lang="ko-KR" altLang="en-US" dirty="0" smtClean="0"/>
              <a:t>감사합니다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169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개체 틀 1"/>
          <p:cNvSpPr>
            <a:spLocks noGrp="1"/>
          </p:cNvSpPr>
          <p:nvPr>
            <p:ph type="title"/>
          </p:nvPr>
        </p:nvSpPr>
        <p:spPr>
          <a:xfrm>
            <a:off x="1979712" y="2780929"/>
            <a:ext cx="5227781" cy="7200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pc="0" baseline="0">
                <a:solidFill>
                  <a:srgbClr val="003762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79316" y="3645025"/>
            <a:ext cx="3246279" cy="2160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spc="0" baseline="0">
                <a:solidFill>
                  <a:srgbClr val="575756"/>
                </a:solidFill>
                <a:latin typeface="Arial" pitchFamily="34" charset="0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2014.00 |  </a:t>
            </a:r>
            <a:r>
              <a:rPr lang="ko-KR" altLang="en-US" dirty="0" smtClean="0"/>
              <a:t>부서이름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213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067944" y="1772817"/>
            <a:ext cx="3405979" cy="504056"/>
          </a:xfrm>
          <a:prstGeom prst="rect">
            <a:avLst/>
          </a:prstGeom>
        </p:spPr>
        <p:txBody>
          <a:bodyPr/>
          <a:lstStyle>
            <a:lvl1pPr>
              <a:defRPr sz="2400" b="1" spc="0" baseline="0">
                <a:solidFill>
                  <a:srgbClr val="003762"/>
                </a:solidFill>
              </a:defRPr>
            </a:lvl1pPr>
          </a:lstStyle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0" hasCustomPrompt="1"/>
          </p:nvPr>
        </p:nvSpPr>
        <p:spPr>
          <a:xfrm>
            <a:off x="4070033" y="2492897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24" name="텍스트 개체 틀 22"/>
          <p:cNvSpPr>
            <a:spLocks noGrp="1"/>
          </p:cNvSpPr>
          <p:nvPr>
            <p:ph type="body" sz="quarter" idx="11" hasCustomPrompt="1"/>
          </p:nvPr>
        </p:nvSpPr>
        <p:spPr>
          <a:xfrm>
            <a:off x="4070033" y="2920572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28" name="텍스트 개체 틀 22"/>
          <p:cNvSpPr>
            <a:spLocks noGrp="1"/>
          </p:cNvSpPr>
          <p:nvPr>
            <p:ph type="body" sz="quarter" idx="12" hasCustomPrompt="1"/>
          </p:nvPr>
        </p:nvSpPr>
        <p:spPr>
          <a:xfrm>
            <a:off x="4061941" y="3352620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29" name="텍스트 개체 틀 22"/>
          <p:cNvSpPr>
            <a:spLocks noGrp="1"/>
          </p:cNvSpPr>
          <p:nvPr>
            <p:ph type="body" sz="quarter" idx="13" hasCustomPrompt="1"/>
          </p:nvPr>
        </p:nvSpPr>
        <p:spPr>
          <a:xfrm>
            <a:off x="4061941" y="3784668"/>
            <a:ext cx="3881913" cy="31583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30" name="텍스트 개체 틀 22"/>
          <p:cNvSpPr>
            <a:spLocks noGrp="1"/>
          </p:cNvSpPr>
          <p:nvPr>
            <p:ph type="body" sz="quarter" idx="14" hasCustomPrompt="1"/>
          </p:nvPr>
        </p:nvSpPr>
        <p:spPr>
          <a:xfrm>
            <a:off x="4296887" y="4172513"/>
            <a:ext cx="3643607" cy="2160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31" name="텍스트 개체 틀 22"/>
          <p:cNvSpPr>
            <a:spLocks noGrp="1"/>
          </p:cNvSpPr>
          <p:nvPr>
            <p:ph type="body" sz="quarter" idx="15" hasCustomPrompt="1"/>
          </p:nvPr>
        </p:nvSpPr>
        <p:spPr>
          <a:xfrm>
            <a:off x="4296887" y="4532553"/>
            <a:ext cx="3643607" cy="2160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  <p:sp>
        <p:nvSpPr>
          <p:cNvPr id="32" name="텍스트 개체 틀 22"/>
          <p:cNvSpPr>
            <a:spLocks noGrp="1"/>
          </p:cNvSpPr>
          <p:nvPr>
            <p:ph type="body" sz="quarter" idx="16" hasCustomPrompt="1"/>
          </p:nvPr>
        </p:nvSpPr>
        <p:spPr>
          <a:xfrm>
            <a:off x="4296887" y="4892593"/>
            <a:ext cx="3643607" cy="21602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컨텐츠를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입력하시오</a:t>
            </a:r>
          </a:p>
        </p:txBody>
      </p:sp>
    </p:spTree>
    <p:extLst>
      <p:ext uri="{BB962C8B-B14F-4D97-AF65-F5344CB8AC3E}">
        <p14:creationId xmlns:p14="http://schemas.microsoft.com/office/powerpoint/2010/main" val="425692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4067944" y="2888608"/>
            <a:ext cx="3405979" cy="712879"/>
          </a:xfrm>
          <a:prstGeom prst="rect">
            <a:avLst/>
          </a:prstGeom>
        </p:spPr>
        <p:txBody>
          <a:bodyPr/>
          <a:lstStyle>
            <a:lvl1pPr>
              <a:defRPr sz="3600" b="1" spc="0" baseline="0">
                <a:solidFill>
                  <a:srgbClr val="003762"/>
                </a:solidFill>
              </a:defRPr>
            </a:lvl1pPr>
          </a:lstStyle>
          <a:p>
            <a:r>
              <a:rPr lang="ko-KR" altLang="en-US" dirty="0" smtClean="0"/>
              <a:t>소제목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088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017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theme" Target="../theme/theme1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slideLayout" Target="../slideLayouts/slideLayout7.xml"  /><Relationship Id="rId3" Type="http://schemas.openxmlformats.org/officeDocument/2006/relationships/slideLayout" Target="../slideLayouts/slideLayout8.xml"  /><Relationship Id="rId4" Type="http://schemas.openxmlformats.org/officeDocument/2006/relationships/slideLayout" Target="../slideLayouts/slideLayout9.xml"  /><Relationship Id="rId5" Type="http://schemas.openxmlformats.org/officeDocument/2006/relationships/slideLayout" Target="../slideLayouts/slideLayout10.xml"  /><Relationship Id="rId6" Type="http://schemas.openxmlformats.org/officeDocument/2006/relationships/theme" Target="../theme/theme2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44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3200" b="1" i="0" kern="1200" spc="-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4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spcBef>
          <a:spcPct val="0"/>
        </a:spcBef>
        <a:buNone/>
        <a:defRPr sz="3200" b="1" i="0" kern="1200" spc="-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0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36.png"  /><Relationship Id="rId11" Type="http://schemas.openxmlformats.org/officeDocument/2006/relationships/image" Target="../media/image37.png"  /><Relationship Id="rId2" Type="http://schemas.openxmlformats.org/officeDocument/2006/relationships/image" Target="../media/image28.png"  /><Relationship Id="rId3" Type="http://schemas.openxmlformats.org/officeDocument/2006/relationships/image" Target="../media/image29.png"  /><Relationship Id="rId4" Type="http://schemas.openxmlformats.org/officeDocument/2006/relationships/image" Target="../media/image30.png"  /><Relationship Id="rId5" Type="http://schemas.openxmlformats.org/officeDocument/2006/relationships/image" Target="../media/image31.png"  /><Relationship Id="rId6" Type="http://schemas.openxmlformats.org/officeDocument/2006/relationships/image" Target="../media/image32.png"  /><Relationship Id="rId7" Type="http://schemas.openxmlformats.org/officeDocument/2006/relationships/image" Target="../media/image33.png"  /><Relationship Id="rId8" Type="http://schemas.openxmlformats.org/officeDocument/2006/relationships/image" Target="../media/image34.png"  /><Relationship Id="rId9" Type="http://schemas.openxmlformats.org/officeDocument/2006/relationships/image" Target="../media/image35.png"  /></Relationships>
</file>

<file path=ppt/slides/_rels/slide10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0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2.xml"  /></Relationships>
</file>

<file path=ppt/slides/_rels/slide1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8.png"  /><Relationship Id="rId3" Type="http://schemas.openxmlformats.org/officeDocument/2006/relationships/image" Target="../media/image38.png"  /><Relationship Id="rId4" Type="http://schemas.openxmlformats.org/officeDocument/2006/relationships/image" Target="../media/image39.png"  /><Relationship Id="rId5" Type="http://schemas.openxmlformats.org/officeDocument/2006/relationships/image" Target="../media/image40.png"  /><Relationship Id="rId6" Type="http://schemas.openxmlformats.org/officeDocument/2006/relationships/image" Target="../media/image41.emf"  /></Relationships>
</file>

<file path=ppt/slides/_rels/slide1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1.emf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emf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emf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1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1.emf"  /><Relationship Id="rId11" Type="http://schemas.openxmlformats.org/officeDocument/2006/relationships/image" Target="../media/image42.png"  /><Relationship Id="rId12" Type="http://schemas.openxmlformats.org/officeDocument/2006/relationships/image" Target="../media/image43.png"  /><Relationship Id="rId13" Type="http://schemas.openxmlformats.org/officeDocument/2006/relationships/image" Target="../media/image41.emf"  /><Relationship Id="rId2" Type="http://schemas.openxmlformats.org/officeDocument/2006/relationships/image" Target="../media/image42.png"  /><Relationship Id="rId3" Type="http://schemas.openxmlformats.org/officeDocument/2006/relationships/image" Target="../media/image43.png"  /><Relationship Id="rId4" Type="http://schemas.openxmlformats.org/officeDocument/2006/relationships/image" Target="../media/image41.emf"  /><Relationship Id="rId5" Type="http://schemas.openxmlformats.org/officeDocument/2006/relationships/image" Target="../media/image42.png"  /><Relationship Id="rId6" Type="http://schemas.openxmlformats.org/officeDocument/2006/relationships/image" Target="../media/image43.png"  /><Relationship Id="rId7" Type="http://schemas.openxmlformats.org/officeDocument/2006/relationships/image" Target="../media/image41.emf"  /><Relationship Id="rId8" Type="http://schemas.openxmlformats.org/officeDocument/2006/relationships/image" Target="../media/image42.png"  /><Relationship Id="rId9" Type="http://schemas.openxmlformats.org/officeDocument/2006/relationships/image" Target="../media/image43.png"  /></Relationships>
</file>

<file path=ppt/slides/_rels/slide1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2.png"  /><Relationship Id="rId3" Type="http://schemas.openxmlformats.org/officeDocument/2006/relationships/image" Target="../media/image43.png"  /><Relationship Id="rId4" Type="http://schemas.openxmlformats.org/officeDocument/2006/relationships/image" Target="../media/image41.emf"  /><Relationship Id="rId5" Type="http://schemas.openxmlformats.org/officeDocument/2006/relationships/image" Target="../media/image42.png"  /><Relationship Id="rId6" Type="http://schemas.openxmlformats.org/officeDocument/2006/relationships/image" Target="../media/image43.png"  /><Relationship Id="rId7" Type="http://schemas.openxmlformats.org/officeDocument/2006/relationships/image" Target="../media/image41.emf"  /></Relationships>
</file>

<file path=ppt/slides/_rels/slide1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1.emf"  /><Relationship Id="rId11" Type="http://schemas.openxmlformats.org/officeDocument/2006/relationships/image" Target="../media/image39.png"  /><Relationship Id="rId12" Type="http://schemas.openxmlformats.org/officeDocument/2006/relationships/image" Target="../media/image40.png"  /><Relationship Id="rId13" Type="http://schemas.openxmlformats.org/officeDocument/2006/relationships/image" Target="../media/image41.emf"  /><Relationship Id="rId14" Type="http://schemas.openxmlformats.org/officeDocument/2006/relationships/image" Target="../media/image39.png"  /><Relationship Id="rId15" Type="http://schemas.openxmlformats.org/officeDocument/2006/relationships/image" Target="../media/image40.png"  /><Relationship Id="rId16" Type="http://schemas.openxmlformats.org/officeDocument/2006/relationships/image" Target="../media/image41.emf"  /><Relationship Id="rId17" Type="http://schemas.openxmlformats.org/officeDocument/2006/relationships/image" Target="../media/image39.png"  /><Relationship Id="rId18" Type="http://schemas.openxmlformats.org/officeDocument/2006/relationships/image" Target="../media/image40.png"  /><Relationship Id="rId19" Type="http://schemas.openxmlformats.org/officeDocument/2006/relationships/image" Target="../media/image41.emf"  /><Relationship Id="rId2" Type="http://schemas.openxmlformats.org/officeDocument/2006/relationships/image" Target="../media/image39.png"  /><Relationship Id="rId20" Type="http://schemas.openxmlformats.org/officeDocument/2006/relationships/image" Target="../media/image39.png"  /><Relationship Id="rId21" Type="http://schemas.openxmlformats.org/officeDocument/2006/relationships/image" Target="../media/image40.png"  /><Relationship Id="rId22" Type="http://schemas.openxmlformats.org/officeDocument/2006/relationships/image" Target="../media/image41.emf"  /><Relationship Id="rId23" Type="http://schemas.openxmlformats.org/officeDocument/2006/relationships/image" Target="../media/image39.png"  /><Relationship Id="rId24" Type="http://schemas.openxmlformats.org/officeDocument/2006/relationships/image" Target="../media/image40.png"  /><Relationship Id="rId25" Type="http://schemas.openxmlformats.org/officeDocument/2006/relationships/image" Target="../media/image41.emf"  /><Relationship Id="rId26" Type="http://schemas.openxmlformats.org/officeDocument/2006/relationships/image" Target="../media/image39.png"  /><Relationship Id="rId27" Type="http://schemas.openxmlformats.org/officeDocument/2006/relationships/image" Target="../media/image40.png"  /><Relationship Id="rId28" Type="http://schemas.openxmlformats.org/officeDocument/2006/relationships/image" Target="../media/image41.emf"  /><Relationship Id="rId3" Type="http://schemas.openxmlformats.org/officeDocument/2006/relationships/image" Target="../media/image40.png"  /><Relationship Id="rId4" Type="http://schemas.openxmlformats.org/officeDocument/2006/relationships/image" Target="../media/image41.emf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emf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1.emf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emf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emf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1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1.emf"  /><Relationship Id="rId11" Type="http://schemas.openxmlformats.org/officeDocument/2006/relationships/image" Target="../media/image39.png"  /><Relationship Id="rId12" Type="http://schemas.openxmlformats.org/officeDocument/2006/relationships/image" Target="../media/image40.png"  /><Relationship Id="rId13" Type="http://schemas.openxmlformats.org/officeDocument/2006/relationships/image" Target="../media/image41.emf"  /><Relationship Id="rId14" Type="http://schemas.openxmlformats.org/officeDocument/2006/relationships/image" Target="../media/image39.png"  /><Relationship Id="rId15" Type="http://schemas.openxmlformats.org/officeDocument/2006/relationships/image" Target="../media/image40.png"  /><Relationship Id="rId16" Type="http://schemas.openxmlformats.org/officeDocument/2006/relationships/image" Target="../media/image41.emf"  /><Relationship Id="rId17" Type="http://schemas.openxmlformats.org/officeDocument/2006/relationships/image" Target="../media/image39.png"  /><Relationship Id="rId18" Type="http://schemas.openxmlformats.org/officeDocument/2006/relationships/image" Target="../media/image40.png"  /><Relationship Id="rId19" Type="http://schemas.openxmlformats.org/officeDocument/2006/relationships/image" Target="../media/image41.emf"  /><Relationship Id="rId2" Type="http://schemas.openxmlformats.org/officeDocument/2006/relationships/image" Target="../media/image39.png"  /><Relationship Id="rId20" Type="http://schemas.openxmlformats.org/officeDocument/2006/relationships/image" Target="../media/image39.png"  /><Relationship Id="rId21" Type="http://schemas.openxmlformats.org/officeDocument/2006/relationships/image" Target="../media/image40.png"  /><Relationship Id="rId22" Type="http://schemas.openxmlformats.org/officeDocument/2006/relationships/image" Target="../media/image41.emf"  /><Relationship Id="rId23" Type="http://schemas.openxmlformats.org/officeDocument/2006/relationships/image" Target="../media/image39.png"  /><Relationship Id="rId24" Type="http://schemas.openxmlformats.org/officeDocument/2006/relationships/image" Target="../media/image40.png"  /><Relationship Id="rId25" Type="http://schemas.openxmlformats.org/officeDocument/2006/relationships/image" Target="../media/image41.emf"  /><Relationship Id="rId26" Type="http://schemas.openxmlformats.org/officeDocument/2006/relationships/image" Target="../media/image39.png"  /><Relationship Id="rId27" Type="http://schemas.openxmlformats.org/officeDocument/2006/relationships/image" Target="../media/image40.png"  /><Relationship Id="rId28" Type="http://schemas.openxmlformats.org/officeDocument/2006/relationships/image" Target="../media/image41.emf"  /><Relationship Id="rId3" Type="http://schemas.openxmlformats.org/officeDocument/2006/relationships/image" Target="../media/image40.png"  /><Relationship Id="rId4" Type="http://schemas.openxmlformats.org/officeDocument/2006/relationships/image" Target="../media/image41.emf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emf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1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10" Type="http://schemas.openxmlformats.org/officeDocument/2006/relationships/image" Target="../media/image41.emf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emf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emf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1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10" Type="http://schemas.openxmlformats.org/officeDocument/2006/relationships/image" Target="../media/image41.emf"  /><Relationship Id="rId11" Type="http://schemas.openxmlformats.org/officeDocument/2006/relationships/image" Target="../media/image39.png"  /><Relationship Id="rId12" Type="http://schemas.openxmlformats.org/officeDocument/2006/relationships/image" Target="../media/image40.png"  /><Relationship Id="rId13" Type="http://schemas.openxmlformats.org/officeDocument/2006/relationships/image" Target="../media/image41.emf"  /><Relationship Id="rId14" Type="http://schemas.openxmlformats.org/officeDocument/2006/relationships/image" Target="../media/image39.png"  /><Relationship Id="rId15" Type="http://schemas.openxmlformats.org/officeDocument/2006/relationships/image" Target="../media/image40.png"  /><Relationship Id="rId16" Type="http://schemas.openxmlformats.org/officeDocument/2006/relationships/image" Target="../media/image41.emf"  /><Relationship Id="rId17" Type="http://schemas.openxmlformats.org/officeDocument/2006/relationships/image" Target="../media/image39.png"  /><Relationship Id="rId18" Type="http://schemas.openxmlformats.org/officeDocument/2006/relationships/image" Target="../media/image40.png"  /><Relationship Id="rId19" Type="http://schemas.openxmlformats.org/officeDocument/2006/relationships/image" Target="../media/image41.emf"  /><Relationship Id="rId2" Type="http://schemas.openxmlformats.org/officeDocument/2006/relationships/image" Target="../media/image39.png"  /><Relationship Id="rId3" Type="http://schemas.openxmlformats.org/officeDocument/2006/relationships/image" Target="../media/image40.png"  /><Relationship Id="rId4" Type="http://schemas.openxmlformats.org/officeDocument/2006/relationships/image" Target="../media/image41.emf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openxmlformats.org/officeDocument/2006/relationships/image" Target="../media/image41.emf"  /><Relationship Id="rId8" Type="http://schemas.openxmlformats.org/officeDocument/2006/relationships/image" Target="../media/image39.png"  /><Relationship Id="rId9" Type="http://schemas.openxmlformats.org/officeDocument/2006/relationships/image" Target="../media/image40.png"  /></Relationships>
</file>

<file path=ppt/slides/_rels/slide1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Relationship Id="rId3" Type="http://schemas.openxmlformats.org/officeDocument/2006/relationships/image" Target="../media/image9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12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_rels/slide6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png"  /><Relationship Id="rId3" Type="http://schemas.openxmlformats.org/officeDocument/2006/relationships/image" Target="../media/image18.png"  /></Relationships>
</file>

<file path=ppt/slides/_rels/slide6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png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6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fse.foodnara.go.kr/residue/mobile/index.jsp" TargetMode="External" /><Relationship Id="rId3" Type="http://schemas.openxmlformats.org/officeDocument/2006/relationships/image" Target="../media/image22.jpeg"  /><Relationship Id="rId4" Type="http://schemas.openxmlformats.org/officeDocument/2006/relationships/image" Target="../media/image23.png"  /></Relationships>
</file>

<file path=ppt/slides/_rels/slide6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png"  /></Relationships>
</file>

<file path=ppt/slides/_rels/slide7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png"  /></Relationships>
</file>

<file path=ppt/slides/_rels/slide7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png"  /></Relationships>
</file>

<file path=ppt/slides/_rels/slide7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8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9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/Relationships>
</file>

<file path=ppt/slides/_rels/slide9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9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 idx="0"/>
          </p:nvPr>
        </p:nvSpPr>
        <p:spPr>
          <a:xfrm>
            <a:off x="611560" y="2214555"/>
            <a:ext cx="8064896" cy="1215016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en-US" altLang="ko-KR" sz="5000" spc="0">
                <a:latin typeface="HY견고딕"/>
                <a:ea typeface="HY견고딕"/>
              </a:rPr>
              <a:t>2023</a:t>
            </a:r>
            <a:r>
              <a:rPr lang="ko-KR" altLang="en-US" sz="5000" spc="0">
                <a:latin typeface="HY견고딕"/>
                <a:ea typeface="HY견고딕"/>
              </a:rPr>
              <a:t>년도 축산물 안전성과 기준</a:t>
            </a:r>
            <a:r>
              <a:rPr lang="en-US" altLang="ko-KR" sz="5000" spc="-150">
                <a:latin typeface="HY견고딕"/>
                <a:ea typeface="HY견고딕"/>
              </a:rPr>
              <a:t> </a:t>
            </a:r>
            <a:r>
              <a:rPr lang="ko-KR" altLang="en-US" sz="5000" spc="-150">
                <a:latin typeface="HY견고딕"/>
                <a:ea typeface="HY견고딕"/>
              </a:rPr>
              <a:t>및 </a:t>
            </a:r>
            <a:r>
              <a:rPr lang="ko-KR" altLang="en-US" sz="5000" spc="0">
                <a:latin typeface="HY견고딕"/>
                <a:ea typeface="HY견고딕"/>
              </a:rPr>
              <a:t>규격</a:t>
            </a:r>
            <a:endParaRPr lang="ko-KR" altLang="en-US" sz="5000" spc="0">
              <a:latin typeface="HY견고딕"/>
              <a:ea typeface="HY견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2789" y="5432252"/>
            <a:ext cx="1893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smtClean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박 선 </a:t>
            </a:r>
            <a:r>
              <a:rPr lang="ko-KR" altLang="en-US" sz="3600" b="1" dirty="0" err="1" smtClean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희</a:t>
            </a:r>
            <a:endParaRPr lang="ko-KR" altLang="en-US" sz="3600" b="1" dirty="0">
              <a:solidFill>
                <a:srgbClr val="003762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27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2714620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 txBox="1"/>
          <p:nvPr/>
        </p:nvSpPr>
        <p:spPr>
          <a:xfrm>
            <a:off x="1187624" y="3071810"/>
            <a:ext cx="7956376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-15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Ⅱ. 2023</a:t>
            </a:r>
            <a:r>
              <a:rPr kumimoji="0" lang="ko-KR" altLang="en-US" sz="4000" b="1" i="0" u="none" strike="noStrike" kern="1200" cap="none" spc="-15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년 축산물 안전관리</a:t>
            </a:r>
            <a:endParaRPr kumimoji="0" lang="ko-KR" altLang="en-US" sz="4000" b="1" i="0" u="none" strike="noStrike" kern="1200" cap="none" spc="-150" normalizeH="0" baseline="0">
              <a:solidFill>
                <a:schemeClr val="bg1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  <p:sp>
        <p:nvSpPr>
          <p:cNvPr id="4" name="제목 1"/>
          <p:cNvSpPr txBox="1"/>
          <p:nvPr/>
        </p:nvSpPr>
        <p:spPr>
          <a:xfrm>
            <a:off x="395536" y="5373216"/>
            <a:ext cx="8640960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HY견고딕"/>
                <a:ea typeface="HY견고딕"/>
                <a:cs typeface="+mj-cs"/>
              </a:rPr>
              <a:t>  </a:t>
            </a:r>
            <a:r>
              <a:rPr lang="en-US" altLang="ko-KR" sz="2400" b="1">
                <a:solidFill>
                  <a:srgbClr val="003762"/>
                </a:solidFill>
                <a:latin typeface="HY견고딕"/>
                <a:ea typeface="HY견고딕"/>
              </a:rPr>
              <a:t>2023</a:t>
            </a:r>
            <a:r>
              <a:rPr lang="ko-KR" altLang="en-US" sz="2400" b="1">
                <a:solidFill>
                  <a:srgbClr val="003762"/>
                </a:solidFill>
                <a:latin typeface="HY견고딕"/>
                <a:ea typeface="HY견고딕"/>
              </a:rPr>
              <a:t>년도 식품안전관리지침 중</a:t>
            </a:r>
            <a:endParaRPr lang="ko-KR" altLang="en-US" sz="2400" b="1">
              <a:solidFill>
                <a:srgbClr val="003762"/>
              </a:solidFill>
              <a:latin typeface="HY견고딕"/>
              <a:ea typeface="HY견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400" b="1">
                <a:solidFill>
                  <a:srgbClr val="003762"/>
                </a:solidFill>
                <a:latin typeface="HY견고딕"/>
                <a:ea typeface="HY견고딕"/>
              </a:rPr>
              <a:t>   Ⅵ</a:t>
            </a:r>
            <a:r>
              <a:rPr lang="en-US" altLang="ko-KR" sz="2400" b="1">
                <a:solidFill>
                  <a:srgbClr val="003762"/>
                </a:solidFill>
                <a:latin typeface="HY견고딕"/>
                <a:ea typeface="HY견고딕"/>
              </a:rPr>
              <a:t>.</a:t>
            </a:r>
            <a:r>
              <a:rPr lang="ko-KR" altLang="en-US" sz="2400" b="1">
                <a:solidFill>
                  <a:srgbClr val="003762"/>
                </a:solidFill>
                <a:latin typeface="HY견고딕"/>
                <a:ea typeface="HY견고딕"/>
              </a:rPr>
              <a:t> 축산물위생관리제도 및 지도감독</a:t>
            </a:r>
            <a:r>
              <a:rPr lang="en-US" altLang="ko-KR" sz="2400" b="1">
                <a:solidFill>
                  <a:srgbClr val="003762"/>
                </a:solidFill>
                <a:latin typeface="HY견고딕"/>
                <a:ea typeface="HY견고딕"/>
              </a:rPr>
              <a:t>(p405-490)</a:t>
            </a:r>
            <a:r>
              <a:rPr lang="ko-KR" altLang="en-US" sz="2400" b="1">
                <a:solidFill>
                  <a:srgbClr val="003762"/>
                </a:solidFill>
                <a:latin typeface="HY견고딕"/>
                <a:ea typeface="HY견고딕"/>
              </a:rPr>
              <a:t>에서 발췌</a:t>
            </a:r>
            <a:endParaRPr lang="ko-KR" altLang="en-US" sz="2400" b="1">
              <a:solidFill>
                <a:srgbClr val="003762"/>
              </a:solidFill>
              <a:latin typeface="HY견고딕"/>
              <a:ea typeface="HY견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77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>
          <a:xfrm>
            <a:off x="704725" y="980728"/>
            <a:ext cx="717964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>
                  <a:alpha val="100000"/>
                </a:srgbClr>
              </a:gs>
              <a:gs pos="100000">
                <a:srgbClr val="bfe062">
                  <a:alpha val="100000"/>
                </a:srgbClr>
              </a:gs>
            </a:gsLst>
            <a:lin ang="0" scaled="1"/>
          </a:gradFill>
          <a:ln w="12700" algn="ctr">
            <a:solidFill>
              <a:srgbClr val="006600">
                <a:alpha val="100000"/>
              </a:srgbClr>
            </a:solidFill>
            <a:round/>
          </a:ln>
          <a:effectLst/>
        </p:spPr>
        <p:txBody>
          <a:bodyPr wrap="none" lIns="270000"/>
          <a:p>
            <a:pPr marL="215900" lvl="0" indent="-2159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i="0" u="none" strike="noStrike" spc="-3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한양신명조"/>
                <a:ea typeface="한양신명조"/>
                <a:cs typeface="한양신명조"/>
              </a:rPr>
              <a:t>2. </a:t>
            </a:r>
            <a:r>
              <a:rPr sz="2400" b="0" i="0" u="none" strike="noStrike" spc="-2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한양신명조"/>
                <a:ea typeface="한양신명조"/>
                <a:cs typeface="한양신명조"/>
              </a:rPr>
              <a:t>고령자를 섭취대상으로 표시하여 판매하는 식품</a:t>
            </a:r>
            <a:endParaRPr kumimoji="0" lang="ko-KR" altLang="en-US" sz="2400" b="1" i="0" u="none" strike="noStrike" kern="1200" cap="none" spc="0" normalizeH="0" baseline="0">
              <a:solidFill>
                <a:schemeClr val="lt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>
          <a:xfrm>
            <a:off x="357158" y="1578451"/>
            <a:ext cx="8176423" cy="5279549"/>
          </a:xfrm>
          <a:prstGeom prst="roundRect">
            <a:avLst>
              <a:gd name="adj" fmla="val 10037"/>
            </a:avLst>
          </a:prstGeom>
          <a:solidFill>
            <a:srgbClr val="ffffff">
              <a:alpha val="100000"/>
            </a:srgbClr>
          </a:solidFill>
          <a:ln w="19050">
            <a:solidFill>
              <a:srgbClr val="bfbfbf">
                <a:alpha val="100000"/>
              </a:srgbClr>
            </a:solidFill>
            <a:prstDash val="sysDot"/>
            <a:round/>
          </a:ln>
        </p:spPr>
        <p:txBody>
          <a:bodyPr wrap="none" anchor="t"/>
          <a:p>
            <a:pPr lvl="0">
              <a:spcBef>
                <a:spcPct val="0"/>
              </a:spcBef>
              <a:defRPr/>
            </a:pPr>
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>
          <a:xfrm>
            <a:off x="653034" y="1628800"/>
            <a:ext cx="7811591" cy="463674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p>
            <a:pPr marL="215900" lvl="0" indent="-2159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900" b="0" i="0" u="none" strike="noStrike" spc="-30" mc:Ignorable="hp" hp:hslEmbossed="0">
                <a:solidFill>
                  <a:srgbClr val="000000"/>
                </a:solidFill>
                <a:cs typeface="한양신명조"/>
              </a:rPr>
              <a:t>1) </a:t>
            </a:r>
            <a:r>
              <a:rPr xmlns:mc="http://schemas.openxmlformats.org/markup-compatibility/2006" xmlns:hp="http://schemas.haansoft.com/office/presentation/8.0" sz="1900" b="0" i="0" u="none" strike="noStrike" spc="-20" mc:Ignorable="hp" hp:hslEmbossed="0">
                <a:solidFill>
                  <a:srgbClr val="000000"/>
                </a:solidFill>
                <a:cs typeface="한양신명조"/>
              </a:rPr>
              <a:t>정의</a:t>
            </a:r>
            <a:endParaRPr xmlns:mc="http://schemas.openxmlformats.org/markup-compatibility/2006" xmlns:hp="http://schemas.haansoft.com/office/presentation/8.0" sz="1900" b="0" i="0" u="none" strike="noStrike" spc="-20" mc:Ignorable="hp" hp:hslEmbossed="0">
              <a:solidFill>
                <a:srgbClr val="000000"/>
              </a:solidFill>
              <a:cs typeface="한양신명조"/>
            </a:endParaRPr>
          </a:p>
          <a:p>
            <a:pPr marL="203200" lvl="0" indent="-2032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900" b="0" i="0" u="none" strike="noStrike" spc="-70" mc:Ignorable="hp" hp:hslEmbossed="0">
                <a:solidFill>
                  <a:srgbClr val="000000"/>
                </a:solidFill>
                <a:cs typeface="한양신명조"/>
              </a:rPr>
              <a:t> 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“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고령자를 섭취대상으로 표시하여 판매하는 식품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(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고령친화식품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)”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이란 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‘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제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5.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식품별 기준 및 규격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’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의 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1.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과자류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빵류 또는 떡류 ∼ 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24.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기타식품류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(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다만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기타가공품은 제외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)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에 해당하는 식품 중 고령자의 식품 섭취나 소화 등을 돕기 위해 식품의 물성을 조절하거나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소화에 용이한 성분이나 형태가 되도록 처리하거나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영양성분을 조정하여 제조･가공한 것을 말한다</a:t>
            </a:r>
            <a:r>
              <a:rPr xmlns:mc="http://schemas.openxmlformats.org/markup-compatibility/2006" xmlns:hp="http://schemas.haansoft.com/office/presentation/8.0" lang="EN-US" sz="1900" b="0" i="0" u="none" strike="noStrike" spc="-90" mc:Ignorable="hp" hp:hslEmbossed="0">
                <a:solidFill>
                  <a:srgbClr val="000000"/>
                </a:solidFill>
                <a:cs typeface="한양신명조"/>
              </a:rPr>
              <a:t>.</a:t>
            </a:r>
            <a:endParaRPr xmlns:mc="http://schemas.openxmlformats.org/markup-compatibility/2006" xmlns:hp="http://schemas.haansoft.com/office/presentation/8.0" lang="EN-US" sz="1900" b="0" i="0" u="none" strike="noStrike" spc="-90" mc:Ignorable="hp" hp:hslEmbossed="0">
              <a:solidFill>
                <a:srgbClr val="000000"/>
              </a:solidFill>
              <a:cs typeface="한양신명조"/>
            </a:endParaRPr>
          </a:p>
          <a:p>
            <a:pPr marL="203200" lvl="0" indent="-203200" algn="just">
              <a:lnSpc>
                <a:spcPct val="120000"/>
              </a:lnSpc>
              <a:defRPr/>
            </a:pPr>
            <a:endParaRPr xmlns:mc="http://schemas.openxmlformats.org/markup-compatibility/2006" xmlns:hp="http://schemas.haansoft.com/office/presentation/8.0" kumimoji="0" lang="ko-KR" sz="200" b="0" i="0" u="none" strike="noStrike" kern="1200" cap="none" spc="-90" normalizeH="0" mc:Ignorable="hp" hp:hslEmbossed="0">
              <a:solidFill>
                <a:srgbClr val="000000"/>
              </a:solidFill>
              <a:latin typeface="+mn-lt"/>
              <a:ea typeface="+mn-ea"/>
              <a:cs typeface="한양신명조"/>
            </a:endParaRPr>
          </a:p>
          <a:p>
            <a:pPr marL="571500" lvl="0" indent="-571500" algn="just">
              <a:lnSpc>
                <a:spcPct val="120000"/>
              </a:lnSpc>
              <a:defRPr/>
            </a:pPr>
            <a:r>
              <a:rPr lang="EN-US" sz="1900" spc="-30">
                <a:solidFill>
                  <a:srgbClr val="000000"/>
                </a:solidFill>
                <a:cs typeface="한양신명조"/>
              </a:rPr>
              <a:t>4) 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규격</a:t>
            </a:r>
            <a:endParaRPr lang="EN-US" sz="1900" spc="-20">
              <a:solidFill>
                <a:srgbClr val="000000"/>
              </a:solidFill>
              <a:cs typeface="한양신명조"/>
            </a:endParaRPr>
          </a:p>
          <a:p>
            <a:pPr marL="368300" lvl="0" indent="-368300" algn="just">
              <a:lnSpc>
                <a:spcPct val="120000"/>
              </a:lnSpc>
              <a:defRPr/>
            </a:pPr>
            <a:r>
              <a:rPr lang="EN-US" sz="1900" spc="-30">
                <a:solidFill>
                  <a:srgbClr val="000000"/>
                </a:solidFill>
                <a:cs typeface="한양신명조"/>
              </a:rPr>
              <a:t>① 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대장균군 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: n=5, c=0, m=0(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살균제품에 한함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)</a:t>
            </a:r>
            <a:endParaRPr lang="EN-US" sz="1900" spc="-30">
              <a:solidFill>
                <a:srgbClr val="000000"/>
              </a:solidFill>
              <a:cs typeface="한양신명조"/>
            </a:endParaRPr>
          </a:p>
          <a:p>
            <a:pPr marL="368300" lvl="0" indent="-368300" algn="just">
              <a:lnSpc>
                <a:spcPct val="120000"/>
              </a:lnSpc>
              <a:defRPr/>
            </a:pPr>
            <a:r>
              <a:rPr lang="EN-US" sz="1900" spc="-30">
                <a:solidFill>
                  <a:srgbClr val="000000"/>
                </a:solidFill>
                <a:cs typeface="한양신명조"/>
              </a:rPr>
              <a:t>② 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대장균 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: n=5, c=0, m=0(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비살균제품에 한함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)</a:t>
            </a:r>
            <a:endParaRPr lang="EN-US" sz="1900" spc="-30">
              <a:solidFill>
                <a:srgbClr val="000000"/>
              </a:solidFill>
              <a:cs typeface="한양신명조"/>
            </a:endParaRPr>
          </a:p>
          <a:p>
            <a:pPr marL="355600" lvl="0" indent="-355600" algn="just">
              <a:lnSpc>
                <a:spcPct val="120000"/>
              </a:lnSpc>
              <a:defRPr/>
            </a:pPr>
            <a:r>
              <a:rPr lang="EN-US" sz="1900" spc="-30">
                <a:solidFill>
                  <a:srgbClr val="000000"/>
                </a:solidFill>
                <a:cs typeface="한양신명조"/>
              </a:rPr>
              <a:t>③ 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경도 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: 500,000 N/m</a:t>
            </a:r>
            <a:r>
              <a:rPr lang="EN-US" sz="1900" spc="-30" baseline="30000">
                <a:solidFill>
                  <a:srgbClr val="000000"/>
                </a:solidFill>
                <a:cs typeface="한양신명조"/>
              </a:rPr>
              <a:t>2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이하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(</a:t>
            </a:r>
            <a:r>
              <a:rPr lang="EN-US" sz="1900" spc="-20">
                <a:solidFill>
                  <a:srgbClr val="000000"/>
                </a:solidFill>
                <a:cs typeface="한양신명조"/>
              </a:rPr>
              <a:t>경도조절제품에 한함</a:t>
            </a:r>
            <a:r>
              <a:rPr lang="EN-US" sz="1900" spc="-30">
                <a:solidFill>
                  <a:srgbClr val="000000"/>
                </a:solidFill>
                <a:cs typeface="한양신명조"/>
              </a:rPr>
              <a:t>)</a:t>
            </a:r>
            <a:endParaRPr lang="EN-US" sz="1900" spc="-30">
              <a:solidFill>
                <a:srgbClr val="000000"/>
              </a:solidFill>
              <a:cs typeface="한양신명조"/>
            </a:endParaRPr>
          </a:p>
          <a:p>
            <a:pPr marL="660400" lvl="0" indent="-660400" algn="just">
              <a:lnSpc>
                <a:spcPct val="120000"/>
              </a:lnSpc>
              <a:defRPr/>
            </a:pPr>
            <a:r>
              <a:rPr lang="EN-US" sz="1900" spc="-30">
                <a:solidFill>
                  <a:srgbClr val="000000"/>
                </a:solidFill>
                <a:cs typeface="한양신명조"/>
              </a:rPr>
              <a:t>④ </a:t>
            </a:r>
            <a:r>
              <a:rPr lang="EN-US" sz="1900" spc="-10">
                <a:solidFill>
                  <a:srgbClr val="000000"/>
                </a:solidFill>
                <a:cs typeface="한양신명조"/>
              </a:rPr>
              <a:t>점도 : 1,500 mpa·s 이상(경도 20,000 N/m</a:t>
            </a:r>
            <a:r>
              <a:rPr lang="EN-US" sz="1900" spc="-10" baseline="30000">
                <a:solidFill>
                  <a:srgbClr val="000000"/>
                </a:solidFill>
                <a:cs typeface="한양신명조"/>
              </a:rPr>
              <a:t>2</a:t>
            </a:r>
            <a:r>
              <a:rPr lang="EN-US" sz="1900" spc="-10">
                <a:solidFill>
                  <a:srgbClr val="000000"/>
                </a:solidFill>
                <a:cs typeface="한양신명조"/>
              </a:rPr>
              <a:t>이하의 점도조절 액상제품에 한함)</a:t>
            </a:r>
            <a:endParaRPr lang="EN-US" altLang="en-US" sz="1900" spc="0" baseline="0">
              <a:solidFill>
                <a:srgbClr val="000000"/>
              </a:solidFill>
              <a:cs typeface="한양신명조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34537776"/>
      </p:ext>
    </p:extLst>
  </p:cSld>
  <p:clrMapOvr>
    <a:masterClrMapping/>
  </p:clrMapOvr>
</p:sld>
</file>

<file path=ppt/slides/slide10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lang="en-US" altLang="ko-KR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65264" y="5877272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5307435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4.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장기보존식품의 기준 및 규격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611561" y="2339504"/>
            <a:ext cx="7632700" cy="2449666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defRPr/>
            </a:pPr>
            <a:endParaRPr lang="ko-KR" altLang="en-US" sz="15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defRPr/>
            </a:pP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1. 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통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병조림 식품</a:t>
            </a:r>
            <a:endParaRPr lang="ko-KR" altLang="en-US" sz="26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defRPr/>
            </a:pPr>
            <a:endParaRPr lang="ko-KR" altLang="en-US" sz="13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defRPr/>
            </a:pP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2. 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레토르트식품</a:t>
            </a:r>
            <a:endParaRPr lang="ko-KR" altLang="en-US" sz="26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defRPr/>
            </a:pPr>
            <a:endParaRPr lang="ko-KR" altLang="en-US" sz="13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defRPr/>
            </a:pP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3. 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냉동식품</a:t>
            </a:r>
            <a:r>
              <a:rPr lang="en-US" altLang="ko-KR" sz="2600" b="0">
                <a:solidFill>
                  <a:srgbClr val="c0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2600" b="0">
                <a:solidFill>
                  <a:srgbClr val="c00000"/>
                </a:solidFill>
                <a:latin typeface="맑은 고딕"/>
                <a:ea typeface="맑은 고딕"/>
              </a:rPr>
              <a:t>축산물 제외</a:t>
            </a:r>
            <a:r>
              <a:rPr lang="en-US" altLang="ko-KR" sz="2600" b="0">
                <a:solidFill>
                  <a:srgbClr val="c00000"/>
                </a:solidFill>
                <a:latin typeface="맑은 고딕"/>
                <a:ea typeface="맑은 고딕"/>
              </a:rPr>
              <a:t>)</a:t>
            </a:r>
            <a:endParaRPr lang="ko-KR" altLang="en-US" sz="2600" b="0">
              <a:solidFill>
                <a:srgbClr val="c00000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10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65264" y="5949280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5.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식품별 기준 및 규격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931865"/>
            <a:ext cx="8176423" cy="428321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</a:t>
            </a:r>
            <a:endParaRPr lang="en-US" altLang="ko-KR" sz="2000"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 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과자류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빵류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또는 떡류 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~ 23. 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기타 식품류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   * </a:t>
            </a:r>
            <a:r>
              <a:rPr lang="ko-KR" altLang="en-US" sz="2000">
                <a:latin typeface="맑은 고딕"/>
                <a:ea typeface="맑은 고딕"/>
              </a:rPr>
              <a:t>식품유형 필요성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관리방향 결정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기준규격 적용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endParaRPr lang="en-US" altLang="ko-KR" sz="2000">
              <a:latin typeface="맑은 고딕"/>
              <a:ea typeface="맑은 고딕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     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규격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대장균 등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적용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첨가물 사용기준 적용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표시기준 적용</a:t>
            </a:r>
            <a:endParaRPr lang="ko-KR" altLang="en-US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ko-KR" altLang="en-US" sz="2000">
                <a:latin typeface="맑은 고딕"/>
                <a:ea typeface="맑은 고딕"/>
              </a:rPr>
              <a:t>       </a:t>
            </a:r>
            <a:r>
              <a:rPr lang="en-US" altLang="ko-KR" sz="2000">
                <a:latin typeface="맑은 고딕"/>
                <a:ea typeface="맑은 고딕"/>
              </a:rPr>
              <a:t>* </a:t>
            </a:r>
            <a:r>
              <a:rPr lang="ko-KR" altLang="en-US" sz="2000">
                <a:latin typeface="맑은 고딕"/>
                <a:ea typeface="맑은 고딕"/>
              </a:rPr>
              <a:t>규격 설정 포인트 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endParaRPr lang="en-US" altLang="ko-KR" sz="2000">
              <a:latin typeface="맑은 고딕"/>
              <a:ea typeface="맑은 고딕"/>
            </a:endParaRP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        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성상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식품첨가물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품질지표 등</a:t>
            </a:r>
            <a:endParaRPr lang="ko-KR" altLang="en-US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        </a:t>
            </a:r>
            <a:r>
              <a:rPr lang="en-US" altLang="ko-KR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원료</a:t>
            </a:r>
            <a:r>
              <a:rPr lang="en-US" altLang="ko-KR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중금속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곰팡이독소 등 오염물질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</a:t>
            </a:r>
            <a:endParaRPr lang="en-US" altLang="ko-KR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        </a:t>
            </a:r>
            <a:r>
              <a:rPr lang="en-US" altLang="ko-KR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보존방법</a:t>
            </a:r>
            <a:r>
              <a:rPr lang="en-US" altLang="ko-KR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미생물 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marL="457200" lvl="0" indent="-45720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        </a:t>
            </a:r>
            <a:r>
              <a:rPr lang="en-US" altLang="ko-KR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제조공정</a:t>
            </a:r>
            <a:r>
              <a:rPr lang="en-US" altLang="ko-KR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벤조피렌 등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>
            <a:spLocks noChangeArrowheads="1"/>
          </p:cNvSpPr>
          <p:nvPr/>
        </p:nvSpPr>
        <p:spPr>
          <a:xfrm>
            <a:off x="704725" y="1192561"/>
            <a:ext cx="4724531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5.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식품별 기준 및 규격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>
          <a:xfrm>
            <a:off x="357158" y="1783657"/>
            <a:ext cx="8176423" cy="452566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>
          <a:xfrm>
            <a:off x="972940" y="1916832"/>
            <a:ext cx="4175125" cy="46249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 1.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과자류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빵류 또는 떡류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2.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빙과류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3.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코코아가공품류 또는 초콜릿류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4.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당류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5.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잼류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6.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두부류 또는 묵류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7.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식용유지류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8.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면류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9.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음료류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10.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특수용도식품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rgbClr val="00b050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00b050"/>
                </a:solidFill>
                <a:latin typeface="맑은 고딕"/>
                <a:ea typeface="맑은 고딕"/>
              </a:rPr>
              <a:t>11. </a:t>
            </a:r>
            <a:r>
              <a:rPr lang="ko-KR" altLang="en-US" sz="1400" b="0" u="sng">
                <a:solidFill>
                  <a:srgbClr val="00b050"/>
                </a:solidFill>
                <a:latin typeface="맑은 고딕"/>
                <a:ea typeface="맑은 고딕"/>
              </a:rPr>
              <a:t>특수의료용도식품 </a:t>
            </a:r>
            <a:r>
              <a:rPr lang="en-US" altLang="ko-KR" sz="1400" b="0" u="sng">
                <a:solidFill>
                  <a:srgbClr val="00b050"/>
                </a:solidFill>
                <a:latin typeface="맑은 고딕"/>
                <a:ea typeface="맑은 고딕"/>
              </a:rPr>
              <a:t>(22.1.1 </a:t>
            </a:r>
            <a:r>
              <a:rPr lang="ko-KR" altLang="en-US" sz="1400" b="0" u="sng">
                <a:solidFill>
                  <a:srgbClr val="00b050"/>
                </a:solidFill>
                <a:latin typeface="맑은 고딕"/>
                <a:ea typeface="맑은 고딕"/>
              </a:rPr>
              <a:t>시행</a:t>
            </a:r>
            <a:r>
              <a:rPr lang="en-US" altLang="ko-KR" sz="1400" b="0" u="sng">
                <a:solidFill>
                  <a:srgbClr val="00b050"/>
                </a:solidFill>
                <a:latin typeface="맑은 고딕"/>
                <a:ea typeface="맑은 고딕"/>
              </a:rPr>
              <a:t>)</a:t>
            </a:r>
            <a:endParaRPr lang="en-US" altLang="ko-KR" sz="1400" b="0" u="sng">
              <a:solidFill>
                <a:srgbClr val="00b05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11.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장류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12.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조미식품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13.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절임류 또는 조림류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14.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주류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15.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농산가공식품류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>
          <a:xfrm>
            <a:off x="4716017" y="1854349"/>
            <a:ext cx="3714751" cy="2334746"/>
          </a:xfrm>
          <a:prstGeom prst="rect">
            <a:avLst/>
          </a:prstGeom>
          <a:noFill/>
          <a:ln w="9525" algn="ctr">
            <a:noFill/>
            <a:miter/>
          </a:ln>
        </p:spPr>
        <p:txBody>
          <a:bodyPr>
            <a:spAutoFit/>
          </a:bodyPr>
          <a:lstStyle/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16.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식육가공품 및 포장육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17.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알가공품류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18.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유가공품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19.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수산가공식품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20.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동물성가공식품류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21.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벌꿀 및 화분가공품류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22.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즉석식품류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1938" lvl="0" indent="-261938">
              <a:lnSpc>
                <a:spcPct val="114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23.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기타식품류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4168" y="5661248"/>
            <a:ext cx="214162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rgbClr val="00b050"/>
                </a:solidFill>
                <a:latin typeface="맑은 고딕"/>
                <a:ea typeface="맑은 고딕"/>
              </a:rPr>
              <a:t>* ‘22.1.1.  24 </a:t>
            </a:r>
            <a:r>
              <a:rPr lang="ko-KR" altLang="en-US" b="1">
                <a:solidFill>
                  <a:srgbClr val="00b050"/>
                </a:solidFill>
                <a:latin typeface="맑은 고딕"/>
                <a:ea typeface="맑은 고딕"/>
              </a:rPr>
              <a:t>유형</a:t>
            </a:r>
            <a:endParaRPr lang="ko-KR" altLang="en-US" b="1">
              <a:solidFill>
                <a:srgbClr val="00b050"/>
              </a:solidFill>
              <a:latin typeface="맑은 고딕"/>
              <a:ea typeface="맑은 고딕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79512" y="332656"/>
            <a:ext cx="11193804" cy="6420092"/>
            <a:chOff x="179512" y="332656"/>
            <a:chExt cx="11193804" cy="6420092"/>
          </a:xfrm>
        </p:grpSpPr>
        <p:grpSp>
          <p:nvGrpSpPr>
            <p:cNvPr id="3" name="그룹 2"/>
            <p:cNvGrpSpPr/>
            <p:nvPr/>
          </p:nvGrpSpPr>
          <p:grpSpPr>
            <a:xfrm>
              <a:off x="179512" y="908720"/>
              <a:ext cx="3867067" cy="5376820"/>
              <a:chOff x="179512" y="1268761"/>
              <a:chExt cx="3867067" cy="537682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268761"/>
                <a:ext cx="3867067" cy="1944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56" y="3219343"/>
                <a:ext cx="3692572" cy="12355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008" y="4440159"/>
                <a:ext cx="3804175" cy="2205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그룹 3"/>
            <p:cNvGrpSpPr/>
            <p:nvPr/>
          </p:nvGrpSpPr>
          <p:grpSpPr>
            <a:xfrm>
              <a:off x="2411760" y="1268761"/>
              <a:ext cx="3851849" cy="5447316"/>
              <a:chOff x="4427984" y="1268761"/>
              <a:chExt cx="3851849" cy="5447316"/>
            </a:xfrm>
          </p:grpSpPr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1268761"/>
                <a:ext cx="3851848" cy="2034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6521" y="3212977"/>
                <a:ext cx="3833312" cy="3503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7" name="그룹 6"/>
            <p:cNvGrpSpPr/>
            <p:nvPr/>
          </p:nvGrpSpPr>
          <p:grpSpPr>
            <a:xfrm>
              <a:off x="5004048" y="332656"/>
              <a:ext cx="3995866" cy="6420092"/>
              <a:chOff x="5060179" y="275139"/>
              <a:chExt cx="3995866" cy="6420092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5060179" y="275139"/>
                <a:ext cx="3995866" cy="5369631"/>
                <a:chOff x="5060179" y="275139"/>
                <a:chExt cx="3995866" cy="5369631"/>
              </a:xfrm>
            </p:grpSpPr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0179" y="275139"/>
                  <a:ext cx="3995865" cy="19574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48065" y="2201324"/>
                  <a:ext cx="3907980" cy="3443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8718" y="5603988"/>
                <a:ext cx="3922578" cy="1091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8" name="그룹 7"/>
            <p:cNvGrpSpPr/>
            <p:nvPr/>
          </p:nvGrpSpPr>
          <p:grpSpPr>
            <a:xfrm>
              <a:off x="7452320" y="1844824"/>
              <a:ext cx="3920996" cy="3790563"/>
              <a:chOff x="5619556" y="886874"/>
              <a:chExt cx="3920996" cy="3790563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158" y="886874"/>
                <a:ext cx="3893394" cy="1021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9556" y="1859572"/>
                <a:ext cx="3906247" cy="2817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모서리가 둥근 직사각형 8"/>
            <p:cNvSpPr/>
            <p:nvPr/>
          </p:nvSpPr>
          <p:spPr>
            <a:xfrm>
              <a:off x="5133155" y="4080118"/>
              <a:ext cx="1912769" cy="237321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2440774" y="1412776"/>
              <a:ext cx="1912769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238099" y="1340768"/>
              <a:ext cx="1912769" cy="432048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모서리가 둥근 직사각형 28"/>
          <p:cNvSpPr/>
          <p:nvPr/>
        </p:nvSpPr>
        <p:spPr>
          <a:xfrm>
            <a:off x="2593174" y="2895448"/>
            <a:ext cx="1912769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Ⅳ. </a:t>
            </a:r>
            <a:r>
              <a:rPr lang="ko-KR" altLang="en-US" sz="2400" b="1" dirty="0" smtClean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식품공전의 이해</a:t>
            </a:r>
            <a:endParaRPr lang="ko-KR" altLang="en-US" sz="2400" b="1" dirty="0">
              <a:solidFill>
                <a:srgbClr val="003762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340769"/>
            <a:ext cx="4724531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5.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식품별 기준 및 규격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931865"/>
            <a:ext cx="8176423" cy="428321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   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1)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정 의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2)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원료 등의 구비요건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3)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제조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가공기준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4)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식품유형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5)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규 격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6)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시험방법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6" y="980728"/>
            <a:ext cx="4867407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5.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식품별 기준 및 규격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예시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571824"/>
            <a:ext cx="8176423" cy="428321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600">
                <a:solidFill>
                  <a:schemeClr val="tx2"/>
                </a:solidFill>
                <a:latin typeface="맑은 고딕"/>
                <a:ea typeface="맑은 고딕"/>
              </a:rPr>
              <a:t>19. </a:t>
            </a:r>
            <a:r>
              <a:rPr lang="ko-KR" altLang="en-US" sz="1600">
                <a:solidFill>
                  <a:schemeClr val="tx2"/>
                </a:solidFill>
                <a:latin typeface="맑은 고딕"/>
                <a:ea typeface="맑은 고딕"/>
              </a:rPr>
              <a:t>유가공품</a:t>
            </a:r>
            <a:endParaRPr lang="ko-KR" altLang="en-US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 indent="-87313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  유가공품이라 함은 원유를 주원료로 하여 가공한 우유류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가공유류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산양유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발효유류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버터류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 indent="-87313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치즈류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분유류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유청류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유당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유단백가수분해식품을 말한다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.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다만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커피고형분이 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0.5%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이상 </a:t>
            </a:r>
            <a:endParaRPr lang="ko-KR" altLang="en-US" sz="140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87313" lvl="0" indent="-87313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함유된 음용을 목적으로 하는 제품은 제외한다</a:t>
            </a:r>
            <a:r>
              <a:rPr lang="en-US" altLang="ko-KR" sz="1400">
                <a:solidFill>
                  <a:schemeClr val="tx2">
                    <a:lumMod val="75000"/>
                  </a:schemeClr>
                </a:solidFill>
                <a:latin typeface="맑은 고딕"/>
                <a:ea typeface="맑은 고딕"/>
              </a:rPr>
              <a:t>.</a:t>
            </a:r>
            <a:endParaRPr lang="en-US" altLang="ko-KR" sz="140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87313" lvl="0" indent="-87313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tx2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600">
                <a:solidFill>
                  <a:schemeClr val="tx2"/>
                </a:solidFill>
                <a:latin typeface="맑은 고딕"/>
                <a:ea typeface="맑은 고딕"/>
              </a:rPr>
              <a:t>  19-1 </a:t>
            </a:r>
            <a:r>
              <a:rPr lang="ko-KR" altLang="en-US" sz="1600">
                <a:solidFill>
                  <a:schemeClr val="tx2"/>
                </a:solidFill>
                <a:latin typeface="맑은 고딕"/>
                <a:ea typeface="맑은 고딕"/>
              </a:rPr>
              <a:t>우유류</a:t>
            </a:r>
            <a:r>
              <a:rPr lang="en-US" altLang="ko-KR" sz="1600">
                <a:solidFill>
                  <a:schemeClr val="tx2"/>
                </a:solidFill>
                <a:latin typeface="맑은 고딕"/>
                <a:ea typeface="맑은 고딕"/>
              </a:rPr>
              <a:t>(*</a:t>
            </a:r>
            <a:r>
              <a:rPr lang="ko-KR" altLang="en-US" sz="1600">
                <a:solidFill>
                  <a:schemeClr val="tx2"/>
                </a:solidFill>
                <a:latin typeface="맑은 고딕"/>
                <a:ea typeface="맑은 고딕"/>
              </a:rPr>
              <a:t>축산물</a:t>
            </a:r>
            <a:r>
              <a:rPr lang="en-US" altLang="ko-KR" sz="16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1400" b="1">
                <a:solidFill>
                  <a:srgbClr val="c00000"/>
                </a:solidFill>
                <a:latin typeface="맑은 고딕"/>
                <a:ea typeface="맑은 고딕"/>
              </a:rPr>
              <a:t>1) 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정의 </a:t>
            </a:r>
            <a:endParaRPr lang="ko-KR" altLang="en-US" sz="1400" b="1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63538" lvl="0" indent="-363538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       우유류라 함은 원유를 살균 또는 멸균처리한 것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원유의 유지방분을 부분 제거한 것 포함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이거나 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63538" lvl="0" indent="-363538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 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유지방 성분을 조정한 것 또는 유가공품으로 원유성분과 유사하게 환원한 것을 말한다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1400" b="1">
                <a:solidFill>
                  <a:srgbClr val="c00000"/>
                </a:solidFill>
                <a:latin typeface="맑은 고딕"/>
                <a:ea typeface="맑은 고딕"/>
              </a:rPr>
              <a:t>2) 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원료 등의 구비요건</a:t>
            </a:r>
            <a:endParaRPr lang="ko-KR" altLang="en-US" sz="1400" b="1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 b="1">
                <a:solidFill>
                  <a:srgbClr val="c00000"/>
                </a:solidFill>
                <a:latin typeface="맑은 고딕"/>
                <a:ea typeface="맑은 고딕"/>
              </a:rPr>
              <a:t>     3) 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ko-KR" altLang="en-US" sz="1400" b="1" spc="-150">
                <a:solidFill>
                  <a:srgbClr val="c00000"/>
                </a:solidFill>
                <a:latin typeface="맑은 고딕"/>
                <a:ea typeface="맑은 고딕"/>
              </a:rPr>
              <a:t>조</a:t>
            </a:r>
            <a:r>
              <a:rPr lang="en-US" altLang="ko-KR" sz="1400" b="1" spc="-150">
                <a:solidFill>
                  <a:srgbClr val="c00000"/>
                </a:solidFill>
                <a:latin typeface="맑은 고딕"/>
                <a:ea typeface="맑은 고딕"/>
              </a:rPr>
              <a:t>·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가공기준</a:t>
            </a:r>
            <a:endParaRPr lang="ko-KR" altLang="en-US" sz="1400" b="1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 (1)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우유류는 살균 또는 멸균처리를 하여야 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</a:t>
            </a:r>
            <a:endParaRPr lang="en-US" altLang="ko-KR" sz="1400">
              <a:latin typeface="맑은 고딕"/>
              <a:ea typeface="맑은 고딕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611560" y="3140967"/>
          <a:ext cx="7776864" cy="129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1296145">
                <a:tc>
                  <a:txBody>
                    <a:bodyPr vert="horz" lIns="91440" tIns="45720" rIns="91440" bIns="45720" anchor="t" anchorCtr="0"/>
                    <a:lstStyle/>
                    <a:p>
                      <a:pPr marL="87313" lvl="0" indent="-87313">
                        <a:lnSpc>
                          <a:spcPct val="130000"/>
                        </a:lnSpc>
                        <a:spcBef>
                          <a:spcPct val="20000"/>
                        </a:spcBef>
                        <a:buClr>
                          <a:srgbClr val="009900"/>
                        </a:buClr>
                        <a:buFont typeface="Wingdings"/>
                        <a:buNone/>
                        <a:defRPr/>
                      </a:pPr>
                      <a:r>
                        <a:rPr lang="ko-KR" altLang="en-US" sz="1400" b="0">
                          <a:solidFill>
                            <a:schemeClr val="tx2"/>
                          </a:solidFill>
                        </a:rPr>
                        <a:t>유가공품이라 함은 원유를 주원료로 하여 가공한 우유류</a:t>
                      </a:r>
                      <a:r>
                        <a:rPr lang="en-US" altLang="ko-KR" sz="1400" b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/>
                          </a:solidFill>
                        </a:rPr>
                        <a:t>가공유류</a:t>
                      </a:r>
                      <a:r>
                        <a:rPr lang="en-US" altLang="ko-KR" sz="1400" b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/>
                          </a:solidFill>
                        </a:rPr>
                        <a:t>산양유</a:t>
                      </a:r>
                      <a:r>
                        <a:rPr lang="en-US" altLang="ko-KR" sz="1400" b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/>
                          </a:solidFill>
                        </a:rPr>
                        <a:t>발효유류</a:t>
                      </a:r>
                      <a:r>
                        <a:rPr lang="en-US" altLang="ko-KR" sz="1400" b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rgbClr val="ff0000"/>
                          </a:solidFill>
                        </a:rPr>
                        <a:t>버터유</a:t>
                      </a:r>
                      <a:r>
                        <a:rPr lang="en-US" altLang="ko-KR" sz="1400" b="0">
                          <a:solidFill>
                            <a:srgbClr val="ff0000"/>
                          </a:solidFill>
                        </a:rPr>
                        <a:t>, </a:t>
                      </a:r>
                      <a:endParaRPr lang="en-US" altLang="ko-KR" sz="1400" b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20000"/>
                        </a:spcBef>
                        <a:buClr>
                          <a:srgbClr val="009900"/>
                        </a:buClr>
                        <a:buFont typeface="Wingdings"/>
                        <a:buNone/>
                        <a:defRPr/>
                      </a:pPr>
                      <a:r>
                        <a:rPr lang="ko-KR" altLang="en-US" sz="1400" b="0">
                          <a:solidFill>
                            <a:srgbClr val="ff0000"/>
                          </a:solidFill>
                        </a:rPr>
                        <a:t>농축유류</a:t>
                      </a:r>
                      <a:r>
                        <a:rPr lang="en-US" altLang="ko-KR" sz="1400" b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rgbClr val="ff0000"/>
                          </a:solidFill>
                        </a:rPr>
                        <a:t>유크림류</a:t>
                      </a:r>
                      <a:r>
                        <a:rPr lang="en-US" altLang="ko-KR" sz="1400" b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버터류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치즈류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분유류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유청류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유당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유단백가수분해식품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rgbClr val="ff0000"/>
                          </a:solidFill>
                        </a:rPr>
                        <a:t>유함유가공품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을 말한다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다만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커피고형분이 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0.5%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이상 </a:t>
                      </a:r>
                      <a:r>
                        <a:rPr lang="en-US" altLang="ko-KR" sz="1400" b="0" baseline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함유된 음용을 목적으로 하는 제품은 제외한다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en-US" altLang="ko-KR" sz="1400" b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20000"/>
                        </a:spcBef>
                        <a:buClr>
                          <a:srgbClr val="009900"/>
                        </a:buClr>
                        <a:buFont typeface="Wingdings"/>
                        <a:buNone/>
                        <a:defRPr/>
                      </a:pP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(‘20.1.14.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고시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‘22.1.1. </a:t>
                      </a:r>
                      <a:r>
                        <a:rPr lang="ko-KR" altLang="en-US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시행</a:t>
                      </a:r>
                      <a:r>
                        <a:rPr lang="en-US" altLang="ko-KR" sz="1400" b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en-US" altLang="ko-KR" sz="1800" b="1">
                        <a:solidFill>
                          <a:schemeClr val="lt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10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052736"/>
            <a:ext cx="8176423" cy="4863841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(2)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우유류는 유지방을 감하여 표준화할 수 있다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(3)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우유류에는 일체의 다른 물질을 혼합하여서는 아니된다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다만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환원유는 원유와 유사한 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    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것을 첨가할 수 있다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 b="1">
                <a:solidFill>
                  <a:srgbClr val="c00000"/>
                </a:solidFill>
                <a:latin typeface="맑은 고딕"/>
                <a:ea typeface="맑은 고딕"/>
              </a:rPr>
              <a:t>  4) 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식품유형</a:t>
            </a:r>
            <a:endParaRPr lang="ko-KR" altLang="en-US" sz="1400" b="1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(1)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우유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원유를 살균 또는 멸균 처리한 것을 말한다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원유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100%)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(2)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환원유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유가공품으로 원유성분과 유사하게 환원하여 살균 또는 멸균 처리한 것으로 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     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무지유 고형분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8%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이상의 것을 말한다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 sz="1400" b="1">
                <a:solidFill>
                  <a:srgbClr val="c00000"/>
                </a:solidFill>
                <a:latin typeface="맑은 고딕"/>
                <a:ea typeface="맑은 고딕"/>
              </a:rPr>
              <a:t>  5) 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규격</a:t>
            </a:r>
            <a:endParaRPr lang="ko-KR" altLang="en-US" sz="1400" b="1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(1)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산도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(%) : 0.18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이하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젖산으로서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(2)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유지방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(%): 3.0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이상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다만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저지방제품은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0.6~2.6,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무지방제품은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0.5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이하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(3)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세균수</a:t>
            </a:r>
            <a:r>
              <a:rPr lang="ko-KR" altLang="en-US" sz="1400">
                <a:solidFill>
                  <a:schemeClr val="tx2"/>
                </a:solidFill>
                <a:ea typeface="맑은 고딕"/>
              </a:rPr>
              <a:t>∶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n=5, c=2, m=10,000, M=50,000(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멸균제품의 경우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55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℃에서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1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주 또는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30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℃에서 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                2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주 보관 후 일반세균수 시험법에 의할 때 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n=5, c=0, m=0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이어야 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다만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 유산균 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               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첨가제품은 제외한다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(4)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대장균군</a:t>
            </a:r>
            <a:r>
              <a:rPr lang="ko-KR" altLang="en-US" sz="1400">
                <a:solidFill>
                  <a:schemeClr val="tx2"/>
                </a:solidFill>
                <a:ea typeface="맑은 고딕"/>
              </a:rPr>
              <a:t>∶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n=5, c=2, m=0, M=10(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멸균제품은 제외한다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.)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(5)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포스파타제</a:t>
            </a:r>
            <a:r>
              <a:rPr lang="ko-KR" altLang="en-US" sz="1400">
                <a:solidFill>
                  <a:schemeClr val="tx2"/>
                </a:solidFill>
                <a:ea typeface="맑은 고딕"/>
              </a:rPr>
              <a:t>∶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음성이어야 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저온장시간 살균제품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고온단시간 살균제품에 한한다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(6)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살모넬라</a:t>
            </a:r>
            <a:r>
              <a:rPr lang="ko-KR" altLang="en-US" sz="1400">
                <a:solidFill>
                  <a:schemeClr val="tx2"/>
                </a:solidFill>
                <a:ea typeface="맑은 고딕"/>
              </a:rPr>
              <a:t>∶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n=5, c=0, m=0/25g 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(7)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리스테리아 모노사이토제네스</a:t>
            </a:r>
            <a:r>
              <a:rPr lang="ko-KR" altLang="en-US" sz="1400">
                <a:solidFill>
                  <a:schemeClr val="tx2"/>
                </a:solidFill>
                <a:ea typeface="맑은 고딕"/>
              </a:rPr>
              <a:t>∶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n=5, c=0, m=0/25g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(8)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황색포도상구균</a:t>
            </a:r>
            <a:r>
              <a:rPr lang="ko-KR" altLang="en-US" sz="1400">
                <a:solidFill>
                  <a:schemeClr val="tx2"/>
                </a:solidFill>
                <a:ea typeface="맑은 고딕"/>
              </a:rPr>
              <a:t>∶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n=5, c=0, m=0/25g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</a:t>
            </a:r>
            <a:r>
              <a:rPr lang="en-US" altLang="ko-KR" sz="1400" b="1">
                <a:solidFill>
                  <a:srgbClr val="c00000"/>
                </a:solidFill>
                <a:latin typeface="맑은 고딕"/>
                <a:ea typeface="맑은 고딕"/>
              </a:rPr>
              <a:t>6) </a:t>
            </a:r>
            <a:r>
              <a:rPr lang="ko-KR" altLang="en-US" sz="1400" b="1">
                <a:solidFill>
                  <a:srgbClr val="c00000"/>
                </a:solidFill>
                <a:latin typeface="맑은 고딕"/>
                <a:ea typeface="맑은 고딕"/>
              </a:rPr>
              <a:t>시험방법</a:t>
            </a:r>
            <a:endParaRPr lang="ko-KR" altLang="en-US" sz="1400" b="1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2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제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8.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일반시험법에 따라 시험한다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.</a:t>
            </a:r>
            <a:endParaRPr lang="en-US" altLang="ko-KR" sz="1400" b="1">
              <a:solidFill>
                <a:srgbClr val="c00000"/>
              </a:solidFill>
              <a:latin typeface="맑은 고딕"/>
              <a:ea typeface="맑은 고딕"/>
            </a:endParaRPr>
          </a:p>
        </p:txBody>
      </p:sp>
      <p:sp>
        <p:nvSpPr>
          <p:cNvPr id="4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473573" y="1204319"/>
            <a:ext cx="6243195" cy="1296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defRPr/>
            </a:pPr>
            <a:r>
              <a:rPr lang="ko-KR" altLang="en-US" sz="2400" b="1">
                <a:solidFill>
                  <a:srgbClr val="ffffff"/>
                </a:solidFill>
                <a:latin typeface="맑은 고딕"/>
                <a:ea typeface="맑은 고딕"/>
              </a:rPr>
              <a:t>식품의약품안전처 부서별 담당 법률 등</a:t>
            </a:r>
            <a:endParaRPr lang="ko-KR" altLang="en-US" sz="2400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179512" y="1844824"/>
            <a:ext cx="8856984" cy="4398980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ctr"/>
          <a:lstStyle/>
          <a:p>
            <a:pPr lvl="0">
              <a:lnSpc>
                <a:spcPct val="150000"/>
              </a:lnSpc>
              <a:spcBef>
                <a:spcPct val="10000"/>
              </a:spcBef>
              <a:defRPr/>
            </a:pPr>
            <a:endParaRPr lang="en-US" altLang="ko-KR" sz="1000" b="1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grpSp>
        <p:nvGrpSpPr>
          <p:cNvPr id="2" name="그룹 1"/>
          <p:cNvGrpSpPr/>
          <p:nvPr/>
        </p:nvGrpSpPr>
        <p:grpSpPr>
          <a:xfrm rot="0">
            <a:off x="323528" y="2060848"/>
            <a:ext cx="8784976" cy="4070900"/>
            <a:chOff x="251520" y="2060848"/>
            <a:chExt cx="8784976" cy="4070900"/>
          </a:xfrm>
        </p:grpSpPr>
        <p:sp>
          <p:nvSpPr>
            <p:cNvPr id="26" name="직사각형 25"/>
            <p:cNvSpPr/>
            <p:nvPr/>
          </p:nvSpPr>
          <p:spPr>
            <a:xfrm>
              <a:off x="6876256" y="5445224"/>
              <a:ext cx="2160240" cy="432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lvl="0">
                <a:lnSpc>
                  <a:spcPct val="150000"/>
                </a:lnSpc>
                <a:defRPr/>
              </a:pPr>
              <a:r>
                <a:rPr lang="ko-KR" altLang="en-US" sz="800">
                  <a:solidFill>
                    <a:schemeClr val="tx1"/>
                  </a:solidFill>
                </a:rPr>
                <a:t>◆ </a:t>
              </a:r>
              <a:r>
                <a:rPr lang="ko-KR" altLang="en-US" sz="800" b="1">
                  <a:solidFill>
                    <a:schemeClr val="tx1"/>
                  </a:solidFill>
                </a:rPr>
                <a:t>「식품첨가물의 기준 및 규격」</a:t>
              </a:r>
              <a:endParaRPr lang="ko-KR" altLang="en-US" sz="800" b="1">
                <a:solidFill>
                  <a:schemeClr val="tx1"/>
                </a:solidFill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ko-KR" altLang="en-US" sz="800" spc="-100">
                  <a:solidFill>
                    <a:schemeClr val="tx1"/>
                  </a:solidFill>
                </a:rPr>
                <a:t>◆ </a:t>
              </a:r>
              <a:r>
                <a:rPr lang="ko-KR" altLang="en-US" sz="800" b="1" spc="-100">
                  <a:solidFill>
                    <a:schemeClr val="tx1"/>
                  </a:solidFill>
                </a:rPr>
                <a:t>「기구 및 용기</a:t>
              </a:r>
              <a:r>
                <a:rPr lang="en-US" altLang="ko-KR" sz="800" b="1" spc="-100">
                  <a:solidFill>
                    <a:schemeClr val="tx1"/>
                  </a:solidFill>
                </a:rPr>
                <a:t>·</a:t>
              </a:r>
              <a:r>
                <a:rPr lang="ko-KR" altLang="en-US" sz="800" b="1" spc="-100">
                  <a:solidFill>
                    <a:schemeClr val="tx1"/>
                  </a:solidFill>
                </a:rPr>
                <a:t>포장의 기준 및 규격」</a:t>
              </a:r>
              <a:endParaRPr lang="ko-KR" altLang="en-US" sz="800" b="1" spc="-100">
                <a:solidFill>
                  <a:schemeClr val="tx1"/>
                </a:solidFill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 rot="0">
              <a:off x="6732240" y="2060848"/>
              <a:ext cx="2016224" cy="4032448"/>
              <a:chOff x="107504" y="2132856"/>
              <a:chExt cx="2016224" cy="4032448"/>
            </a:xfrm>
          </p:grpSpPr>
          <p:sp>
            <p:nvSpPr>
              <p:cNvPr id="3" name="모서리가 둥근 직사각형 2"/>
              <p:cNvSpPr/>
              <p:nvPr/>
            </p:nvSpPr>
            <p:spPr>
              <a:xfrm>
                <a:off x="107504" y="2321261"/>
                <a:ext cx="2016224" cy="3844043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rgbClr val="e402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395536" y="2132856"/>
                <a:ext cx="1431776" cy="36004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400" b="1">
                    <a:solidFill>
                      <a:schemeClr val="bg1"/>
                    </a:solidFill>
                  </a:rPr>
                  <a:t>식품기준기획관</a:t>
                </a:r>
                <a:endParaRPr lang="ko-KR" altLang="en-US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모서리가 둥근 직사각형 21"/>
              <p:cNvSpPr/>
              <p:nvPr/>
            </p:nvSpPr>
            <p:spPr>
              <a:xfrm>
                <a:off x="315139" y="2708920"/>
                <a:ext cx="1296144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식품기준과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모서리가 둥근 직사각형 22"/>
              <p:cNvSpPr/>
              <p:nvPr/>
            </p:nvSpPr>
            <p:spPr>
              <a:xfrm>
                <a:off x="315139" y="5206145"/>
                <a:ext cx="1296144" cy="319476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첨가물기준과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315139" y="4119017"/>
                <a:ext cx="1296144" cy="318095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유해물질기준과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251520" y="3047286"/>
                <a:ext cx="1800200" cy="7585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「식품의 기준 및 규격」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ko-KR" sz="800">
                    <a:solidFill>
                      <a:schemeClr val="tx1"/>
                    </a:solidFill>
                  </a:rPr>
                  <a:t>   -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식품원료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유형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미생물</a:t>
                </a:r>
                <a:endParaRPr lang="ko-KR" altLang="en-US" sz="80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ko-KR" sz="800">
                    <a:solidFill>
                      <a:schemeClr val="tx1"/>
                    </a:solidFill>
                  </a:rPr>
                  <a:t>   -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유통기한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식품공전 관리 등</a:t>
                </a:r>
                <a:endParaRPr lang="ko-KR" altLang="en-US" sz="80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「원유의 위생등급기준」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「건강기능식품의 기준 및 규격」</a:t>
                </a: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268299" y="4470668"/>
                <a:ext cx="1440160" cy="6865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「식품의 기준 및 규격」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ko-KR" sz="800">
                    <a:solidFill>
                      <a:schemeClr val="tx1"/>
                    </a:solidFill>
                  </a:rPr>
                  <a:t>   -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농약 및 동약 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MRL</a:t>
                </a:r>
                <a:endParaRPr lang="en-US" altLang="ko-KR" sz="80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altLang="ko-KR" sz="800">
                    <a:solidFill>
                      <a:schemeClr val="tx1"/>
                    </a:solidFill>
                  </a:rPr>
                  <a:t>   -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오염물질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방사능 등</a:t>
                </a:r>
                <a:endParaRPr lang="ko-KR" altLang="en-US" sz="800">
                  <a:solidFill>
                    <a:schemeClr val="tx1"/>
                  </a:solidFill>
                </a:endParaRPr>
              </a:p>
              <a:p>
                <a:pPr lvl="0">
                  <a:defRPr/>
                </a:pPr>
                <a:endParaRPr lang="ko-KR" altLang="en-US" sz="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그룹 4"/>
            <p:cNvGrpSpPr/>
            <p:nvPr/>
          </p:nvGrpSpPr>
          <p:grpSpPr>
            <a:xfrm rot="0">
              <a:off x="251520" y="2060848"/>
              <a:ext cx="2016224" cy="4070900"/>
              <a:chOff x="2411760" y="2132856"/>
              <a:chExt cx="2016224" cy="4070900"/>
            </a:xfrm>
          </p:grpSpPr>
          <p:sp>
            <p:nvSpPr>
              <p:cNvPr id="28" name="모서리가 둥근 직사각형 27"/>
              <p:cNvSpPr/>
              <p:nvPr/>
            </p:nvSpPr>
            <p:spPr>
              <a:xfrm>
                <a:off x="2483768" y="2708920"/>
                <a:ext cx="1296144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식품안전정책과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2411764" y="3047286"/>
                <a:ext cx="1955582" cy="5257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「식품위생법」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「식품등의 자가품질검사항목 지정」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모서리가 둥근 직사각형 30"/>
              <p:cNvSpPr/>
              <p:nvPr/>
            </p:nvSpPr>
            <p:spPr>
              <a:xfrm>
                <a:off x="2483768" y="4017531"/>
                <a:ext cx="1647800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식품안전인증과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411765" y="4385960"/>
                <a:ext cx="1935832" cy="3944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marL="174625" lvl="0" indent="-174625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식품 및 축산물 안전관리인증기준 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(HACCP)</a:t>
                </a:r>
                <a:endParaRPr lang="en-US" altLang="ko-KR" sz="800" b="1">
                  <a:solidFill>
                    <a:srgbClr val="003762"/>
                  </a:solidFill>
                </a:endParaRPr>
              </a:p>
            </p:txBody>
          </p:sp>
          <p:sp>
            <p:nvSpPr>
              <p:cNvPr id="45" name="모서리가 둥근 직사각형 44"/>
              <p:cNvSpPr/>
              <p:nvPr/>
            </p:nvSpPr>
            <p:spPr>
              <a:xfrm>
                <a:off x="2411760" y="2348880"/>
                <a:ext cx="2016224" cy="3844043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47" name="모서리가 둥근 직사각형 46"/>
              <p:cNvSpPr/>
              <p:nvPr/>
            </p:nvSpPr>
            <p:spPr>
              <a:xfrm>
                <a:off x="2501359" y="5197450"/>
                <a:ext cx="1647800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식품표시광고정책과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2429356" y="5517232"/>
                <a:ext cx="1935832" cy="6865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「식품등의 표시기준」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「축산물의 표시기준」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「식품 등의 표시</a:t>
                </a:r>
                <a:r>
                  <a:rPr lang="en-US" altLang="ko-KR" sz="800" b="1">
                    <a:solidFill>
                      <a:schemeClr val="tx1"/>
                    </a:solidFill>
                  </a:rPr>
                  <a:t>·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광고에 관한 법률」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2699467" y="2132856"/>
                <a:ext cx="1431776" cy="36004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400" b="1">
                    <a:solidFill>
                      <a:schemeClr val="bg1"/>
                    </a:solidFill>
                  </a:rPr>
                  <a:t>식품안전정책국</a:t>
                </a:r>
                <a:endParaRPr lang="ko-KR" altLang="en-US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 rot="0">
              <a:off x="2339752" y="2069233"/>
              <a:ext cx="2160240" cy="1859513"/>
              <a:chOff x="4283968" y="2141241"/>
              <a:chExt cx="2160240" cy="1859513"/>
            </a:xfrm>
          </p:grpSpPr>
          <p:sp>
            <p:nvSpPr>
              <p:cNvPr id="34" name="모서리가 둥근 직사각형 33"/>
              <p:cNvSpPr/>
              <p:nvPr/>
            </p:nvSpPr>
            <p:spPr>
              <a:xfrm>
                <a:off x="4427984" y="2708920"/>
                <a:ext cx="1440160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축산물안전정책과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4298239" y="3047286"/>
                <a:ext cx="1368152" cy="254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「축산물 위생관리법」</a:t>
                </a: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4283968" y="3272108"/>
                <a:ext cx="2160240" cy="3009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「축산물가공업 영업자등의 검사규정」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「축산물의 자가품질검사 규정」</a:t>
                </a:r>
                <a:endParaRPr lang="ko-KR" altLang="en-US" sz="800" b="1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「원유 중 잔류물질 검사에 관한 규정」</a:t>
                </a: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모서리가 둥근 직사각형 45"/>
              <p:cNvSpPr/>
              <p:nvPr/>
            </p:nvSpPr>
            <p:spPr>
              <a:xfrm>
                <a:off x="4331795" y="2280698"/>
                <a:ext cx="2016224" cy="1720056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4594655" y="2141241"/>
                <a:ext cx="1431776" cy="36004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400" b="1">
                    <a:solidFill>
                      <a:schemeClr val="bg1"/>
                    </a:solidFill>
                  </a:rPr>
                  <a:t>식품소비안전국</a:t>
                </a:r>
                <a:endParaRPr lang="ko-KR" altLang="en-US" sz="14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 rot="0">
              <a:off x="4499992" y="2060848"/>
              <a:ext cx="2367555" cy="4032448"/>
              <a:chOff x="6444208" y="2132856"/>
              <a:chExt cx="2367555" cy="4032448"/>
            </a:xfrm>
          </p:grpSpPr>
          <p:sp>
            <p:nvSpPr>
              <p:cNvPr id="38" name="모서리가 둥근 직사각형 37"/>
              <p:cNvSpPr/>
              <p:nvPr/>
            </p:nvSpPr>
            <p:spPr>
              <a:xfrm>
                <a:off x="6613071" y="2708920"/>
                <a:ext cx="1368152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수입식품정책과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6516216" y="3047286"/>
                <a:ext cx="1872208" cy="254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「수입식품안전관리 특별법」</a:t>
                </a: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모서리가 둥근 직사각형 39"/>
              <p:cNvSpPr/>
              <p:nvPr/>
            </p:nvSpPr>
            <p:spPr>
              <a:xfrm>
                <a:off x="6660232" y="4000754"/>
                <a:ext cx="1080120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현지실사과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6472011" y="4385960"/>
                <a:ext cx="2339752" cy="254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 spc="-1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 spc="-100">
                    <a:solidFill>
                      <a:schemeClr val="tx1"/>
                    </a:solidFill>
                  </a:rPr>
                  <a:t>「축산물의 수입 관련 위생 및 안전실태 조사」</a:t>
                </a:r>
                <a:endParaRPr lang="ko-KR" altLang="en-US" sz="800" b="1" spc="-10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 spc="-1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 spc="-100">
                    <a:solidFill>
                      <a:schemeClr val="tx1"/>
                    </a:solidFill>
                  </a:rPr>
                  <a:t>「축산물 수입위생평가 절차의  세부기준」</a:t>
                </a:r>
                <a:endParaRPr lang="ko-KR" altLang="en-US" sz="800" b="1" spc="-10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6649075" y="5157192"/>
                <a:ext cx="1296144" cy="360040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수입검사관리과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444208" y="5589240"/>
                <a:ext cx="1944216" cy="254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 spc="-1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 spc="-100">
                    <a:solidFill>
                      <a:schemeClr val="tx1"/>
                    </a:solidFill>
                  </a:rPr>
                  <a:t>「수입 축산물 신고 및 검사요령」</a:t>
                </a:r>
                <a:endParaRPr lang="ko-KR" altLang="en-US" sz="800" b="1" spc="-100">
                  <a:solidFill>
                    <a:schemeClr val="tx1"/>
                  </a:solidFill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●  수입식품등의 수입절차</a:t>
                </a:r>
                <a:r>
                  <a:rPr lang="en-US" altLang="ko-KR" sz="800">
                    <a:solidFill>
                      <a:schemeClr val="tx1"/>
                    </a:solidFill>
                  </a:rPr>
                  <a:t>, </a:t>
                </a:r>
                <a:r>
                  <a:rPr lang="ko-KR" altLang="en-US" sz="800">
                    <a:solidFill>
                      <a:schemeClr val="tx1"/>
                    </a:solidFill>
                  </a:rPr>
                  <a:t>검사 등</a:t>
                </a:r>
                <a:endParaRPr lang="en-US" altLang="ko-KR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모서리가 둥근 직사각형 48"/>
              <p:cNvSpPr/>
              <p:nvPr/>
            </p:nvSpPr>
            <p:spPr>
              <a:xfrm>
                <a:off x="6444208" y="2321261"/>
                <a:ext cx="2016224" cy="3844043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rgbClr val="0037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6579840" y="2132856"/>
                <a:ext cx="1736576" cy="36004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400" b="1" kern="800" spc="-100">
                    <a:solidFill>
                      <a:schemeClr val="bg1"/>
                    </a:solidFill>
                  </a:rPr>
                  <a:t>수입식품안전정책국</a:t>
                </a:r>
                <a:endParaRPr lang="ko-KR" altLang="en-US" sz="1400" b="1" kern="800" spc="-1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 rot="0">
              <a:off x="2339752" y="4247735"/>
              <a:ext cx="2064051" cy="1859513"/>
              <a:chOff x="4283968" y="2141241"/>
              <a:chExt cx="2064051" cy="1859513"/>
            </a:xfrm>
          </p:grpSpPr>
          <p:sp>
            <p:nvSpPr>
              <p:cNvPr id="52" name="모서리가 둥근 직사각형 51"/>
              <p:cNvSpPr/>
              <p:nvPr/>
            </p:nvSpPr>
            <p:spPr>
              <a:xfrm>
                <a:off x="4427984" y="2708920"/>
                <a:ext cx="1440160" cy="288032"/>
              </a:xfrm>
              <a:prstGeom prst="roundRect">
                <a:avLst>
                  <a:gd name="adj" fmla="val 16667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200">
                    <a:solidFill>
                      <a:schemeClr val="tx1"/>
                    </a:solidFill>
                  </a:rPr>
                  <a:t>시험검사정책과</a:t>
                </a:r>
                <a:endParaRPr lang="en-US" altLang="ko-KR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4298239" y="3047286"/>
                <a:ext cx="1368152" cy="2544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「축산물 위생관리법」</a:t>
                </a: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4283968" y="3272108"/>
                <a:ext cx="2016224" cy="2880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ko-KR" altLang="en-US" sz="800">
                    <a:solidFill>
                      <a:schemeClr val="tx1"/>
                    </a:solidFill>
                  </a:rPr>
                  <a:t>◆  </a:t>
                </a:r>
                <a:r>
                  <a:rPr lang="ko-KR" altLang="en-US" sz="800" b="1">
                    <a:solidFill>
                      <a:schemeClr val="tx1"/>
                    </a:solidFill>
                  </a:rPr>
                  <a:t>「축산물가공업 영업자등의 검사규정」</a:t>
                </a:r>
                <a:endParaRPr lang="en-US" altLang="ko-KR" sz="8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모서리가 둥근 직사각형 54"/>
              <p:cNvSpPr/>
              <p:nvPr/>
            </p:nvSpPr>
            <p:spPr>
              <a:xfrm>
                <a:off x="4331795" y="2280698"/>
                <a:ext cx="2016224" cy="1720056"/>
              </a:xfrm>
              <a:prstGeom prst="roundRect">
                <a:avLst>
                  <a:gd name="adj" fmla="val 16667"/>
                </a:avLst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/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4594655" y="2141241"/>
                <a:ext cx="1431776" cy="36004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r>
                  <a:rPr lang="ko-KR" altLang="en-US" sz="1400" b="1" spc="-200">
                    <a:solidFill>
                      <a:schemeClr val="bg1"/>
                    </a:solidFill>
                  </a:rPr>
                  <a:t>소비자위해예방국</a:t>
                </a:r>
                <a:endParaRPr lang="ko-KR" altLang="en-US" sz="1400" b="1" spc="-2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0" name="제목 1"/>
          <p:cNvSpPr txBox="1"/>
          <p:nvPr/>
        </p:nvSpPr>
        <p:spPr>
          <a:xfrm>
            <a:off x="168363" y="262809"/>
            <a:ext cx="6131829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6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27393" y="5877272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302669"/>
            <a:ext cx="4731371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7.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검체의 채취 및 취급방법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865190"/>
            <a:ext cx="8176423" cy="428321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latin typeface="맑은 고딕"/>
              <a:ea typeface="맑은 고딕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658243" y="2014327"/>
            <a:ext cx="8459787" cy="4051193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검체채취의 의의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endParaRPr lang="ko-KR" altLang="en-US" sz="1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용어의 정의 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None/>
              <a:defRPr/>
            </a:pP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검체</a:t>
            </a:r>
            <a:r>
              <a:rPr lang="en-US" altLang="ko-KR" sz="2000" b="0" spc="-15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검체단위</a:t>
            </a:r>
            <a:r>
              <a:rPr lang="en-US" altLang="ko-KR" sz="2000" b="0" spc="-15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검체대상</a:t>
            </a:r>
            <a:r>
              <a:rPr lang="en-US" altLang="ko-KR" sz="2000" b="0" spc="-15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벌크</a:t>
            </a:r>
            <a:r>
              <a:rPr lang="en-US" altLang="ko-KR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소립식품</a:t>
            </a:r>
            <a:r>
              <a:rPr lang="en-US" altLang="ko-KR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단위식품</a:t>
            </a:r>
            <a:r>
              <a:rPr lang="en-US" altLang="ko-KR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묶음식품</a:t>
            </a:r>
            <a:endParaRPr lang="ko-KR" altLang="en-US" sz="2000" b="0">
              <a:solidFill>
                <a:schemeClr val="accent6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None/>
              <a:defRPr/>
            </a:pPr>
            <a:endParaRPr lang="ko-KR" altLang="en-US" sz="1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일반원칙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endParaRPr lang="ko-KR" altLang="en-US" sz="1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검체의 채취 및 취급요령 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 b="0" spc="-300">
                <a:solidFill>
                  <a:srgbClr val="00b050"/>
                </a:solidFill>
                <a:latin typeface="맑은 고딕"/>
                <a:ea typeface="맑은 고딕"/>
              </a:rPr>
              <a:t>냉</a:t>
            </a:r>
            <a:r>
              <a:rPr lang="ko-KR" altLang="en-US" sz="2000" b="0" spc="-150">
                <a:solidFill>
                  <a:srgbClr val="00b050"/>
                </a:solidFill>
                <a:latin typeface="맑은 고딕"/>
                <a:ea typeface="맑은 고딕"/>
              </a:rPr>
              <a:t>장</a:t>
            </a:r>
            <a:r>
              <a:rPr lang="en-US" altLang="ko-KR" sz="2000" b="0" spc="-150">
                <a:solidFill>
                  <a:srgbClr val="00b050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b="0">
                <a:solidFill>
                  <a:srgbClr val="00b050"/>
                </a:solidFill>
                <a:latin typeface="맑은 고딕"/>
                <a:ea typeface="맑은 고딕"/>
              </a:rPr>
              <a:t>냉동검체</a:t>
            </a:r>
            <a:r>
              <a:rPr lang="en-US" altLang="ko-KR" sz="2000" b="0">
                <a:solidFill>
                  <a:srgbClr val="00b050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rgbClr val="00b050"/>
                </a:solidFill>
                <a:latin typeface="맑은 고딕"/>
                <a:ea typeface="맑은 고딕"/>
              </a:rPr>
              <a:t>미생물검사 검체 등</a:t>
            </a:r>
            <a:endParaRPr lang="ko-KR" altLang="en-US" sz="2000" b="0">
              <a:solidFill>
                <a:srgbClr val="00b050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endParaRPr lang="ko-KR" altLang="en-US" sz="1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검체채취 기구 및 용기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endParaRPr lang="ko-KR" altLang="en-US" sz="1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식품별 검체채취방법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6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en-US" altLang="ko-KR" sz="2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latin typeface="맑은 고딕"/>
                <a:ea typeface="맑은 고딕"/>
              </a:rPr>
              <a:t> </a:t>
            </a:r>
            <a:r>
              <a:rPr lang="en-US" altLang="ko-KR" sz="2000" b="1">
                <a:solidFill>
                  <a:srgbClr val="c00000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65264" y="5949280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2714620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 txBox="1"/>
          <p:nvPr/>
        </p:nvSpPr>
        <p:spPr>
          <a:xfrm>
            <a:off x="683568" y="3068961"/>
            <a:ext cx="8568952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400" b="1">
                <a:solidFill>
                  <a:schemeClr val="bg1"/>
                </a:solidFill>
                <a:latin typeface="HY견고딕"/>
                <a:ea typeface="HY견고딕"/>
              </a:rPr>
              <a:t>Ⅴ. </a:t>
            </a:r>
            <a:r>
              <a:rPr kumimoji="0" lang="en-US" altLang="ko-KR" sz="44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2022</a:t>
            </a:r>
            <a:r>
              <a:rPr kumimoji="0" lang="ko-KR" altLang="en-US" sz="44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년 </a:t>
            </a:r>
            <a:r>
              <a:rPr lang="ko-KR" altLang="en-US" sz="4400" b="1">
                <a:solidFill>
                  <a:schemeClr val="bg1"/>
                </a:solidFill>
                <a:latin typeface="HY견고딕"/>
                <a:ea typeface="HY견고딕"/>
                <a:cs typeface="+mj-cs"/>
              </a:rPr>
              <a:t>기준규격</a:t>
            </a:r>
            <a:r>
              <a:rPr kumimoji="0" lang="ko-KR" altLang="en-US" sz="44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 개정 현황</a:t>
            </a:r>
            <a:endParaRPr kumimoji="0" lang="ko-KR" altLang="en-US" sz="4400" b="1" i="0" u="none" strike="noStrike" kern="1200" cap="none" spc="0" normalizeH="0" baseline="0">
              <a:solidFill>
                <a:schemeClr val="bg1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78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395536" y="1153319"/>
            <a:ext cx="8176423" cy="518457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latin typeface="맑은 고딕"/>
              <a:ea typeface="맑은 고딕"/>
            </a:endParaRPr>
          </a:p>
        </p:txBody>
      </p:sp>
      <p:pic>
        <p:nvPicPr>
          <p:cNvPr id="57" name="Picture 1"/>
          <p:cNvPicPr>
            <a:picLocks noChangeAspect="1" noChangeArrowheads="1"/>
          </p:cNvPicPr>
          <p:nvPr/>
        </p:nvPicPr>
        <p:blipFill rotWithShape="1">
          <a:blip r:embed="rId2"/>
          <a:srcRect l="50320"/>
          <a:stretch>
            <a:fillRect/>
          </a:stretch>
        </p:blipFill>
        <p:spPr>
          <a:xfrm>
            <a:off x="5843761" y="1196752"/>
            <a:ext cx="1896591" cy="5150062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58" name="Picture 1"/>
          <p:cNvPicPr>
            <a:picLocks noChangeAspect="1" noChangeArrowheads="1"/>
          </p:cNvPicPr>
          <p:nvPr/>
        </p:nvPicPr>
        <p:blipFill rotWithShape="1">
          <a:blip r:embed="rId3"/>
          <a:srcRect r="51210" b="34190"/>
          <a:stretch>
            <a:fillRect/>
          </a:stretch>
        </p:blipFill>
        <p:spPr>
          <a:xfrm>
            <a:off x="3816870" y="1206277"/>
            <a:ext cx="1862531" cy="338923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59" name="AutoShape 12"/>
          <p:cNvSpPr>
            <a:spLocks noChangeArrowheads="1"/>
          </p:cNvSpPr>
          <p:nvPr/>
        </p:nvSpPr>
        <p:spPr>
          <a:xfrm>
            <a:off x="683568" y="1532410"/>
            <a:ext cx="2499123" cy="50405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고시개정 절차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1055889" y="2768500"/>
            <a:ext cx="2147959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buFontTx/>
              <a:buChar char="-"/>
              <a:defRPr/>
            </a:pPr>
            <a:r>
              <a:rPr lang="ko-KR" altLang="en-US" sz="1600">
                <a:solidFill>
                  <a:srgbClr val="003762"/>
                </a:solidFill>
                <a:latin typeface="맑은 고딕"/>
                <a:ea typeface="맑은 고딕"/>
              </a:rPr>
              <a:t> 비규제 </a:t>
            </a:r>
            <a:r>
              <a:rPr lang="en-US" altLang="ko-KR" sz="1600">
                <a:solidFill>
                  <a:srgbClr val="003762"/>
                </a:solidFill>
                <a:latin typeface="맑은 고딕"/>
                <a:ea typeface="맑은 고딕"/>
              </a:rPr>
              <a:t>: 3</a:t>
            </a:r>
            <a:r>
              <a:rPr lang="ko-KR" altLang="en-US" sz="1600">
                <a:solidFill>
                  <a:srgbClr val="003762"/>
                </a:solidFill>
                <a:latin typeface="맑은 고딕"/>
                <a:ea typeface="맑은 고딕"/>
              </a:rPr>
              <a:t>개월 </a:t>
            </a:r>
            <a:endParaRPr lang="ko-KR" altLang="en-US" sz="16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buFontTx/>
              <a:buChar char="-"/>
              <a:defRPr/>
            </a:pPr>
            <a:r>
              <a:rPr lang="en-US" altLang="ko-KR" sz="1600">
                <a:solidFill>
                  <a:srgbClr val="003762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>
                <a:solidFill>
                  <a:srgbClr val="003762"/>
                </a:solidFill>
                <a:latin typeface="맑은 고딕"/>
                <a:ea typeface="맑은 고딕"/>
              </a:rPr>
              <a:t>규제 </a:t>
            </a:r>
            <a:r>
              <a:rPr lang="en-US" altLang="ko-KR" sz="1600">
                <a:solidFill>
                  <a:srgbClr val="003762"/>
                </a:solidFill>
                <a:latin typeface="맑은 고딕"/>
                <a:ea typeface="맑은 고딕"/>
              </a:rPr>
              <a:t>: 6</a:t>
            </a:r>
            <a:r>
              <a:rPr lang="ko-KR" altLang="en-US" sz="1600">
                <a:solidFill>
                  <a:srgbClr val="003762"/>
                </a:solidFill>
                <a:latin typeface="맑은 고딕"/>
                <a:ea typeface="맑은 고딕"/>
              </a:rPr>
              <a:t>개월</a:t>
            </a:r>
            <a:endParaRPr lang="en-US" altLang="ko-KR" sz="1600">
              <a:latin typeface="맑은 고딕"/>
              <a:ea typeface="맑은 고딕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1159050" y="2301255"/>
            <a:ext cx="1684758" cy="48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소요시간</a:t>
            </a:r>
            <a:endParaRPr lang="ko-KR" altLang="en-US" sz="2000">
              <a:latin typeface="맑은 고딕"/>
              <a:ea typeface="맑은 고딕"/>
            </a:endParaRPr>
          </a:p>
        </p:txBody>
      </p:sp>
      <p:grpSp>
        <p:nvGrpSpPr>
          <p:cNvPr id="62" name="Group 39"/>
          <p:cNvGrpSpPr/>
          <p:nvPr/>
        </p:nvGrpSpPr>
        <p:grpSpPr>
          <a:xfrm rot="0">
            <a:off x="871017" y="2445271"/>
            <a:ext cx="216000" cy="216000"/>
            <a:chOff x="2486" y="1778"/>
            <a:chExt cx="801" cy="844"/>
          </a:xfrm>
        </p:grpSpPr>
        <p:pic>
          <p:nvPicPr>
            <p:cNvPr id="63" name="Picture 40" descr="shadow_1_m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64" name="Group 41"/>
            <p:cNvGrpSpPr/>
            <p:nvPr/>
          </p:nvGrpSpPr>
          <p:grpSpPr>
            <a:xfrm rot="0"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65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ko-KR" altLang="en-US" sz="1800" b="0" i="0" u="none" strike="noStrike" kern="0" cap="none" spc="0" normalizeH="0" baseline="0"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</a:endParaRPr>
              </a:p>
            </p:txBody>
          </p:sp>
          <p:pic>
            <p:nvPicPr>
              <p:cNvPr id="66" name="Picture 43" descr="light_shadow"/>
              <p:cNvPicPr>
                <a:picLocks noChangeAspect="1" noChangeArrowheads="1"/>
              </p:cNvPicPr>
              <p:nvPr/>
            </p:nvPicPr>
            <p:blipFill rotWithShape="1">
              <a:blip r:embed="rId5">
                <a:lum contrast="6000"/>
              </a:blip>
              <a:srcRect l="2760" r="5330" b="2490"/>
              <a:stretch>
                <a:fillRect/>
              </a:stretch>
            </p:blipFill>
            <p:spPr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67" name="Picture 44" descr="Picture2"/>
              <p:cNvPicPr>
                <a:picLocks noChangeAspect="1" noChangeArrowheads="1"/>
              </p:cNvPicPr>
              <p:nvPr/>
            </p:nvPicPr>
            <p:blipFill rotWithShape="1">
              <a:blip r:embed="rId6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5" name="제목 1"/>
          <p:cNvSpPr txBox="1">
            <a:spLocks/>
          </p:cNvSpPr>
          <p:nvPr/>
        </p:nvSpPr>
        <p:spPr>
          <a:xfrm>
            <a:off x="251520" y="368660"/>
            <a:ext cx="4737619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고시 개정 절차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762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05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467544" y="1050726"/>
          <a:ext cx="8425073" cy="48985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9813"/>
                <a:gridCol w="2611755"/>
                <a:gridCol w="5183505"/>
              </a:tblGrid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/>
                        <a:t>행정예고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/>
                        <a:t>고시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</a:tr>
              <a:tr h="422657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600" b="1"/>
                        <a:t>1</a:t>
                      </a:r>
                      <a:endParaRPr lang="ko-KR" altLang="en-US" sz="1600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l" latinLnBrk="1"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공고 제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2022-120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(3.2)</a:t>
                      </a:r>
                      <a:endParaRPr lang="en-US" altLang="ko-KR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2021-97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   (’21.11.24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22.1.1)</a:t>
                      </a:r>
                      <a:endParaRPr lang="ko-KR" altLang="en-US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22657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600" b="1"/>
                        <a:t>2</a:t>
                      </a:r>
                      <a:endParaRPr lang="ko-KR" altLang="en-US" sz="1600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공고 제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2022-199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(5.3)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2021-114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 (’21.12.29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22.1.1)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22657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600" b="1"/>
                        <a:t>3</a:t>
                      </a:r>
                      <a:endParaRPr lang="ko-KR" altLang="en-US" sz="1600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공고 제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2022-323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(7.18)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2022-7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 (’22.1.27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22.1.27)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22657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1600" b="1"/>
                        <a:t>4</a:t>
                      </a:r>
                      <a:endParaRPr lang="ko-KR" altLang="en-US" sz="1600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공고 제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2022-439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(9.30)</a:t>
                      </a: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2022-16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  (’22.2.21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22.2.21)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b="1"/>
                        <a:t>5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공고 제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2022-575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(12.22)</a:t>
                      </a:r>
                      <a:endParaRPr lang="en-US" altLang="ko-KR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2022-25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 (’22.3.31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23.1.1)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b="1"/>
                        <a:t>6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공고 제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2022-576</a:t>
                      </a:r>
                      <a:r>
                        <a:rPr lang="ko-KR" altLang="en-US" sz="1600" b="1">
                          <a:solidFill>
                            <a:schemeClr val="tx1"/>
                          </a:solidFill>
                        </a:rPr>
                        <a:t>호</a:t>
                      </a:r>
                      <a:r>
                        <a:rPr lang="en-US" altLang="ko-KR" sz="1600" b="1">
                          <a:solidFill>
                            <a:schemeClr val="tx1"/>
                          </a:solidFill>
                        </a:rPr>
                        <a:t>(12.22)</a:t>
                      </a:r>
                      <a:endParaRPr lang="en-US" altLang="ko-KR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2022-31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(‘22.4.20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23.1.1)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b="1"/>
                        <a:t>7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2022-48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(‘22.6.30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22.6.30)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b="1"/>
                        <a:t>8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2022-56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 (‘22.8.11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22.8.11)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b="1"/>
                        <a:t>9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2022-76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(‘22.10.25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22.10.25)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  <a:tr h="458274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b="1"/>
                        <a:t>10</a:t>
                      </a:r>
                      <a:endParaRPr lang="en-US" altLang="ko-KR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lang="ko-KR" altLang="en-US" sz="1600" b="1">
                        <a:solidFill>
                          <a:schemeClr val="tx1"/>
                        </a:solidFill>
                      </a:endParaRPr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0"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고시 제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2022-84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호  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(‘22.12.1 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</a:rPr>
                        <a:t>→ ’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</a:rPr>
                        <a:t>22.12.1)</a:t>
                      </a:r>
                      <a:endParaRPr lang="en-US" altLang="ko-KR" sz="1600" b="1" kern="120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755576" y="260648"/>
            <a:ext cx="4680520" cy="45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Ⅴ.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2022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기준규격 개정 현황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939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(‘22.1.27.)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(‘22.1.27.)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539552" y="1556792"/>
            <a:ext cx="8176423" cy="266429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marR="0" lvl="0" indent="-355600" algn="l" defTabSz="914400" rtl="0" eaLnBrk="1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Font typeface="Wingdings"/>
              <a:buNone/>
              <a:defRPr/>
            </a:pPr>
            <a:endParaRPr kumimoji="0" lang="en-US" altLang="ko-KR" sz="1400" b="1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grpSp>
        <p:nvGrpSpPr>
          <p:cNvPr id="26" name="Group 39"/>
          <p:cNvGrpSpPr/>
          <p:nvPr/>
        </p:nvGrpSpPr>
        <p:grpSpPr>
          <a:xfrm rot="0">
            <a:off x="755576" y="1827914"/>
            <a:ext cx="216000" cy="216000"/>
            <a:chOff x="2486" y="1778"/>
            <a:chExt cx="801" cy="844"/>
          </a:xfrm>
        </p:grpSpPr>
        <p:pic>
          <p:nvPicPr>
            <p:cNvPr id="27" name="Picture 40" descr="shadow_1_m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28" name="Group 41"/>
            <p:cNvGrpSpPr/>
            <p:nvPr/>
          </p:nvGrpSpPr>
          <p:grpSpPr>
            <a:xfrm rot="0"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29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ko-KR" altLang="en-US" sz="1800" b="1" i="0" u="none" strike="noStrike" kern="0" cap="none" spc="0" normalizeH="0" baseline="0"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pic>
            <p:nvPicPr>
              <p:cNvPr id="52" name="Picture 43" descr="light_shadow"/>
              <p:cNvPicPr>
                <a:picLocks noChangeAspect="1" noChangeArrowheads="1"/>
              </p:cNvPicPr>
              <p:nvPr/>
            </p:nvPicPr>
            <p:blipFill rotWithShape="1">
              <a:blip r:embed="rId3">
                <a:lum contrast="6000"/>
              </a:blip>
              <a:srcRect l="2760" r="5330" b="2490"/>
              <a:stretch>
                <a:fillRect/>
              </a:stretch>
            </p:blipFill>
            <p:spPr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53" name="Picture 44" descr="Picture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2" name="직사각형 61"/>
          <p:cNvSpPr/>
          <p:nvPr/>
        </p:nvSpPr>
        <p:spPr>
          <a:xfrm>
            <a:off x="5637145" y="1196752"/>
            <a:ext cx="2350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b="1">
                <a:solidFill>
                  <a:srgbClr val="c00000"/>
                </a:solidFill>
                <a:latin typeface="맑은 고딕"/>
                <a:ea typeface="맑은 고딕"/>
              </a:rPr>
              <a:t>(</a:t>
            </a:r>
            <a:r>
              <a:rPr lang="ko-KR" altLang="en-US" b="1">
                <a:solidFill>
                  <a:srgbClr val="c00000"/>
                </a:solidFill>
                <a:latin typeface="맑은 고딕"/>
                <a:ea typeface="맑은 고딕"/>
              </a:rPr>
              <a:t>시행일</a:t>
            </a:r>
            <a:r>
              <a:rPr lang="en-US" altLang="ko-KR" b="1">
                <a:solidFill>
                  <a:srgbClr val="c00000"/>
                </a:solidFill>
                <a:latin typeface="맑은 고딕"/>
                <a:ea typeface="맑은 고딕"/>
              </a:rPr>
              <a:t> : ‘</a:t>
            </a:r>
            <a:r>
              <a:rPr lang="ko-KR" altLang="en-US" b="1">
                <a:solidFill>
                  <a:srgbClr val="c00000"/>
                </a:solidFill>
                <a:latin typeface="맑은 고딕"/>
                <a:ea typeface="맑은 고딕"/>
              </a:rPr>
              <a:t>고시한 날</a:t>
            </a:r>
            <a:r>
              <a:rPr lang="en-US" altLang="ko-KR" b="1">
                <a:solidFill>
                  <a:srgbClr val="c00000"/>
                </a:solidFill>
                <a:latin typeface="맑은 고딕"/>
                <a:ea typeface="맑은 고딕"/>
              </a:rPr>
              <a:t>)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67544" y="476672"/>
            <a:ext cx="4680520" cy="44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Ⅴ.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2022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기준규격 개정 현황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grpSp>
        <p:nvGrpSpPr>
          <p:cNvPr id="13" name="Group 39"/>
          <p:cNvGrpSpPr/>
          <p:nvPr/>
        </p:nvGrpSpPr>
        <p:grpSpPr>
          <a:xfrm rot="0">
            <a:off x="755576" y="2444794"/>
            <a:ext cx="216000" cy="216000"/>
            <a:chOff x="2486" y="1778"/>
            <a:chExt cx="801" cy="844"/>
          </a:xfrm>
        </p:grpSpPr>
        <p:pic>
          <p:nvPicPr>
            <p:cNvPr id="14" name="Picture 40" descr="shadow_1_m"/>
            <p:cNvPicPr>
              <a:picLocks noChangeAspect="1" noChangeArrowheads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15" name="Group 41"/>
            <p:cNvGrpSpPr/>
            <p:nvPr/>
          </p:nvGrpSpPr>
          <p:grpSpPr>
            <a:xfrm rot="0"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16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ko-KR" altLang="en-US" sz="1800" b="1" i="0" u="none" strike="noStrike" kern="0" cap="none" spc="0" normalizeH="0" baseline="0"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pic>
            <p:nvPicPr>
              <p:cNvPr id="17" name="Picture 43" descr="light_shadow"/>
              <p:cNvPicPr>
                <a:picLocks noChangeAspect="1" noChangeArrowheads="1"/>
              </p:cNvPicPr>
              <p:nvPr/>
            </p:nvPicPr>
            <p:blipFill rotWithShape="1">
              <a:blip r:embed="rId6">
                <a:lum contrast="6000"/>
              </a:blip>
              <a:srcRect l="2760" r="5330" b="2490"/>
              <a:stretch>
                <a:fillRect/>
              </a:stretch>
            </p:blipFill>
            <p:spPr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8" name="Picture 44" descr="Picture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직사각형 18"/>
          <p:cNvSpPr/>
          <p:nvPr/>
        </p:nvSpPr>
        <p:spPr>
          <a:xfrm>
            <a:off x="1054447" y="2305092"/>
            <a:ext cx="7539361" cy="388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000" b="1">
                <a:latin typeface="맑은 고딕"/>
                <a:ea typeface="맑은 고딕"/>
              </a:rPr>
              <a:t>농산물 중 농약 잔류허용기준 신설 및 개정 </a:t>
            </a:r>
            <a:endParaRPr lang="ko-KR" altLang="en-US" sz="2000" b="1" i="1">
              <a:latin typeface="맑은 고딕"/>
              <a:ea typeface="맑은 고딕"/>
            </a:endParaRPr>
          </a:p>
        </p:txBody>
      </p:sp>
      <p:grpSp>
        <p:nvGrpSpPr>
          <p:cNvPr id="67" name="Group 39"/>
          <p:cNvGrpSpPr/>
          <p:nvPr/>
        </p:nvGrpSpPr>
        <p:grpSpPr>
          <a:xfrm rot="0">
            <a:off x="755576" y="2996976"/>
            <a:ext cx="216000" cy="216000"/>
            <a:chOff x="2486" y="1778"/>
            <a:chExt cx="801" cy="844"/>
          </a:xfrm>
        </p:grpSpPr>
        <p:pic>
          <p:nvPicPr>
            <p:cNvPr id="68" name="Picture 40" descr="shadow_1_m"/>
            <p:cNvPicPr>
              <a:picLocks noChangeAspect="1" noChangeArrowheads="1"/>
            </p:cNvPicPr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69" name="Group 41"/>
            <p:cNvGrpSpPr/>
            <p:nvPr/>
          </p:nvGrpSpPr>
          <p:grpSpPr>
            <a:xfrm rot="0"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70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ko-KR" altLang="en-US" sz="1800" b="1" i="0" u="none" strike="noStrike" kern="0" cap="none" spc="0" normalizeH="0" baseline="0"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  <p:pic>
            <p:nvPicPr>
              <p:cNvPr id="71" name="Picture 43" descr="light_shadow"/>
              <p:cNvPicPr>
                <a:picLocks noChangeAspect="1" noChangeArrowheads="1"/>
              </p:cNvPicPr>
              <p:nvPr/>
            </p:nvPicPr>
            <p:blipFill rotWithShape="1">
              <a:blip r:embed="rId9">
                <a:lum contrast="6000"/>
              </a:blip>
              <a:srcRect l="2760" r="5330" b="2490"/>
              <a:stretch>
                <a:fillRect/>
              </a:stretch>
            </p:blipFill>
            <p:spPr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72" name="Picture 44" descr="Picture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3" name="직사각형 72"/>
          <p:cNvSpPr/>
          <p:nvPr/>
        </p:nvSpPr>
        <p:spPr>
          <a:xfrm>
            <a:off x="1065087" y="2884874"/>
            <a:ext cx="7539361" cy="999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ko-KR" altLang="en-US" sz="2000" b="1">
                <a:latin typeface="맑은 고딕"/>
                <a:ea typeface="맑은 고딕"/>
              </a:rPr>
              <a:t>일반시험법 신설 및 개정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176213" lvl="0" indent="-176213" latinLnBrk="0">
              <a:defRPr/>
            </a:pPr>
            <a:r>
              <a:rPr lang="en-US" altLang="ko-KR" sz="2000">
                <a:latin typeface="맑은 고딕"/>
                <a:ea typeface="맑은 고딕"/>
              </a:rPr>
              <a:t>- </a:t>
            </a:r>
            <a:r>
              <a:rPr lang="ko-KR" altLang="en-US" sz="2000">
                <a:latin typeface="맑은 고딕"/>
                <a:ea typeface="맑은 고딕"/>
              </a:rPr>
              <a:t>니트라피린 및 그 대사산물 시험법 신설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기존 다성분 시험법 중 중복된 니트라피린 시험법 삭제</a:t>
            </a:r>
            <a:endParaRPr lang="ko-KR" altLang="en-US" sz="2000">
              <a:latin typeface="맑은 고딕"/>
              <a:ea typeface="맑은 고딕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043608" y="1700808"/>
            <a:ext cx="7539361" cy="482704"/>
          </a:xfrm>
          <a:prstGeom prst="rect">
            <a:avLst/>
          </a:prstGeom>
        </p:spPr>
        <p:txBody>
          <a:bodyPr wrap="square">
            <a:spAutoFit/>
          </a:bodyPr>
          <a:p>
            <a:pPr marL="152400" lvl="0" indent="-15240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spc="-20" mc:Ignorable="hp" hp:hslEmbossed="0">
                <a:solidFill>
                  <a:srgbClr val="000000"/>
                </a:solidFill>
                <a:latin typeface="KoPub바탕체 Light"/>
                <a:ea typeface="KoPub바탕체 Light"/>
                <a:cs typeface="KoPub바탕체 Light"/>
              </a:rPr>
              <a:t>국내 미등록 농약에 대한 잠정 잔류허용기준 삭제</a:t>
            </a:r>
            <a:r>
              <a:rPr xmlns:mc="http://schemas.openxmlformats.org/markup-compatibility/2006" xmlns:hp="http://schemas.haansoft.com/office/presentation/8.0" kumimoji="0" lang="ko-KR" altLang="en-US" sz="2000" b="1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 </a:t>
            </a:r>
            <a:endParaRPr xmlns:mc="http://schemas.openxmlformats.org/markup-compatibility/2006" xmlns:hp="http://schemas.haansoft.com/office/presentation/8.0" kumimoji="0" lang="ko-KR" altLang="en-US" sz="2000" b="1" i="1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732727197"/>
      </p:ext>
    </p:extLst>
  </p:cSld>
  <p:clrMapOvr>
    <a:masterClrMapping/>
  </p:clrMapOvr>
</p:sld>
</file>

<file path=ppt/slides/slide1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270000"/>
          <a:lstStyle/>
          <a:p>
            <a:pPr>
              <a:lnSpc>
                <a:spcPct val="90000"/>
              </a:lnSpc>
              <a:defRPr/>
            </a:pPr>
            <a:r>
              <a:rPr lang="ko-KR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고시 제</a:t>
            </a:r>
            <a:r>
              <a:rPr lang="en-US" altLang="ko-K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2022-16</a:t>
            </a:r>
            <a:r>
              <a:rPr lang="ko-KR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호</a:t>
            </a:r>
            <a:r>
              <a: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(‘</a:t>
            </a:r>
            <a:r>
              <a:rPr lang="en-US" altLang="ko-K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22.2.21.)</a:t>
            </a:r>
            <a:endParaRPr lang="ko-KR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39552" y="1556792"/>
            <a:ext cx="8176423" cy="511256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 marL="355600" marR="0" lvl="0" indent="-3556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755576" y="1827914"/>
            <a:ext cx="216000" cy="216000"/>
            <a:chOff x="2486" y="1778"/>
            <a:chExt cx="801" cy="844"/>
          </a:xfrm>
        </p:grpSpPr>
        <p:pic>
          <p:nvPicPr>
            <p:cNvPr id="27" name="Picture 40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29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52" name="Picture 43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53" name="Picture 44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4" name="직사각형 53"/>
          <p:cNvSpPr/>
          <p:nvPr/>
        </p:nvSpPr>
        <p:spPr>
          <a:xfrm>
            <a:off x="1032598" y="1700808"/>
            <a:ext cx="753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b="1" dirty="0" err="1"/>
              <a:t>치즈류의</a:t>
            </a:r>
            <a:r>
              <a:rPr lang="ko-KR" altLang="en-US" sz="2000" b="1" dirty="0"/>
              <a:t> 식품유형 분류 개정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5637145" y="1196752"/>
            <a:ext cx="2023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ea typeface="휴먼모음T" pitchFamily="18" charset="-127"/>
              </a:rPr>
              <a:t>시행일</a:t>
            </a:r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 : ‘</a:t>
            </a:r>
            <a:r>
              <a:rPr lang="ko-KR" altLang="en-US" b="1" dirty="0" smtClean="0">
                <a:solidFill>
                  <a:srgbClr val="C00000"/>
                </a:solidFill>
                <a:ea typeface="휴먼모음T" pitchFamily="18" charset="-127"/>
              </a:rPr>
              <a:t>고시한 날</a:t>
            </a:r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)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467544" y="476672"/>
            <a:ext cx="4680520" cy="44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HY견고딕"/>
                <a:ea typeface="HY견고딕"/>
              </a:rPr>
              <a:t>Ⅴ. </a:t>
            </a:r>
            <a:r>
              <a:rPr lang="en-US" altLang="ko-KR" sz="2400" b="1">
                <a:solidFill>
                  <a:srgbClr val="003762"/>
                </a:solidFill>
                <a:latin typeface="HY견고딕"/>
                <a:ea typeface="HY견고딕"/>
              </a:rPr>
              <a:t>2022</a:t>
            </a:r>
            <a:r>
              <a:rPr lang="ko-KR" altLang="en-US" sz="2400" b="1">
                <a:solidFill>
                  <a:srgbClr val="003762"/>
                </a:solidFill>
                <a:latin typeface="HY견고딕"/>
                <a:ea typeface="HY견고딕"/>
              </a:rPr>
              <a:t>년 기준규격 개정 현황</a:t>
            </a:r>
            <a:endParaRPr lang="ko-KR" altLang="en-US" sz="2400" b="1">
              <a:solidFill>
                <a:srgbClr val="003762"/>
              </a:solidFill>
              <a:latin typeface="HY견고딕"/>
              <a:ea typeface="HY견고딕"/>
            </a:endParaRPr>
          </a:p>
        </p:txBody>
      </p: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755576" y="5224886"/>
            <a:ext cx="216000" cy="216000"/>
            <a:chOff x="2486" y="1778"/>
            <a:chExt cx="801" cy="844"/>
          </a:xfrm>
        </p:grpSpPr>
        <p:pic>
          <p:nvPicPr>
            <p:cNvPr id="14" name="Picture 40" descr="shadow_1_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15" name="Group 41"/>
            <p:cNvGrpSpPr>
              <a:grpSpLocks/>
            </p:cNvGrpSpPr>
            <p:nvPr/>
          </p:nvGrpSpPr>
          <p:grpSpPr bwMode="auto">
            <a:xfrm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16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17" name="Picture 43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18" name="Picture 44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직사각형 18"/>
          <p:cNvSpPr/>
          <p:nvPr/>
        </p:nvSpPr>
        <p:spPr>
          <a:xfrm>
            <a:off x="1054447" y="5085184"/>
            <a:ext cx="753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b="1" dirty="0" err="1"/>
              <a:t>크릴유의</a:t>
            </a:r>
            <a:r>
              <a:rPr lang="ko-KR" altLang="en-US" sz="2000" b="1" dirty="0"/>
              <a:t> 지방산 규격 및 관련 </a:t>
            </a:r>
            <a:r>
              <a:rPr lang="ko-KR" altLang="en-US" sz="2000" b="1" dirty="0" err="1"/>
              <a:t>시험법</a:t>
            </a:r>
            <a:r>
              <a:rPr lang="ko-KR" altLang="en-US" sz="2000" b="1" dirty="0"/>
              <a:t> 신설</a:t>
            </a:r>
          </a:p>
        </p:txBody>
      </p:sp>
      <p:grpSp>
        <p:nvGrpSpPr>
          <p:cNvPr id="67" name="Group 39"/>
          <p:cNvGrpSpPr>
            <a:grpSpLocks/>
          </p:cNvGrpSpPr>
          <p:nvPr/>
        </p:nvGrpSpPr>
        <p:grpSpPr bwMode="auto">
          <a:xfrm>
            <a:off x="755576" y="5601458"/>
            <a:ext cx="216000" cy="216000"/>
            <a:chOff x="2486" y="1778"/>
            <a:chExt cx="801" cy="844"/>
          </a:xfrm>
        </p:grpSpPr>
        <p:pic>
          <p:nvPicPr>
            <p:cNvPr id="68" name="Picture 40" descr="shadow_1_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69" name="Group 41"/>
            <p:cNvGrpSpPr>
              <a:grpSpLocks/>
            </p:cNvGrpSpPr>
            <p:nvPr/>
          </p:nvGrpSpPr>
          <p:grpSpPr bwMode="auto">
            <a:xfrm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70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71" name="Picture 43" descr="light_shadow"/>
              <p:cNvPicPr>
                <a:picLocks noChangeAspect="1" noChangeArrowheads="1"/>
              </p:cNvPicPr>
              <p:nvPr/>
            </p:nvPicPr>
            <p:blipFill>
              <a:blip r:embed="rId9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72" name="Picture 44" descr="Picture2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73" name="직사각형 72"/>
          <p:cNvSpPr/>
          <p:nvPr/>
        </p:nvSpPr>
        <p:spPr>
          <a:xfrm>
            <a:off x="1065087" y="5489356"/>
            <a:ext cx="753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b="1" dirty="0"/>
              <a:t>잔류동물용의약품 </a:t>
            </a:r>
            <a:r>
              <a:rPr lang="ko-KR" altLang="en-US" sz="2000" b="1" dirty="0" err="1"/>
              <a:t>시험법</a:t>
            </a:r>
            <a:r>
              <a:rPr lang="ko-KR" altLang="en-US" sz="2000" b="1" dirty="0"/>
              <a:t> 개정</a:t>
            </a:r>
          </a:p>
        </p:txBody>
      </p: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755576" y="6381352"/>
            <a:ext cx="216000" cy="216000"/>
            <a:chOff x="2486" y="1778"/>
            <a:chExt cx="801" cy="844"/>
          </a:xfrm>
        </p:grpSpPr>
        <p:pic>
          <p:nvPicPr>
            <p:cNvPr id="31" name="Picture 40" descr="shadow_1_m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32" name="Group 41"/>
            <p:cNvGrpSpPr>
              <a:grpSpLocks/>
            </p:cNvGrpSpPr>
            <p:nvPr/>
          </p:nvGrpSpPr>
          <p:grpSpPr bwMode="auto">
            <a:xfrm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34" name="Picture 43" descr="light_shadow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35" name="Picture 44" descr="Picture2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6" name="직사각형 35"/>
          <p:cNvSpPr/>
          <p:nvPr/>
        </p:nvSpPr>
        <p:spPr>
          <a:xfrm>
            <a:off x="1065087" y="6269250"/>
            <a:ext cx="7539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/>
            <a:r>
              <a:rPr lang="ko-KR" altLang="en-US" sz="2000" b="1" dirty="0" smtClean="0"/>
              <a:t>재검토기한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매</a:t>
            </a:r>
            <a:r>
              <a:rPr lang="en-US" altLang="ko-KR" sz="2000" b="1" dirty="0" smtClean="0"/>
              <a:t>3</a:t>
            </a:r>
            <a:r>
              <a:rPr lang="ko-KR" altLang="en-US" sz="2000" b="1" dirty="0" smtClean="0"/>
              <a:t>년 마다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신설</a:t>
            </a:r>
          </a:p>
        </p:txBody>
      </p:sp>
      <p:cxnSp>
        <p:nvCxnSpPr>
          <p:cNvPr id="37" name="직선 연결선 36"/>
          <p:cNvCxnSpPr/>
          <p:nvPr/>
        </p:nvCxnSpPr>
        <p:spPr>
          <a:xfrm>
            <a:off x="1032598" y="2043914"/>
            <a:ext cx="64197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065144" y="2132856"/>
            <a:ext cx="73232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000" dirty="0" smtClean="0"/>
              <a:t>식품유형 </a:t>
            </a:r>
            <a:r>
              <a:rPr lang="ko-KR" altLang="en-US" sz="2000" dirty="0"/>
              <a:t>중 자연치즈를 치즈로 하고</a:t>
            </a:r>
            <a:r>
              <a:rPr lang="en-US" altLang="ko-KR" sz="2000" dirty="0"/>
              <a:t>, </a:t>
            </a:r>
            <a:endParaRPr lang="en-US" altLang="ko-KR" sz="2000" dirty="0" smtClean="0"/>
          </a:p>
          <a:p>
            <a:pPr marL="285750" indent="-285750">
              <a:buFontTx/>
              <a:buChar char="-"/>
            </a:pPr>
            <a:r>
              <a:rPr lang="ko-KR" altLang="en-US" sz="2000" dirty="0" smtClean="0"/>
              <a:t>치즈와 </a:t>
            </a:r>
            <a:r>
              <a:rPr lang="ko-KR" altLang="en-US" sz="2000" dirty="0"/>
              <a:t>가공치즈의 정의를 변경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1065144" y="5889466"/>
            <a:ext cx="7107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/>
              <a:t>- </a:t>
            </a:r>
            <a:r>
              <a:rPr lang="ko-KR" altLang="en-US" sz="2000" dirty="0" smtClean="0"/>
              <a:t>동물용의약품 </a:t>
            </a:r>
            <a:r>
              <a:rPr lang="ko-KR" altLang="en-US" sz="2000" dirty="0"/>
              <a:t>동시 </a:t>
            </a:r>
            <a:r>
              <a:rPr lang="ko-KR" altLang="en-US" sz="2000" dirty="0" err="1"/>
              <a:t>다성분</a:t>
            </a:r>
            <a:r>
              <a:rPr lang="en-US" altLang="ko-KR" sz="2000" dirty="0"/>
              <a:t>(151</a:t>
            </a:r>
            <a:r>
              <a:rPr lang="ko-KR" altLang="en-US" sz="2000" dirty="0"/>
              <a:t>종</a:t>
            </a:r>
            <a:r>
              <a:rPr lang="en-US" altLang="ko-KR" sz="2000" dirty="0"/>
              <a:t>) </a:t>
            </a:r>
            <a:r>
              <a:rPr lang="ko-KR" altLang="en-US" sz="2000" dirty="0" err="1"/>
              <a:t>정량시험법</a:t>
            </a:r>
            <a:r>
              <a:rPr lang="ko-KR" altLang="en-US" sz="2000" dirty="0"/>
              <a:t> 신설</a:t>
            </a:r>
            <a:br>
              <a:rPr lang="ko-KR" altLang="en-US" sz="2000" dirty="0"/>
            </a:br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1331640" y="2771219"/>
            <a:ext cx="7262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치즈 ∶ 원유 </a:t>
            </a:r>
            <a:r>
              <a:rPr lang="ko-KR" altLang="en-US" dirty="0"/>
              <a:t>또는 </a:t>
            </a:r>
            <a:r>
              <a:rPr lang="ko-KR" altLang="en-US" dirty="0" err="1"/>
              <a:t>유가공품에</a:t>
            </a:r>
            <a:r>
              <a:rPr lang="ko-KR" altLang="en-US" dirty="0"/>
              <a:t> 유산균</a:t>
            </a:r>
            <a:r>
              <a:rPr lang="en-US" altLang="ko-KR" dirty="0"/>
              <a:t>, </a:t>
            </a:r>
            <a:r>
              <a:rPr lang="ko-KR" altLang="en-US" dirty="0" err="1"/>
              <a:t>응유효소</a:t>
            </a:r>
            <a:r>
              <a:rPr lang="en-US" altLang="ko-KR" dirty="0"/>
              <a:t>, </a:t>
            </a:r>
            <a:r>
              <a:rPr lang="ko-KR" altLang="en-US" dirty="0"/>
              <a:t>유기산 등을 가하여 응고시킨 후 </a:t>
            </a:r>
            <a:r>
              <a:rPr lang="ko-KR" altLang="en-US" dirty="0" err="1"/>
              <a:t>유청을</a:t>
            </a:r>
            <a:r>
              <a:rPr lang="ko-KR" altLang="en-US" dirty="0"/>
              <a:t> 제거하여 제조</a:t>
            </a:r>
            <a:r>
              <a:rPr lang="en-US" altLang="ko-KR" dirty="0"/>
              <a:t>·</a:t>
            </a:r>
            <a:r>
              <a:rPr lang="ko-KR" altLang="en-US" dirty="0"/>
              <a:t>가공한 유고형분 </a:t>
            </a:r>
            <a:r>
              <a:rPr lang="en-US" altLang="ko-KR" dirty="0"/>
              <a:t>18% </a:t>
            </a:r>
            <a:r>
              <a:rPr lang="ko-KR" altLang="en-US" dirty="0"/>
              <a:t>이상</a:t>
            </a:r>
            <a:r>
              <a:rPr lang="en-US" altLang="ko-KR" dirty="0"/>
              <a:t>(</a:t>
            </a:r>
            <a:r>
              <a:rPr lang="ko-KR" altLang="en-US" dirty="0"/>
              <a:t>다만 응고 공정 이후 추가된 </a:t>
            </a:r>
            <a:r>
              <a:rPr lang="ko-KR" altLang="en-US" dirty="0" err="1"/>
              <a:t>유고형분은</a:t>
            </a:r>
            <a:r>
              <a:rPr lang="ko-KR" altLang="en-US" dirty="0"/>
              <a:t> 제외</a:t>
            </a:r>
            <a:r>
              <a:rPr lang="en-US" altLang="ko-KR" dirty="0"/>
              <a:t>)</a:t>
            </a:r>
            <a:r>
              <a:rPr lang="ko-KR" altLang="en-US" dirty="0"/>
              <a:t>의 것을 말한다</a:t>
            </a:r>
            <a:r>
              <a:rPr lang="en-US" altLang="ko-KR" dirty="0"/>
              <a:t>. </a:t>
            </a:r>
            <a:r>
              <a:rPr lang="ko-KR" altLang="en-US" dirty="0"/>
              <a:t>또한 </a:t>
            </a:r>
            <a:r>
              <a:rPr lang="ko-KR" altLang="en-US" dirty="0" err="1"/>
              <a:t>유청</a:t>
            </a:r>
            <a:r>
              <a:rPr lang="ko-KR" altLang="en-US" dirty="0"/>
              <a:t> 또는 </a:t>
            </a:r>
            <a:r>
              <a:rPr lang="ko-KR" altLang="en-US" dirty="0" err="1"/>
              <a:t>유청에</a:t>
            </a:r>
            <a:r>
              <a:rPr lang="ko-KR" altLang="en-US" dirty="0"/>
              <a:t> 원유</a:t>
            </a:r>
            <a:r>
              <a:rPr lang="en-US" altLang="ko-KR" dirty="0"/>
              <a:t>, </a:t>
            </a:r>
            <a:r>
              <a:rPr lang="ko-KR" altLang="en-US" dirty="0" err="1"/>
              <a:t>유가공품</a:t>
            </a:r>
            <a:r>
              <a:rPr lang="ko-KR" altLang="en-US" dirty="0"/>
              <a:t> 등을 가한 것을 농축하거나 가열 응고시켜 제조</a:t>
            </a:r>
            <a:r>
              <a:rPr lang="en-US" altLang="ko-KR" dirty="0"/>
              <a:t>·</a:t>
            </a:r>
            <a:r>
              <a:rPr lang="ko-KR" altLang="en-US" dirty="0"/>
              <a:t>가공한 것도 포함한다</a:t>
            </a:r>
            <a:r>
              <a:rPr lang="en-US" altLang="ko-KR" dirty="0"/>
              <a:t>. </a:t>
            </a:r>
            <a:r>
              <a:rPr lang="ko-KR" altLang="en-US" dirty="0"/>
              <a:t>다만</a:t>
            </a:r>
            <a:r>
              <a:rPr lang="en-US" altLang="ko-KR" dirty="0"/>
              <a:t>, </a:t>
            </a:r>
            <a:r>
              <a:rPr lang="ko-KR" altLang="en-US" dirty="0"/>
              <a:t>가공치즈에 해당하는 것은 제외한다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가공치즈 ∶ 치즈를 </a:t>
            </a:r>
            <a:r>
              <a:rPr lang="ko-KR" altLang="en-US" dirty="0"/>
              <a:t>원료로 하여 가열</a:t>
            </a:r>
            <a:r>
              <a:rPr lang="en-US" altLang="ko-KR" dirty="0"/>
              <a:t>·</a:t>
            </a:r>
            <a:r>
              <a:rPr lang="ko-KR" altLang="en-US" dirty="0"/>
              <a:t>유화공정을 거쳐 제조</a:t>
            </a:r>
            <a:r>
              <a:rPr lang="en-US" altLang="ko-KR" dirty="0"/>
              <a:t>·</a:t>
            </a:r>
            <a:r>
              <a:rPr lang="ko-KR" altLang="en-US" dirty="0"/>
              <a:t>가공한 것으로 원료 치즈 유래 유고형분 </a:t>
            </a:r>
            <a:r>
              <a:rPr lang="en-US" altLang="ko-KR" dirty="0"/>
              <a:t>18%</a:t>
            </a:r>
            <a:r>
              <a:rPr lang="ko-KR" altLang="en-US" dirty="0"/>
              <a:t>이상의 것을 말한다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7066627"/>
      </p:ext>
    </p:extLst>
  </p:cSld>
  <p:clrMapOvr>
    <a:masterClrMapping/>
  </p:clrMapOvr>
</p:sld>
</file>

<file path=ppt/slides/slide1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270000"/>
          <a:lstStyle/>
          <a:p>
            <a:pPr>
              <a:lnSpc>
                <a:spcPct val="90000"/>
              </a:lnSpc>
              <a:defRPr/>
            </a:pPr>
            <a:r>
              <a:rPr lang="ko-KR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고시 제</a:t>
            </a:r>
            <a:r>
              <a:rPr lang="en-US" altLang="ko-K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2022-25</a:t>
            </a:r>
            <a:r>
              <a:rPr lang="ko-KR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호</a:t>
            </a:r>
            <a:r>
              <a: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(‘</a:t>
            </a:r>
            <a:r>
              <a:rPr lang="en-US" altLang="ko-K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22.3.31.)</a:t>
            </a:r>
            <a:endParaRPr lang="ko-KR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539552" y="1556792"/>
            <a:ext cx="8176423" cy="1260140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 marL="355600" marR="0" lvl="0" indent="-3556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755576" y="1827914"/>
            <a:ext cx="216000" cy="216000"/>
            <a:chOff x="2486" y="1778"/>
            <a:chExt cx="801" cy="844"/>
          </a:xfrm>
        </p:grpSpPr>
        <p:pic>
          <p:nvPicPr>
            <p:cNvPr id="27" name="Picture 40" descr="shadow_1_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29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52" name="Picture 43" descr="light_shadow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53" name="Picture 44" descr="Pictur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54" name="직사각형 53"/>
          <p:cNvSpPr/>
          <p:nvPr/>
        </p:nvSpPr>
        <p:spPr>
          <a:xfrm>
            <a:off x="1032598" y="1700808"/>
            <a:ext cx="7539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err="1"/>
              <a:t>식품등의</a:t>
            </a:r>
            <a:r>
              <a:rPr lang="ko-KR" altLang="en-US" sz="2000" b="1" dirty="0"/>
              <a:t> 표시기준」</a:t>
            </a:r>
            <a:r>
              <a:rPr lang="ko-KR" altLang="en-US" sz="2000" b="1" dirty="0" err="1"/>
              <a:t>일부개정고시</a:t>
            </a:r>
            <a:r>
              <a:rPr lang="ko-KR" altLang="en-US" sz="2000" b="1" dirty="0"/>
              <a:t> 부칙 제</a:t>
            </a:r>
            <a:r>
              <a:rPr lang="en-US" altLang="ko-KR" sz="2000" b="1" dirty="0"/>
              <a:t>4</a:t>
            </a:r>
            <a:r>
              <a:rPr lang="ko-KR" altLang="en-US" sz="2000" b="1" dirty="0"/>
              <a:t>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다른 행정규칙 개정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에 따른 </a:t>
            </a:r>
            <a:r>
              <a:rPr lang="ko-KR" altLang="en-US" sz="2000" b="1" u="sng" dirty="0">
                <a:uFill>
                  <a:solidFill>
                    <a:srgbClr val="C00000"/>
                  </a:solidFill>
                </a:uFill>
              </a:rPr>
              <a:t>‘유통기한’을 ‘소비기한</a:t>
            </a:r>
            <a:r>
              <a:rPr lang="ko-KR" altLang="en-US" sz="2000" b="1" dirty="0"/>
              <a:t>’으로의 개정 반영</a:t>
            </a:r>
          </a:p>
        </p:txBody>
      </p:sp>
      <p:sp>
        <p:nvSpPr>
          <p:cNvPr id="62" name="직사각형 61"/>
          <p:cNvSpPr/>
          <p:nvPr/>
        </p:nvSpPr>
        <p:spPr>
          <a:xfrm>
            <a:off x="5637145" y="1196752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ea typeface="휴먼모음T" pitchFamily="18" charset="-127"/>
              </a:rPr>
              <a:t>시행일</a:t>
            </a:r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 : ’23.1.1.)</a:t>
            </a:r>
            <a:endParaRPr lang="ko-KR" altLang="en-US" dirty="0"/>
          </a:p>
        </p:txBody>
      </p:sp>
      <p:sp>
        <p:nvSpPr>
          <p:cNvPr id="58" name="직사각형 57"/>
          <p:cNvSpPr/>
          <p:nvPr/>
        </p:nvSpPr>
        <p:spPr>
          <a:xfrm>
            <a:off x="467544" y="476672"/>
            <a:ext cx="4680520" cy="44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HY견고딕"/>
                <a:ea typeface="HY견고딕"/>
              </a:rPr>
              <a:t>Ⅴ. </a:t>
            </a:r>
            <a:r>
              <a:rPr lang="en-US" altLang="ko-KR" sz="2400" b="1">
                <a:solidFill>
                  <a:srgbClr val="003762"/>
                </a:solidFill>
                <a:latin typeface="HY견고딕"/>
                <a:ea typeface="HY견고딕"/>
              </a:rPr>
              <a:t>2022</a:t>
            </a:r>
            <a:r>
              <a:rPr lang="ko-KR" altLang="en-US" sz="2400" b="1">
                <a:solidFill>
                  <a:srgbClr val="003762"/>
                </a:solidFill>
                <a:latin typeface="HY견고딕"/>
                <a:ea typeface="HY견고딕"/>
              </a:rPr>
              <a:t>년 기준규격 개정 현황</a:t>
            </a:r>
            <a:endParaRPr lang="ko-KR" altLang="en-US" sz="2400" b="1">
              <a:solidFill>
                <a:srgbClr val="003762"/>
              </a:solidFill>
              <a:latin typeface="HY견고딕"/>
              <a:ea typeface="HY견고딕"/>
            </a:endParaRPr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704725" y="3320988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lIns="270000"/>
          <a:lstStyle/>
          <a:p>
            <a:pPr>
              <a:lnSpc>
                <a:spcPct val="90000"/>
              </a:lnSpc>
              <a:defRPr/>
            </a:pPr>
            <a:r>
              <a:rPr lang="ko-KR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고시 제</a:t>
            </a:r>
            <a:r>
              <a:rPr lang="en-US" altLang="ko-K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2022-31</a:t>
            </a:r>
            <a:r>
              <a:rPr lang="ko-KR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호</a:t>
            </a:r>
            <a:r>
              <a:rPr lang="en-US" altLang="ko-K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(‘</a:t>
            </a:r>
            <a:r>
              <a:rPr lang="en-US" altLang="ko-K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22.4.20.)</a:t>
            </a:r>
            <a:endParaRPr lang="ko-KR" alt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539552" y="3825044"/>
            <a:ext cx="8176423" cy="183620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 marL="355600" marR="0" lvl="0" indent="-355600" algn="l" defTabSz="914400" rtl="0" eaLnBrk="1" fontAlgn="auto" latinLnBrk="1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0099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ko-KR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755576" y="4096166"/>
            <a:ext cx="216000" cy="216000"/>
            <a:chOff x="2486" y="1778"/>
            <a:chExt cx="801" cy="844"/>
          </a:xfrm>
        </p:grpSpPr>
        <p:pic>
          <p:nvPicPr>
            <p:cNvPr id="40" name="Picture 40" descr="shadow_1_m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6" y="2308"/>
              <a:ext cx="798" cy="314"/>
            </a:xfrm>
            <a:prstGeom prst="rect">
              <a:avLst/>
            </a:prstGeom>
            <a:noFill/>
          </p:spPr>
        </p:pic>
        <p:grpSp>
          <p:nvGrpSpPr>
            <p:cNvPr id="41" name="Group 41"/>
            <p:cNvGrpSpPr>
              <a:grpSpLocks/>
            </p:cNvGrpSpPr>
            <p:nvPr/>
          </p:nvGrpSpPr>
          <p:grpSpPr bwMode="auto">
            <a:xfrm>
              <a:off x="2495" y="1778"/>
              <a:ext cx="792" cy="794"/>
              <a:chOff x="2495" y="1778"/>
              <a:chExt cx="792" cy="794"/>
            </a:xfrm>
          </p:grpSpPr>
          <p:sp>
            <p:nvSpPr>
              <p:cNvPr id="42" name="Oval 42"/>
              <p:cNvSpPr>
                <a:spLocks noChangeArrowheads="1"/>
              </p:cNvSpPr>
              <p:nvPr/>
            </p:nvSpPr>
            <p:spPr bwMode="gray">
              <a:xfrm rot="76022" flipH="1">
                <a:off x="2495" y="1778"/>
                <a:ext cx="792" cy="794"/>
              </a:xfrm>
              <a:prstGeom prst="ellipse">
                <a:avLst/>
              </a:prstGeom>
              <a:solidFill>
                <a:srgbClr val="CC3300"/>
              </a:solidFill>
              <a:ln w="12700" algn="ctr">
                <a:solidFill>
                  <a:srgbClr val="C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pic>
            <p:nvPicPr>
              <p:cNvPr id="43" name="Picture 43" descr="light_shadow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6000"/>
              </a:blip>
              <a:srcRect l="2757" r="5331" b="2487"/>
              <a:stretch>
                <a:fillRect/>
              </a:stretch>
            </p:blipFill>
            <p:spPr bwMode="auto">
              <a:xfrm>
                <a:off x="2562" y="2123"/>
                <a:ext cx="636" cy="445"/>
              </a:xfrm>
              <a:prstGeom prst="rect">
                <a:avLst/>
              </a:prstGeom>
              <a:noFill/>
            </p:spPr>
          </p:pic>
          <p:pic>
            <p:nvPicPr>
              <p:cNvPr id="44" name="Picture 44" descr="Picture2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contrast="6000"/>
              </a:blip>
              <a:srcRect/>
              <a:stretch>
                <a:fillRect/>
              </a:stretch>
            </p:blipFill>
            <p:spPr bwMode="gray">
              <a:xfrm>
                <a:off x="2585" y="1792"/>
                <a:ext cx="620" cy="28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5" name="직사각형 44"/>
          <p:cNvSpPr/>
          <p:nvPr/>
        </p:nvSpPr>
        <p:spPr>
          <a:xfrm>
            <a:off x="1032598" y="3969060"/>
            <a:ext cx="7539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spc="-50" dirty="0"/>
              <a:t>「식품</a:t>
            </a:r>
            <a:r>
              <a:rPr lang="en-US" altLang="ko-KR" sz="2000" b="1" spc="-50" dirty="0"/>
              <a:t>, </a:t>
            </a:r>
            <a:r>
              <a:rPr lang="ko-KR" altLang="en-US" sz="2000" b="1" spc="-50" dirty="0"/>
              <a:t>식품첨가물</a:t>
            </a:r>
            <a:r>
              <a:rPr lang="en-US" altLang="ko-KR" sz="2000" b="1" spc="-50" dirty="0"/>
              <a:t>, </a:t>
            </a:r>
            <a:r>
              <a:rPr lang="ko-KR" altLang="en-US" sz="2000" b="1" spc="-50" dirty="0"/>
              <a:t>축산물 및 건강기능식품의 소비기한 설정기준」</a:t>
            </a:r>
            <a:r>
              <a:rPr lang="ko-KR" altLang="en-US" sz="2000" b="1" spc="-50" dirty="0" err="1"/>
              <a:t>일부개정고시</a:t>
            </a:r>
            <a:r>
              <a:rPr lang="ko-KR" altLang="en-US" sz="2000" b="1" spc="-50" dirty="0"/>
              <a:t> 부칙 제</a:t>
            </a:r>
            <a:r>
              <a:rPr lang="en-US" altLang="ko-KR" sz="2000" b="1" spc="-50" dirty="0"/>
              <a:t>4</a:t>
            </a:r>
            <a:r>
              <a:rPr lang="ko-KR" altLang="en-US" sz="2000" b="1" spc="-50" dirty="0"/>
              <a:t>조</a:t>
            </a:r>
            <a:r>
              <a:rPr lang="en-US" altLang="ko-KR" sz="2000" b="1" spc="-50" dirty="0"/>
              <a:t>(</a:t>
            </a:r>
            <a:r>
              <a:rPr lang="ko-KR" altLang="en-US" sz="2000" b="1" spc="-50" dirty="0"/>
              <a:t>다른 행정규칙 개정</a:t>
            </a:r>
            <a:r>
              <a:rPr lang="en-US" altLang="ko-KR" sz="2000" b="1" spc="-50" dirty="0"/>
              <a:t>)</a:t>
            </a:r>
            <a:r>
              <a:rPr lang="ko-KR" altLang="en-US" sz="2000" b="1" spc="-50" dirty="0"/>
              <a:t>에 따른 </a:t>
            </a:r>
            <a:r>
              <a:rPr lang="ko-KR" altLang="en-US" sz="2000" b="1" u="sng" spc="-50" dirty="0"/>
              <a:t>‘유통기간’을 ‘소비기한’</a:t>
            </a:r>
            <a:r>
              <a:rPr lang="ko-KR" altLang="en-US" sz="2000" b="1" spc="-50" dirty="0"/>
              <a:t>으로의 개정 및 소비기한의 정의 개정 사항 반영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5637145" y="3465004"/>
            <a:ext cx="191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ea typeface="휴먼모음T" pitchFamily="18" charset="-127"/>
              </a:rPr>
              <a:t>시행일</a:t>
            </a:r>
            <a:r>
              <a:rPr lang="en-US" altLang="ko-KR" b="1" dirty="0" smtClean="0">
                <a:solidFill>
                  <a:srgbClr val="C00000"/>
                </a:solidFill>
                <a:ea typeface="휴먼모음T" pitchFamily="18" charset="-127"/>
              </a:rPr>
              <a:t> : ’23.1.1.)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0611715"/>
      </p:ext>
    </p:extLst>
  </p:cSld>
  <p:clrMapOvr>
    <a:masterClrMapping/>
  </p:clrMapOvr>
</p:sld>
</file>

<file path=ppt/slides/slide1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2022-48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(‘22.6.30.)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95536" y="1528393"/>
            <a:ext cx="8176423" cy="489654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ko-KR" altLang="en-US" sz="1400">
              <a:latin typeface="맑은 고딕"/>
              <a:ea typeface="맑은 고딕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755576" y="1804754"/>
            <a:ext cx="7816383" cy="400110"/>
            <a:chOff x="755576" y="1700808"/>
            <a:chExt cx="7816383" cy="400110"/>
          </a:xfrm>
        </p:grpSpPr>
        <p:grpSp>
          <p:nvGrpSpPr>
            <p:cNvPr id="2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27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8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29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52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4" name="직사각형 53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고령자용 영양조제식품 신설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2022-48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(‘22.6.30.)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467544" y="476672"/>
            <a:ext cx="4680520" cy="44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Ⅴ.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2022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기준규격 개정 현황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755576" y="2268806"/>
            <a:ext cx="7816383" cy="400110"/>
            <a:chOff x="755576" y="2236802"/>
            <a:chExt cx="7816383" cy="400110"/>
          </a:xfrm>
        </p:grpSpPr>
        <p:grpSp>
          <p:nvGrpSpPr>
            <p:cNvPr id="23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24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5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3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3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3" name="직사각형 32"/>
            <p:cNvSpPr/>
            <p:nvPr/>
          </p:nvSpPr>
          <p:spPr>
            <a:xfrm>
              <a:off x="1032598" y="2236802"/>
              <a:ext cx="7539361" cy="386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암환자용 특수의료용도식품 표준제조기준 신설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 rot="0">
            <a:off x="755576" y="2732858"/>
            <a:ext cx="7816383" cy="400110"/>
            <a:chOff x="755576" y="1700808"/>
            <a:chExt cx="7816383" cy="400110"/>
          </a:xfrm>
        </p:grpSpPr>
        <p:grpSp>
          <p:nvGrpSpPr>
            <p:cNvPr id="5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59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60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61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63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7" name="직사각형 56"/>
            <p:cNvSpPr/>
            <p:nvPr/>
          </p:nvSpPr>
          <p:spPr>
            <a:xfrm>
              <a:off x="1032598" y="1700808"/>
              <a:ext cx="7539361" cy="389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식품원료의 사용 제한 및 삭제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 rot="0">
            <a:off x="755576" y="3196910"/>
            <a:ext cx="7816383" cy="400110"/>
            <a:chOff x="755576" y="1700808"/>
            <a:chExt cx="7816383" cy="400110"/>
          </a:xfrm>
        </p:grpSpPr>
        <p:grpSp>
          <p:nvGrpSpPr>
            <p:cNvPr id="6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68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1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69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7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7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67" name="직사각형 66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옥수수의 곰팡이독소 기준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 rot="0">
            <a:off x="755576" y="3660962"/>
            <a:ext cx="7816383" cy="400110"/>
            <a:chOff x="755576" y="1700808"/>
            <a:chExt cx="7816383" cy="400110"/>
          </a:xfrm>
        </p:grpSpPr>
        <p:grpSp>
          <p:nvGrpSpPr>
            <p:cNvPr id="82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84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4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85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86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87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83" name="직사각형 82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가열하여 섭취하는 냉동식품의 규격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 rot="0">
            <a:off x="755576" y="4125014"/>
            <a:ext cx="7816383" cy="400110"/>
            <a:chOff x="755576" y="1700808"/>
            <a:chExt cx="7816383" cy="400110"/>
          </a:xfrm>
        </p:grpSpPr>
        <p:grpSp>
          <p:nvGrpSpPr>
            <p:cNvPr id="90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92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7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93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94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95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9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91" name="직사각형 90"/>
            <p:cNvSpPr/>
            <p:nvPr/>
          </p:nvSpPr>
          <p:spPr>
            <a:xfrm>
              <a:off x="1032598" y="1700808"/>
              <a:ext cx="7539361" cy="38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즉석섭취</a:t>
              </a:r>
              <a:r>
                <a:rPr lang="en-US" altLang="ko-KR" sz="2000">
                  <a:latin typeface="맑은 고딕"/>
                  <a:ea typeface="맑은 고딕"/>
                </a:rPr>
                <a:t>·</a:t>
              </a:r>
              <a:r>
                <a:rPr lang="ko-KR" altLang="en-US" sz="2000">
                  <a:latin typeface="맑은 고딕"/>
                  <a:ea typeface="맑은 고딕"/>
                </a:rPr>
                <a:t>편의식품류의 식중독균 규격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 rot="0">
            <a:off x="755576" y="4589066"/>
            <a:ext cx="7816383" cy="400110"/>
            <a:chOff x="755576" y="1700808"/>
            <a:chExt cx="7816383" cy="400110"/>
          </a:xfrm>
        </p:grpSpPr>
        <p:grpSp>
          <p:nvGrpSpPr>
            <p:cNvPr id="98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100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0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101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02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103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21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4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22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99" name="직사각형 98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식품원료 목록 정비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 rot="0">
            <a:off x="755576" y="5053118"/>
            <a:ext cx="7816383" cy="400110"/>
            <a:chOff x="755576" y="1700808"/>
            <a:chExt cx="7816383" cy="400110"/>
          </a:xfrm>
        </p:grpSpPr>
        <p:grpSp>
          <p:nvGrpSpPr>
            <p:cNvPr id="10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108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3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109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1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11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24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25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07" name="직사각형 106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식품 중 동물용의약품</a:t>
              </a:r>
              <a:r>
                <a:rPr lang="en-US" altLang="ko-KR" sz="2000">
                  <a:latin typeface="맑은 고딕"/>
                  <a:ea typeface="맑은 고딕"/>
                </a:rPr>
                <a:t>(</a:t>
              </a:r>
              <a:r>
                <a:rPr lang="ko-KR" altLang="en-US" sz="2000">
                  <a:latin typeface="맑은 고딕"/>
                  <a:ea typeface="맑은 고딕"/>
                </a:rPr>
                <a:t>케토프로펜</a:t>
              </a:r>
              <a:r>
                <a:rPr lang="en-US" altLang="ko-KR" sz="2000">
                  <a:latin typeface="맑은 고딕"/>
                  <a:ea typeface="맑은 고딕"/>
                </a:rPr>
                <a:t>)</a:t>
              </a:r>
              <a:r>
                <a:rPr lang="ko-KR" altLang="en-US" sz="2000">
                  <a:latin typeface="맑은 고딕"/>
                  <a:ea typeface="맑은 고딕"/>
                </a:rPr>
                <a:t> 잔류허용기준 신설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 rot="0">
            <a:off x="755576" y="5517170"/>
            <a:ext cx="7816383" cy="400110"/>
            <a:chOff x="755576" y="1700808"/>
            <a:chExt cx="7816383" cy="400110"/>
          </a:xfrm>
        </p:grpSpPr>
        <p:grpSp>
          <p:nvGrpSpPr>
            <p:cNvPr id="114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116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6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117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18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119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27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0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28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15" name="직사각형 114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축</a:t>
              </a:r>
              <a:r>
                <a:rPr lang="en-US" altLang="ko-KR" sz="2000">
                  <a:latin typeface="맑은 고딕"/>
                  <a:ea typeface="맑은 고딕"/>
                </a:rPr>
                <a:t>·</a:t>
              </a:r>
              <a:r>
                <a:rPr lang="ko-KR" altLang="en-US" sz="2000">
                  <a:latin typeface="맑은 고딕"/>
                  <a:ea typeface="맑은 고딕"/>
                </a:rPr>
                <a:t>수산물의 잔류물질 잔류허용기준 개정</a:t>
              </a:r>
              <a:r>
                <a:rPr lang="en-US" altLang="ko-KR" sz="2000">
                  <a:latin typeface="맑은 고딕"/>
                  <a:ea typeface="맑은 고딕"/>
                </a:rPr>
                <a:t>·</a:t>
              </a:r>
              <a:r>
                <a:rPr lang="ko-KR" altLang="en-US" sz="2000">
                  <a:latin typeface="맑은 고딕"/>
                  <a:ea typeface="맑은 고딕"/>
                </a:rPr>
                <a:t>신설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2022-48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(‘22.6.30.)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2836400"/>
      </p:ext>
    </p:extLst>
  </p:cSld>
  <p:clrMapOvr>
    <a:masterClrMapping/>
  </p:clrMapOvr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683568" y="764704"/>
            <a:ext cx="8136904" cy="366866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endParaRPr/>
          </a:p>
        </p:txBody>
      </p:sp>
      <p:sp>
        <p:nvSpPr>
          <p:cNvPr id="3" name="가로 글상자 2"/>
          <p:cNvSpPr txBox="1"/>
          <p:nvPr/>
        </p:nvSpPr>
        <p:spPr>
          <a:xfrm>
            <a:off x="383480" y="1196752"/>
            <a:ext cx="8004944" cy="537359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p>
            <a:pPr lvl="0">
              <a:lnSpc>
                <a:spcPts val="2600"/>
              </a:lnSpc>
              <a:defRPr/>
            </a:pPr>
            <a:r>
              <a:rPr lang="en-US" altLang="ko-KR" sz="2000">
                <a:ea typeface="맑은 고딕"/>
              </a:rPr>
              <a:t>&lt;</a:t>
            </a:r>
            <a:r>
              <a:rPr lang="ko-KR" altLang="en-US" sz="2000">
                <a:ea typeface="맑은 고딕"/>
              </a:rPr>
              <a:t> 목  차 </a:t>
            </a:r>
            <a:r>
              <a:rPr lang="en-US" altLang="ko-KR" sz="2000">
                <a:ea typeface="맑은 고딕"/>
              </a:rPr>
              <a:t>&gt;</a:t>
            </a:r>
            <a:endParaRPr lang="en-US" altLang="ko-KR" sz="2000"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endParaRPr lang="ja-JP" sz="2000"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ea typeface="맑은 고딕"/>
              </a:rPr>
              <a:t>1. 축산물 관련 영업</a:t>
            </a:r>
            <a:r>
              <a:rPr lang="ja-JP" sz="2000">
                <a:solidFill>
                  <a:schemeClr val="tx1"/>
                </a:solidFill>
                <a:ea typeface="맑은 고딕"/>
              </a:rPr>
              <a:t>허가 등 관리 ·································································405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2. 「식품의 기준 및 규격」중 축산물 유형 ·················································412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3. 축산물 안전성 검사 ······················································································414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4. 축산물 위생감시 중점 추진사항 ······························································419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5. 축산물 위생감시 요령 ··················································································432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6. 축산물 수거·검사 ···························································································448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7. 위해 축산물 회수 ··························································································453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8. 부적합 축산물 긴급통보시스템 운영 관리 ··········································474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9. 1399 신고시스템 활용 민원신고 처리 ·················································475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10. 축산물의 이물보고(신고) 관리 ······························································479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11. 명예축산물위생감시원 운영 ···································································481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12. 축산물분야 통계 관리 ···············································································483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13. 부정축산물 신고포상금 지급 ·································································485</a:t>
            </a:r>
            <a:endParaRPr lang="ja-JP" sz="2000">
              <a:solidFill>
                <a:schemeClr val="tx1"/>
              </a:solidFill>
              <a:ea typeface="맑은 고딕"/>
            </a:endParaRPr>
          </a:p>
          <a:p>
            <a:pPr lvl="0">
              <a:lnSpc>
                <a:spcPts val="2600"/>
              </a:lnSpc>
              <a:defRPr/>
            </a:pPr>
            <a:r>
              <a:rPr lang="ja-JP" sz="2000">
                <a:solidFill>
                  <a:schemeClr val="tx1"/>
                </a:solidFill>
                <a:ea typeface="맑은 고딕"/>
              </a:rPr>
              <a:t>14. ’22년도 </a:t>
            </a:r>
            <a:r>
              <a:rPr lang="ja-JP" sz="2000">
                <a:solidFill>
                  <a:schemeClr val="tx1"/>
                </a:solidFill>
              </a:rPr>
              <a:t>｢</a:t>
            </a:r>
            <a:r>
              <a:rPr lang="ja-JP" sz="2000">
                <a:solidFill>
                  <a:schemeClr val="tx1"/>
                </a:solidFill>
                <a:ea typeface="맑은 고딕"/>
              </a:rPr>
              <a:t>축산물 위생관리법</a:t>
            </a:r>
            <a:r>
              <a:rPr lang="ja-JP" sz="2000">
                <a:solidFill>
                  <a:schemeClr val="tx1"/>
                </a:solidFill>
              </a:rPr>
              <a:t>｣</a:t>
            </a:r>
            <a:r>
              <a:rPr lang="ja-JP" sz="2000">
                <a:ea typeface="맑은 고딕"/>
              </a:rPr>
              <a:t> 주요 개정내용 ··································488</a:t>
            </a:r>
            <a:endParaRPr lang="ja-JP" sz="2000">
              <a:ea typeface="맑은 고딕"/>
            </a:endParaRPr>
          </a:p>
        </p:txBody>
      </p:sp>
      <p:sp>
        <p:nvSpPr>
          <p:cNvPr id="4" name="제목 1"/>
          <p:cNvSpPr txBox="1"/>
          <p:nvPr/>
        </p:nvSpPr>
        <p:spPr>
          <a:xfrm>
            <a:off x="503040" y="332656"/>
            <a:ext cx="8640960" cy="504056"/>
          </a:xfrm>
          <a:prstGeom prst="rect">
            <a:avLst/>
          </a:prstGeom>
        </p:spPr>
        <p:txBody>
          <a:bodyPr/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  <a:cs typeface="맑은 고딕"/>
              </a:rPr>
              <a:t> 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</a:rPr>
              <a:t>2023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</a:rPr>
              <a:t>년도 식품안전관리지침 중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latin typeface="HY견고딕"/>
              <a:ea typeface="HY견고딕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</a:rPr>
              <a:t>   Ⅵ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</a:rPr>
              <a:t>.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</a:rPr>
              <a:t> 축산물위생관리제도 및 지도감독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HY견고딕"/>
                <a:ea typeface="HY견고딕"/>
              </a:rPr>
              <a:t>(p405-490)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latin typeface="HY견고딕"/>
              <a:ea typeface="HY견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effectLst/>
              <a:uLnTx/>
              <a:uFillTx/>
              <a:latin typeface="HY견고딕"/>
              <a:ea typeface="HY견고딕"/>
              <a:cs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810922943"/>
      </p:ext>
    </p:extLst>
  </p:cSld>
  <p:clrMapOvr>
    <a:masterClrMapping/>
  </p:clrMapOvr>
</p:sld>
</file>

<file path=ppt/slides/slide1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2022-56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(‘22.8.11.)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2022-56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(‘22.8.11.)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95536" y="1528393"/>
            <a:ext cx="8176423" cy="1828599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ko-KR" altLang="en-US" sz="1400">
              <a:latin typeface="맑은 고딕"/>
              <a:ea typeface="맑은 고딕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755576" y="1804754"/>
            <a:ext cx="7816383" cy="400110"/>
            <a:chOff x="755576" y="1700808"/>
            <a:chExt cx="7816383" cy="400110"/>
          </a:xfrm>
        </p:grpSpPr>
        <p:grpSp>
          <p:nvGrpSpPr>
            <p:cNvPr id="2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27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8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29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52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4" name="직사각형 53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식품원료의 구비요건 명확화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sp>
        <p:nvSpPr>
          <p:cNvPr id="58" name="직사각형 57"/>
          <p:cNvSpPr/>
          <p:nvPr/>
        </p:nvSpPr>
        <p:spPr>
          <a:xfrm>
            <a:off x="467544" y="476672"/>
            <a:ext cx="4680520" cy="445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Ⅴ.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2022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기준규격 개정 현황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grpSp>
        <p:nvGrpSpPr>
          <p:cNvPr id="4" name="그룹 3"/>
          <p:cNvGrpSpPr/>
          <p:nvPr/>
        </p:nvGrpSpPr>
        <p:grpSpPr>
          <a:xfrm rot="0">
            <a:off x="755576" y="2268806"/>
            <a:ext cx="7816383" cy="400110"/>
            <a:chOff x="755576" y="2236802"/>
            <a:chExt cx="7816383" cy="400110"/>
          </a:xfrm>
        </p:grpSpPr>
        <p:grpSp>
          <p:nvGrpSpPr>
            <p:cNvPr id="23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24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5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3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3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3" name="직사각형 32"/>
            <p:cNvSpPr/>
            <p:nvPr/>
          </p:nvSpPr>
          <p:spPr>
            <a:xfrm>
              <a:off x="1032598" y="2236802"/>
              <a:ext cx="7539361" cy="386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캡슐류 규격의 합리적 개선 </a:t>
              </a:r>
              <a:r>
                <a:rPr lang="en-US" altLang="ko-KR" sz="2000">
                  <a:latin typeface="맑은 고딕"/>
                  <a:ea typeface="맑은 고딕"/>
                </a:rPr>
                <a:t>:- </a:t>
              </a:r>
              <a:r>
                <a:rPr lang="ko-KR" altLang="en-US" sz="2000">
                  <a:latin typeface="맑은 고딕"/>
                  <a:ea typeface="맑은 고딕"/>
                </a:rPr>
                <a:t>캡슐류의 </a:t>
              </a:r>
              <a:r>
                <a:rPr lang="en-US" altLang="ko-KR" sz="2000">
                  <a:latin typeface="맑은 고딕"/>
                  <a:ea typeface="맑은 고딕"/>
                </a:rPr>
                <a:t>pH </a:t>
              </a:r>
              <a:r>
                <a:rPr lang="ko-KR" altLang="en-US" sz="2000">
                  <a:latin typeface="맑은 고딕"/>
                  <a:ea typeface="맑은 고딕"/>
                </a:rPr>
                <a:t>규격 삭제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 rot="0">
            <a:off x="755576" y="2732858"/>
            <a:ext cx="7816383" cy="400110"/>
            <a:chOff x="755576" y="1700808"/>
            <a:chExt cx="7816383" cy="400110"/>
          </a:xfrm>
        </p:grpSpPr>
        <p:grpSp>
          <p:nvGrpSpPr>
            <p:cNvPr id="5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59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60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61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63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7" name="직사각형 56"/>
            <p:cNvSpPr/>
            <p:nvPr/>
          </p:nvSpPr>
          <p:spPr>
            <a:xfrm>
              <a:off x="1032598" y="1700808"/>
              <a:ext cx="7539361" cy="389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얼음류의 </a:t>
              </a:r>
              <a:r>
                <a:rPr lang="en-US" altLang="ko-KR" sz="2000">
                  <a:latin typeface="맑은 고딕"/>
                  <a:ea typeface="맑은 고딕"/>
                </a:rPr>
                <a:t>pH </a:t>
              </a:r>
              <a:r>
                <a:rPr lang="ko-KR" altLang="en-US" sz="2000">
                  <a:latin typeface="맑은 고딕"/>
                  <a:ea typeface="맑은 고딕"/>
                </a:rPr>
                <a:t>규격 개정 </a:t>
              </a:r>
              <a:r>
                <a:rPr lang="en-US" altLang="ko-KR" sz="2000">
                  <a:latin typeface="맑은 고딕"/>
                  <a:ea typeface="맑은 고딕"/>
                </a:rPr>
                <a:t>(5.8~8.5 → 4.5~9.5)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605021"/>
      </p:ext>
    </p:extLst>
  </p:cSld>
  <p:clrMapOvr>
    <a:masterClrMapping/>
  </p:clrMapOvr>
</p:sld>
</file>

<file path=ppt/slides/slide1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(‘22.10.25.)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(‘22.10.25.)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(‘22.10.25.)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95536" y="1528393"/>
            <a:ext cx="8176423" cy="4636911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ko-KR" altLang="en-US" sz="1400">
              <a:latin typeface="맑은 고딕"/>
              <a:ea typeface="맑은 고딕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755576" y="1804754"/>
            <a:ext cx="7816383" cy="400110"/>
            <a:chOff x="755576" y="1700808"/>
            <a:chExt cx="7816383" cy="400110"/>
          </a:xfrm>
        </p:grpSpPr>
        <p:grpSp>
          <p:nvGrpSpPr>
            <p:cNvPr id="2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27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8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29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52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4" name="직사각형 53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냉동식품의 일시적 해동 범위 확대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 rot="0">
            <a:off x="755576" y="2268806"/>
            <a:ext cx="7816383" cy="400110"/>
            <a:chOff x="755576" y="2236802"/>
            <a:chExt cx="7816383" cy="400110"/>
          </a:xfrm>
        </p:grpSpPr>
        <p:grpSp>
          <p:nvGrpSpPr>
            <p:cNvPr id="23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24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5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3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3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3" name="직사각형 32"/>
            <p:cNvSpPr/>
            <p:nvPr/>
          </p:nvSpPr>
          <p:spPr>
            <a:xfrm>
              <a:off x="1032598" y="2236802"/>
              <a:ext cx="7539361" cy="386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로열젤리의 기준</a:t>
              </a:r>
              <a:r>
                <a:rPr lang="en-US" altLang="ko-KR" sz="2000">
                  <a:ea typeface="맑은 고딕"/>
                </a:rPr>
                <a:t>‧</a:t>
              </a:r>
              <a:r>
                <a:rPr lang="ko-KR" altLang="en-US" sz="2000">
                  <a:latin typeface="맑은 고딕"/>
                  <a:ea typeface="맑은 고딕"/>
                </a:rPr>
                <a:t>규격 개선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 rot="0">
            <a:off x="755576" y="2732858"/>
            <a:ext cx="7816383" cy="400110"/>
            <a:chOff x="755576" y="1700808"/>
            <a:chExt cx="7816383" cy="400110"/>
          </a:xfrm>
        </p:grpSpPr>
        <p:grpSp>
          <p:nvGrpSpPr>
            <p:cNvPr id="5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59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60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61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63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7" name="직사각형 56"/>
            <p:cNvSpPr/>
            <p:nvPr/>
          </p:nvSpPr>
          <p:spPr>
            <a:xfrm>
              <a:off x="1032598" y="1700808"/>
              <a:ext cx="7539361" cy="3894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곰팡이독소 기준 재정비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 rot="0">
            <a:off x="755576" y="3196910"/>
            <a:ext cx="7816383" cy="400110"/>
            <a:chOff x="755576" y="1700808"/>
            <a:chExt cx="7816383" cy="400110"/>
          </a:xfrm>
        </p:grpSpPr>
        <p:grpSp>
          <p:nvGrpSpPr>
            <p:cNvPr id="6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68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1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69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7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7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7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67" name="직사각형 66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식품원료 목록 정비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81" name="그룹 80"/>
          <p:cNvGrpSpPr/>
          <p:nvPr/>
        </p:nvGrpSpPr>
        <p:grpSpPr>
          <a:xfrm rot="0">
            <a:off x="755576" y="3660962"/>
            <a:ext cx="7816383" cy="400110"/>
            <a:chOff x="755576" y="1700808"/>
            <a:chExt cx="7816383" cy="400110"/>
          </a:xfrm>
        </p:grpSpPr>
        <p:grpSp>
          <p:nvGrpSpPr>
            <p:cNvPr id="82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84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4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85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86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87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83" name="직사각형 82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농산물의 농약 잔류허용기준 신설 및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89" name="그룹 88"/>
          <p:cNvGrpSpPr/>
          <p:nvPr/>
        </p:nvGrpSpPr>
        <p:grpSpPr>
          <a:xfrm rot="0">
            <a:off x="755576" y="4125014"/>
            <a:ext cx="7816383" cy="400110"/>
            <a:chOff x="755576" y="1700808"/>
            <a:chExt cx="7816383" cy="400110"/>
          </a:xfrm>
        </p:grpSpPr>
        <p:grpSp>
          <p:nvGrpSpPr>
            <p:cNvPr id="90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92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7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93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94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95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96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9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91" name="직사각형 90"/>
            <p:cNvSpPr/>
            <p:nvPr/>
          </p:nvSpPr>
          <p:spPr>
            <a:xfrm>
              <a:off x="1032598" y="1700808"/>
              <a:ext cx="7539361" cy="387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식품 중 동물용의약품 잔류허용기준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97" name="그룹 96"/>
          <p:cNvGrpSpPr/>
          <p:nvPr/>
        </p:nvGrpSpPr>
        <p:grpSpPr>
          <a:xfrm rot="0">
            <a:off x="755576" y="4589066"/>
            <a:ext cx="7816383" cy="400110"/>
            <a:chOff x="755576" y="1700808"/>
            <a:chExt cx="7816383" cy="400110"/>
          </a:xfrm>
        </p:grpSpPr>
        <p:grpSp>
          <p:nvGrpSpPr>
            <p:cNvPr id="98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100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0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101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02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103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21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4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22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99" name="직사각형 98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축</a:t>
              </a:r>
              <a:r>
                <a:rPr lang="en-US" altLang="ko-KR" sz="2000">
                  <a:ea typeface="맑은 고딕"/>
                </a:rPr>
                <a:t>‧</a:t>
              </a:r>
              <a:r>
                <a:rPr lang="ko-KR" altLang="en-US" sz="2000">
                  <a:latin typeface="맑은 고딕"/>
                  <a:ea typeface="맑은 고딕"/>
                </a:rPr>
                <a:t>수산물의 잔류물질 잔류허용기준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 rot="0">
            <a:off x="755576" y="5053118"/>
            <a:ext cx="7816383" cy="400110"/>
            <a:chOff x="755576" y="1700808"/>
            <a:chExt cx="7816383" cy="400110"/>
          </a:xfrm>
        </p:grpSpPr>
        <p:grpSp>
          <p:nvGrpSpPr>
            <p:cNvPr id="10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108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3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109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1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11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24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25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07" name="직사각형 106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일반시험법 신설 및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113" name="그룹 112"/>
          <p:cNvGrpSpPr/>
          <p:nvPr/>
        </p:nvGrpSpPr>
        <p:grpSpPr>
          <a:xfrm rot="0">
            <a:off x="755576" y="5517170"/>
            <a:ext cx="7816383" cy="400110"/>
            <a:chOff x="755576" y="1700808"/>
            <a:chExt cx="7816383" cy="400110"/>
          </a:xfrm>
        </p:grpSpPr>
        <p:grpSp>
          <p:nvGrpSpPr>
            <p:cNvPr id="114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116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6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117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18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119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27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20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28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115" name="직사각형 114"/>
            <p:cNvSpPr/>
            <p:nvPr/>
          </p:nvSpPr>
          <p:spPr>
            <a:xfrm>
              <a:off x="1032598" y="1700808"/>
              <a:ext cx="75393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>
                  <a:latin typeface="맑은 고딕"/>
                  <a:ea typeface="맑은 고딕"/>
                </a:rPr>
                <a:t>문구 명확화</a:t>
              </a:r>
              <a:r>
                <a:rPr lang="en-US" altLang="ko-KR" sz="2000">
                  <a:latin typeface="맑은 고딕"/>
                  <a:ea typeface="맑은 고딕"/>
                </a:rPr>
                <a:t>, </a:t>
              </a:r>
              <a:r>
                <a:rPr lang="ko-KR" altLang="en-US" sz="2000">
                  <a:latin typeface="맑은 고딕"/>
                  <a:ea typeface="맑은 고딕"/>
                </a:rPr>
                <a:t>타규정 개정사항 반영 등 기타사항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654595"/>
      </p:ext>
    </p:extLst>
  </p:cSld>
  <p:clrMapOvr>
    <a:masterClrMapping/>
  </p:clrMapOvr>
</p:sld>
</file>

<file path=ppt/slides/slide1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(‘22.10.25.)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1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2022-76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(‘22.10.25.)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2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2022-84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(‘22.12.1.)</a:t>
            </a:r>
            <a:endParaRPr xmlns:mc="http://schemas.openxmlformats.org/markup-compatibility/2006" xmlns:hp="http://schemas.haansoft.com/office/presentation/8.0" lang="en-US" altLang="ko-KR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95536" y="1528393"/>
            <a:ext cx="8176423" cy="2260647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ko-KR" altLang="en-US" sz="1400">
              <a:latin typeface="맑은 고딕"/>
              <a:ea typeface="맑은 고딕"/>
            </a:endParaRPr>
          </a:p>
        </p:txBody>
      </p:sp>
      <p:grpSp>
        <p:nvGrpSpPr>
          <p:cNvPr id="3" name="그룹 2"/>
          <p:cNvGrpSpPr/>
          <p:nvPr/>
        </p:nvGrpSpPr>
        <p:grpSpPr>
          <a:xfrm rot="0">
            <a:off x="755576" y="1804754"/>
            <a:ext cx="7816383" cy="488866"/>
            <a:chOff x="755576" y="1700808"/>
            <a:chExt cx="7816383" cy="488866"/>
          </a:xfrm>
        </p:grpSpPr>
        <p:grpSp>
          <p:nvGrpSpPr>
            <p:cNvPr id="2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27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8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29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52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53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4" name="직사각형 53"/>
            <p:cNvSpPr/>
            <p:nvPr/>
          </p:nvSpPr>
          <p:spPr>
            <a:xfrm>
              <a:off x="1032598" y="1700808"/>
              <a:ext cx="7539361" cy="4888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400" lvl="0" indent="-1524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spc="-8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설사성 패독 기준 관리 대상 물질 확대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 rot="0">
            <a:off x="755576" y="2268806"/>
            <a:ext cx="7816383" cy="482014"/>
            <a:chOff x="755576" y="2236802"/>
            <a:chExt cx="7816383" cy="482014"/>
          </a:xfrm>
        </p:grpSpPr>
        <p:grpSp>
          <p:nvGrpSpPr>
            <p:cNvPr id="23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24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25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30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31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3" name="직사각형 32"/>
            <p:cNvSpPr/>
            <p:nvPr/>
          </p:nvSpPr>
          <p:spPr>
            <a:xfrm>
              <a:off x="1032598" y="2236802"/>
              <a:ext cx="7539361" cy="4820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400" lvl="0" indent="-1524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spc="-8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사이퍼메트린 등 </a:t>
              </a:r>
              <a:r>
                <a:rPr xmlns:mc="http://schemas.openxmlformats.org/markup-compatibility/2006" xmlns:hp="http://schemas.haansoft.com/office/presentation/8.0" lang="EN-US" sz="2000" b="0" i="0" u="none" strike="noStrike" spc="-8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8</a:t>
              </a:r>
              <a:r>
                <a:rPr xmlns:mc="http://schemas.openxmlformats.org/markup-compatibility/2006" xmlns:hp="http://schemas.haansoft.com/office/presentation/8.0" sz="2000" b="0" i="0" u="none" strike="noStrike" spc="-8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종 농약 잔류허용기준 신설 및 개정</a:t>
              </a: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 rot="0">
            <a:off x="755576" y="2732858"/>
            <a:ext cx="7816383" cy="875212"/>
            <a:chOff x="755576" y="1700808"/>
            <a:chExt cx="7816383" cy="875212"/>
          </a:xfrm>
        </p:grpSpPr>
        <p:grpSp>
          <p:nvGrpSpPr>
            <p:cNvPr id="5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59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</p:spPr>
          </p:pic>
          <p:grpSp>
            <p:nvGrpSpPr>
              <p:cNvPr id="60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61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/>
                </a:solidFill>
                <a:ln w="12700" algn="ctr">
                  <a:solidFill>
                    <a:srgbClr val="c00000"/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kumimoji="0" lang="ko-KR" altLang="en-US" sz="1800" b="1" i="0" u="none" strike="noStrike" kern="0" cap="none" spc="0" normalizeH="0" baseline="0"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+mn-cs"/>
                  </a:endParaRPr>
                </a:p>
              </p:txBody>
            </p:sp>
            <p:pic>
              <p:nvPicPr>
                <p:cNvPr id="63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</p:spPr>
            </p:pic>
            <p:pic>
              <p:nvPicPr>
                <p:cNvPr id="64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57" name="직사각형 56"/>
            <p:cNvSpPr/>
            <p:nvPr/>
          </p:nvSpPr>
          <p:spPr>
            <a:xfrm>
              <a:off x="1032598" y="1700808"/>
              <a:ext cx="7539361" cy="875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52400" lvl="0" indent="-1524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spc="-8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일반시험법 신설 및 개정</a:t>
              </a:r>
              <a:endParaRPr xmlns:mc="http://schemas.openxmlformats.org/markup-compatibility/2006" xmlns:hp="http://schemas.haansoft.com/office/presentation/8.0" sz="2000" b="0" i="0" u="none" strike="noStrike" spc="-80" mc:Ignorable="hp" hp:hslEmbossed="0">
                <a:solidFill>
                  <a:srgbClr val="000000"/>
                </a:solidFill>
                <a:latin typeface="KoPub바탕체 Light"/>
                <a:ea typeface="KoPub바탕체 Light"/>
                <a:cs typeface="KoPub바탕체 Light"/>
              </a:endParaRPr>
            </a:p>
            <a:p>
              <a:pPr marL="152400" lvl="0" indent="-1524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latin typeface="맑은 고딕"/>
                <a:ea typeface="맑은 고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579123"/>
      </p:ext>
    </p:extLst>
  </p:cSld>
  <p:clrMapOvr>
    <a:masterClrMapping/>
  </p:clrMapOvr>
</p:sld>
</file>

<file path=ppt/slides/slide1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468257" y="1519749"/>
          <a:ext cx="7989764" cy="16212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7521"/>
                <a:gridCol w="2999313"/>
                <a:gridCol w="4392930"/>
              </a:tblGrid>
              <a:tr h="422446"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8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381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9bbb59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0" lang="ko-KR" altLang="en-US" sz="1800" b="1" i="0" u="none" strike="noStrike" kern="1200" cap="none" normalizeH="0" baseline="0" mc:Ignorable="hp" hp:hslEmbossed="0">
                          <a:solidFill>
                            <a:srgbClr val="ffffff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행정예고</a:t>
                      </a:r>
                      <a:endParaRPr xmlns:mc="http://schemas.openxmlformats.org/markup-compatibility/2006" xmlns:hp="http://schemas.haansoft.com/office/presentation/8.0" kumimoji="0" lang="ko-KR" altLang="en-US" sz="18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381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9bbb59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0" lang="ko-KR" altLang="en-US" sz="1800" b="1" i="0" u="none" strike="noStrike" kern="1200" cap="none" normalizeH="0" baseline="0" mc:Ignorable="hp" hp:hslEmbossed="0">
                          <a:solidFill>
                            <a:srgbClr val="ffffff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고시</a:t>
                      </a:r>
                      <a:endParaRPr xmlns:mc="http://schemas.openxmlformats.org/markup-compatibility/2006" xmlns:hp="http://schemas.haansoft.com/office/presentation/8.0" kumimoji="0" lang="ko-KR" altLang="en-US" sz="18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381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9bbb59">
                        <a:alpha val="100000"/>
                      </a:srgbClr>
                    </a:solidFill>
                  </a:tcPr>
                </a:tc>
              </a:tr>
              <a:tr h="387243"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0" lang="en-US" altLang="ko-KR" sz="1600" b="1" i="0" u="none" strike="noStrike" kern="1200" cap="none" normalizeH="0" baseline="0" mc:Ignorable="hp" hp:hslEmbossed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1</a:t>
                      </a:r>
                      <a:endParaRPr xmlns:mc="http://schemas.openxmlformats.org/markup-compatibility/2006" xmlns:hp="http://schemas.haansoft.com/office/presentation/8.0" kumimoji="0" lang="ko-KR" altLang="en-US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381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ee7d1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en-US" altLang="ko-KR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381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ee7d1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152400" lvl="0" indent="-1524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600" b="0" i="0" u="none" strike="noStrike" spc="-2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고시 제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2023-13</a:t>
                      </a:r>
                      <a:r>
                        <a:rPr xmlns:mc="http://schemas.openxmlformats.org/markup-compatibility/2006" xmlns:hp="http://schemas.haansoft.com/office/presentation/8.0" sz="1600" b="0" i="0" u="none" strike="noStrike" spc="-2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호</a:t>
                      </a:r>
                      <a:r>
                        <a:rPr xmlns:mc="http://schemas.openxmlformats.org/markup-compatibility/2006" xmlns:hp="http://schemas.haansoft.com/office/presentation/8.0" lang="ko-KR" altLang="en-US" sz="1600" b="0" i="0" u="none" strike="noStrike" spc="-2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   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(’23.2.17 </a:t>
                      </a:r>
                      <a:r>
                        <a:rPr xmlns:mc="http://schemas.openxmlformats.org/markup-compatibility/2006" xmlns:hp="http://schemas.haansoft.com/office/presentation/8.0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→ 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’23.2.17)</a:t>
                      </a:r>
                      <a:endParaRPr xmlns:mc="http://schemas.openxmlformats.org/markup-compatibility/2006" xmlns:hp="http://schemas.haansoft.com/office/presentation/8.0" lang="EN-US" sz="1600" b="0" i="0" u="none" strike="noStrike" spc="-30" mc:Ignorable="hp" hp:hslEmbossed="0">
                        <a:solidFill>
                          <a:schemeClr val="dk1"/>
                        </a:solidFill>
                        <a:effectLst/>
                        <a:latin typeface="KoPub바탕체 Light"/>
                        <a:ea typeface="KoPub바탕체 Light"/>
                        <a:cs typeface="KoPub바탕체 Light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381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ee7d1">
                        <a:alpha val="100000"/>
                      </a:srgbClr>
                    </a:solidFill>
                  </a:tcPr>
                </a:tc>
              </a:tr>
              <a:tr h="387243"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0" lang="en-US" altLang="ko-KR" sz="1600" b="1" i="0" u="none" strike="noStrike" kern="1200" cap="none" normalizeH="0" baseline="0" mc:Ignorable="hp" hp:hslEmbossed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2</a:t>
                      </a:r>
                      <a:endParaRPr xmlns:mc="http://schemas.openxmlformats.org/markup-compatibility/2006" xmlns:hp="http://schemas.haansoft.com/office/presentation/8.0" kumimoji="0" lang="ko-KR" altLang="en-US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ff3ea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ff3ea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152400" lvl="0" indent="-15240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xmlns:mc="http://schemas.openxmlformats.org/markup-compatibility/2006" xmlns:hp="http://schemas.haansoft.com/office/presentation/8.0" sz="1600" b="0" i="0" u="none" strike="noStrike" spc="-2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고시 제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2023-</a:t>
                      </a:r>
                      <a:r>
                        <a:rPr xmlns:mc="http://schemas.openxmlformats.org/markup-compatibility/2006" xmlns:hp="http://schemas.haansoft.com/office/presentation/8.0" lang="en-US" altLang="ko-KR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28</a:t>
                      </a:r>
                      <a:r>
                        <a:rPr xmlns:mc="http://schemas.openxmlformats.org/markup-compatibility/2006" xmlns:hp="http://schemas.haansoft.com/office/presentation/8.0" sz="1600" b="0" i="0" u="none" strike="noStrike" spc="-2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호</a:t>
                      </a:r>
                      <a:r>
                        <a:rPr xmlns:mc="http://schemas.openxmlformats.org/markup-compatibility/2006" xmlns:hp="http://schemas.haansoft.com/office/presentation/8.0" lang="ko-KR" altLang="en-US" sz="1600" b="0" i="0" u="none" strike="noStrike" spc="-2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   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(’23.</a:t>
                      </a:r>
                      <a:r>
                        <a:rPr xmlns:mc="http://schemas.openxmlformats.org/markup-compatibility/2006" xmlns:hp="http://schemas.haansoft.com/office/presentation/8.0" lang="en-US" altLang="ko-KR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4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.1</a:t>
                      </a:r>
                      <a:r>
                        <a:rPr xmlns:mc="http://schemas.openxmlformats.org/markup-compatibility/2006" xmlns:hp="http://schemas.haansoft.com/office/presentation/8.0" lang="en-US" altLang="ko-KR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1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 </a:t>
                      </a:r>
                      <a:r>
                        <a:rPr xmlns:mc="http://schemas.openxmlformats.org/markup-compatibility/2006" xmlns:hp="http://schemas.haansoft.com/office/presentation/8.0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→ 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’23.</a:t>
                      </a:r>
                      <a:r>
                        <a:rPr xmlns:mc="http://schemas.openxmlformats.org/markup-compatibility/2006" xmlns:hp="http://schemas.haansoft.com/office/presentation/8.0" lang="en-US" altLang="ko-KR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4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.1</a:t>
                      </a:r>
                      <a:r>
                        <a:rPr xmlns:mc="http://schemas.openxmlformats.org/markup-compatibility/2006" xmlns:hp="http://schemas.haansoft.com/office/presentation/8.0" lang="en-US" altLang="ko-KR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1</a:t>
                      </a:r>
                      <a:r>
                        <a:rPr xmlns:mc="http://schemas.openxmlformats.org/markup-compatibility/2006" xmlns:hp="http://schemas.haansoft.com/office/presentation/8.0" lang="EN-US" sz="1600" b="0" i="0" u="none" strike="noStrike" spc="-30" mc:Ignorable="hp" hp:hslEmbossed="0">
                          <a:solidFill>
                            <a:schemeClr val="dk1"/>
                          </a:solidFill>
                          <a:latin typeface="KoPub바탕체 Light"/>
                          <a:ea typeface="KoPub바탕체 Light"/>
                          <a:cs typeface="KoPub바탕체 Light"/>
                        </a:rPr>
                        <a:t>)</a:t>
                      </a:r>
                      <a:endParaRPr xmlns:mc="http://schemas.openxmlformats.org/markup-compatibility/2006" xmlns:hp="http://schemas.haansoft.com/office/presentation/8.0" lang="EN-US" sz="1600" b="0" i="0" u="none" strike="noStrike" spc="-30" mc:Ignorable="hp" hp:hslEmbossed="0">
                        <a:solidFill>
                          <a:schemeClr val="dk1"/>
                        </a:solidFill>
                        <a:effectLst/>
                        <a:latin typeface="KoPub바탕체 Light"/>
                        <a:ea typeface="KoPub바탕체 Light"/>
                        <a:cs typeface="KoPub바탕체 Light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eff3ea">
                        <a:alpha val="100000"/>
                      </a:srgbClr>
                    </a:solidFill>
                  </a:tcPr>
                </a:tc>
              </a:tr>
              <a:tr h="387243"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ctr" defTabSz="914400" rtl="0" eaLnBrk="1" latinLnBrk="1" hangingPunct="1">
                        <a:buNone/>
                        <a:defRPr/>
                      </a:pPr>
                      <a:r>
                        <a:rPr xmlns:mc="http://schemas.openxmlformats.org/markup-compatibility/2006" xmlns:hp="http://schemas.haansoft.com/office/presentation/8.0" kumimoji="0" lang="en-US" altLang="ko-KR" sz="1600" b="1" i="0" u="none" strike="noStrike" kern="1200" cap="none" normalizeH="0" baseline="0" mc:Ignorable="hp" hp:hslEmbossed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맑은 고딕"/>
                        </a:rPr>
                        <a:t>3</a:t>
                      </a:r>
                      <a:endParaRPr xmlns:mc="http://schemas.openxmlformats.org/markup-compatibility/2006" xmlns:hp="http://schemas.haansoft.com/office/presentation/8.0" kumimoji="0" lang="ko-KR" altLang="en-US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ee7d1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l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ee7d1">
                        <a:alpha val="100000"/>
                      </a:srgbClr>
                    </a:solidFill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lvl="0" algn="l" defTabSz="914400" rtl="0" eaLnBrk="1" latinLnBrk="0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600" b="1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effectLst/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12700" cmpd="sng">
                      <a:solidFill>
                        <a:srgbClr val="ffffff">
                          <a:alpha val="100000"/>
                        </a:srgbClr>
                      </a:solidFill>
                    </a:lnL>
                    <a:lnR w="12700" cmpd="sng">
                      <a:solidFill>
                        <a:srgbClr val="ffffff">
                          <a:alpha val="100000"/>
                        </a:srgbClr>
                      </a:solidFill>
                    </a:lnR>
                    <a:lnT w="12700" cmpd="sng">
                      <a:solidFill>
                        <a:srgbClr val="ffffff">
                          <a:alpha val="100000"/>
                        </a:srgbClr>
                      </a:solidFill>
                    </a:lnT>
                    <a:lnB w="12700" cmpd="sng">
                      <a:solidFill>
                        <a:srgbClr val="ffffff">
                          <a:alpha val="100000"/>
                        </a:srgbClr>
                      </a:solidFill>
                    </a:lnB>
                    <a:solidFill>
                      <a:srgbClr val="dee7d1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755576" y="583645"/>
            <a:ext cx="4680520" cy="451822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2060"/>
                </a:solidFill>
                <a:latin typeface="맑은 고딕"/>
                <a:ea typeface="맑은 고딕"/>
              </a:rPr>
              <a:t>Ⅴ.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2023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년 기준규격 개정 현황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093911100"/>
      </p:ext>
    </p:extLst>
  </p:cSld>
  <p:clrMapOvr>
    <a:masterClrMapping/>
  </p:clrMapOvr>
</p:sld>
</file>

<file path=ppt/slides/slide1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>
                  <a:alpha val="100000"/>
                </a:srgbClr>
              </a:gs>
              <a:gs pos="100000">
                <a:srgbClr val="bfe062">
                  <a:alpha val="100000"/>
                </a:srgbClr>
              </a:gs>
            </a:gsLst>
            <a:lin ang="0" scaled="1"/>
          </a:gradFill>
          <a:ln w="12700" algn="ctr">
            <a:solidFill>
              <a:srgbClr val="006600">
                <a:alpha val="100000"/>
              </a:srgbClr>
            </a:solidFill>
            <a:round/>
          </a:ln>
          <a:effectLst/>
        </p:spPr>
        <p:txBody>
          <a:bodyPr wrap="none" lIns="270000"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2022-56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(‘22.8.11.)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3" name="AutoShape 12"/>
          <p:cNvSpPr>
            <a:spLocks noChangeArrowheads="1"/>
          </p:cNvSpPr>
          <p:nvPr/>
        </p:nvSpPr>
        <p:spPr>
          <a:xfrm>
            <a:off x="704725" y="1052736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>
                  <a:alpha val="100000"/>
                </a:srgbClr>
              </a:gs>
              <a:gs pos="100000">
                <a:srgbClr val="bfe062">
                  <a:alpha val="100000"/>
                </a:srgbClr>
              </a:gs>
            </a:gsLst>
            <a:lin ang="0" scaled="1"/>
          </a:gradFill>
          <a:ln w="12700" algn="ctr">
            <a:solidFill>
              <a:srgbClr val="006600">
                <a:alpha val="100000"/>
              </a:srgbClr>
            </a:solidFill>
            <a:round/>
          </a:ln>
          <a:effectLst/>
        </p:spPr>
        <p:txBody>
          <a:bodyPr wrap="none" lIns="270000"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2023-13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(‘23.2.17)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>
          <a:xfrm>
            <a:off x="395536" y="1528393"/>
            <a:ext cx="8176423" cy="1828599"/>
          </a:xfrm>
          <a:prstGeom prst="roundRect">
            <a:avLst>
              <a:gd name="adj" fmla="val 10037"/>
            </a:avLst>
          </a:prstGeom>
          <a:solidFill>
            <a:srgbClr val="ffffff">
              <a:alpha val="100000"/>
            </a:srgbClr>
          </a:solidFill>
          <a:ln w="19050">
            <a:solidFill>
              <a:srgbClr val="bfbfbf">
                <a:alpha val="100000"/>
              </a:srgbClr>
            </a:solidFill>
            <a:prstDash val="sysDot"/>
            <a:round/>
          </a:ln>
        </p:spPr>
        <p:txBody>
          <a:bodyPr wrap="none" anchor="t"/>
          <a:p>
            <a:pPr lvl="0">
              <a:defRPr/>
            </a:pP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pSp>
        <p:nvGrpSpPr>
          <p:cNvPr id="5" name="그룹 4"/>
          <p:cNvGrpSpPr/>
          <p:nvPr/>
        </p:nvGrpSpPr>
        <p:grpSpPr>
          <a:xfrm rot="0">
            <a:off x="755576" y="1804754"/>
            <a:ext cx="7816383" cy="488866"/>
            <a:chOff x="755576" y="1700808"/>
            <a:chExt cx="7816383" cy="488866"/>
          </a:xfrm>
        </p:grpSpPr>
        <p:grpSp>
          <p:nvGrpSpPr>
            <p:cNvPr id="6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7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2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  <a:ln/>
            </p:spPr>
          </p:pic>
          <p:grpSp>
            <p:nvGrpSpPr>
              <p:cNvPr id="8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9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>
                    <a:alpha val="100000"/>
                  </a:srgbClr>
                </a:solidFill>
                <a:ln w="12700" algn="ctr">
                  <a:solidFill>
                    <a:srgbClr val="c00000">
                      <a:alpha val="100000"/>
                    </a:srgbClr>
                  </a:solidFill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맑은 고딕"/>
                  </a:endParaRPr>
                </a:p>
              </p:txBody>
            </p:sp>
            <p:pic>
              <p:nvPicPr>
                <p:cNvPr id="10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11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  <a:ln/>
              </p:spPr>
            </p:pic>
          </p:grpSp>
        </p:grpSp>
        <p:sp>
          <p:nvSpPr>
            <p:cNvPr id="12" name="직사각형 53"/>
            <p:cNvSpPr/>
            <p:nvPr/>
          </p:nvSpPr>
          <p:spPr>
            <a:xfrm>
              <a:off x="1032598" y="1700808"/>
              <a:ext cx="7539361" cy="48886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52400" lvl="0" indent="-1524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spc="-80" mc:Ignorable="hp" hp:hslEmbossed="0">
                  <a:solidFill>
                    <a:schemeClr val="dk1"/>
                  </a:solidFill>
                  <a:latin typeface="KoPub바탕체 Light"/>
                  <a:ea typeface="KoPub바탕체 Light"/>
                  <a:cs typeface="KoPub바탕체 Light"/>
                </a:rPr>
                <a:t>보존 및 유통기준 개정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dk1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467544" y="476672"/>
            <a:ext cx="4680520" cy="445348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2060"/>
                </a:solidFill>
                <a:latin typeface="맑은 고딕"/>
                <a:ea typeface="맑은 고딕"/>
              </a:rPr>
              <a:t>Ⅴ. 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2023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년 기준규격 개정 현황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grpSp>
        <p:nvGrpSpPr>
          <p:cNvPr id="14" name="그룹 13"/>
          <p:cNvGrpSpPr/>
          <p:nvPr/>
        </p:nvGrpSpPr>
        <p:grpSpPr>
          <a:xfrm rot="0">
            <a:off x="755576" y="2268806"/>
            <a:ext cx="7816383" cy="482014"/>
            <a:chOff x="755576" y="2236802"/>
            <a:chExt cx="7816383" cy="482014"/>
          </a:xfrm>
        </p:grpSpPr>
        <p:grpSp>
          <p:nvGrpSpPr>
            <p:cNvPr id="15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16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5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  <a:ln/>
            </p:spPr>
          </p:pic>
          <p:grpSp>
            <p:nvGrpSpPr>
              <p:cNvPr id="17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18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>
                    <a:alpha val="100000"/>
                  </a:srgbClr>
                </a:solidFill>
                <a:ln w="12700" algn="ctr">
                  <a:solidFill>
                    <a:srgbClr val="c00000">
                      <a:alpha val="100000"/>
                    </a:srgbClr>
                  </a:solidFill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맑은 고딕"/>
                  </a:endParaRPr>
                </a:p>
              </p:txBody>
            </p:sp>
            <p:pic>
              <p:nvPicPr>
                <p:cNvPr id="19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20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  <a:ln/>
              </p:spPr>
            </p:pic>
          </p:grpSp>
        </p:grpSp>
        <p:sp>
          <p:nvSpPr>
            <p:cNvPr id="21" name="직사각형 32"/>
            <p:cNvSpPr/>
            <p:nvPr/>
          </p:nvSpPr>
          <p:spPr>
            <a:xfrm>
              <a:off x="1032598" y="2236802"/>
              <a:ext cx="7539361" cy="4820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52400" lvl="0" indent="-15240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xmlns:mc="http://schemas.openxmlformats.org/markup-compatibility/2006" xmlns:hp="http://schemas.haansoft.com/office/presentation/8.0" sz="2000" b="0" i="0" u="none" strike="noStrike" spc="-80" mc:Ignorable="hp" hp:hslEmbossed="0">
                  <a:solidFill>
                    <a:schemeClr val="dk1"/>
                  </a:solidFill>
                  <a:latin typeface="KoPub바탕체 Light"/>
                  <a:ea typeface="KoPub바탕체 Light"/>
                  <a:cs typeface="KoPub바탕체 Light"/>
                </a:rPr>
                <a:t>식품유형 정의 개정</a:t>
              </a:r>
              <a:endParaRPr xmlns:mc="http://schemas.openxmlformats.org/markup-compatibility/2006" xmlns:hp="http://schemas.haansoft.com/office/presentation/8.0" kumimoji="0" lang="ko-KR" altLang="en-US" sz="2000" b="0" i="0" u="none" strike="noStrike" kern="1200" cap="none" spc="0" normalizeH="0" baseline="0" mc:Ignorable="hp" hp:hslEmbossed="0">
                <a:solidFill>
                  <a:schemeClr val="dk1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30" name="AutoShape 12"/>
          <p:cNvSpPr>
            <a:spLocks noChangeArrowheads="1"/>
          </p:cNvSpPr>
          <p:nvPr/>
        </p:nvSpPr>
        <p:spPr>
          <a:xfrm>
            <a:off x="704725" y="3861048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>
                  <a:alpha val="100000"/>
                </a:srgbClr>
              </a:gs>
              <a:gs pos="100000">
                <a:srgbClr val="bfe062">
                  <a:alpha val="100000"/>
                </a:srgbClr>
              </a:gs>
            </a:gsLst>
            <a:lin ang="0" scaled="1"/>
          </a:gradFill>
          <a:ln w="12700" algn="ctr">
            <a:solidFill>
              <a:srgbClr val="006600">
                <a:alpha val="100000"/>
              </a:srgbClr>
            </a:solidFill>
            <a:round/>
          </a:ln>
          <a:effectLst/>
        </p:spPr>
        <p:txBody>
          <a:bodyPr wrap="none" lIns="270000"/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2022-56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(‘22.8.11.)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>
          <a:xfrm>
            <a:off x="704725" y="3861048"/>
            <a:ext cx="480337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>
                  <a:alpha val="100000"/>
                </a:srgbClr>
              </a:gs>
              <a:gs pos="100000">
                <a:srgbClr val="bfe062">
                  <a:alpha val="100000"/>
                </a:srgbClr>
              </a:gs>
            </a:gsLst>
            <a:lin ang="0" scaled="1"/>
          </a:gradFill>
          <a:ln w="12700" algn="ctr">
            <a:solidFill>
              <a:srgbClr val="006600">
                <a:alpha val="100000"/>
              </a:srgbClr>
            </a:solidFill>
            <a:round/>
          </a:ln>
          <a:effectLst/>
        </p:spPr>
        <p:txBody>
          <a:bodyPr wrap="none" lIns="270000"/>
          <a:p>
            <a:pPr marL="0" lvl="0" indent="0" algn="l" defTabSz="914400" rtl="0" eaLnBrk="1" latin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고시 제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2023-28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호</a:t>
            </a: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(‘23.4.11)</a:t>
            </a:r>
            <a:endPara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>
          <a:xfrm>
            <a:off x="395536" y="4336705"/>
            <a:ext cx="8176423" cy="2260647"/>
          </a:xfrm>
          <a:prstGeom prst="roundRect">
            <a:avLst>
              <a:gd name="adj" fmla="val 10037"/>
            </a:avLst>
          </a:prstGeom>
          <a:solidFill>
            <a:srgbClr val="ffffff">
              <a:alpha val="100000"/>
            </a:srgbClr>
          </a:solidFill>
          <a:ln w="19050">
            <a:solidFill>
              <a:srgbClr val="bfbfbf">
                <a:alpha val="100000"/>
              </a:srgbClr>
            </a:solidFill>
            <a:prstDash val="sysDot"/>
            <a:round/>
          </a:ln>
        </p:spPr>
        <p:txBody>
          <a:bodyPr wrap="none" anchor="t"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grpSp>
        <p:nvGrpSpPr>
          <p:cNvPr id="33" name="그룹 32"/>
          <p:cNvGrpSpPr/>
          <p:nvPr/>
        </p:nvGrpSpPr>
        <p:grpSpPr>
          <a:xfrm rot="0">
            <a:off x="755576" y="4613066"/>
            <a:ext cx="7816383" cy="490429"/>
            <a:chOff x="755576" y="1700808"/>
            <a:chExt cx="7816383" cy="490429"/>
          </a:xfrm>
        </p:grpSpPr>
        <p:grpSp>
          <p:nvGrpSpPr>
            <p:cNvPr id="34" name="Group 39"/>
            <p:cNvGrpSpPr/>
            <p:nvPr/>
          </p:nvGrpSpPr>
          <p:grpSpPr>
            <a:xfrm rot="0">
              <a:off x="755576" y="1792863"/>
              <a:ext cx="216000" cy="216000"/>
              <a:chOff x="2486" y="1778"/>
              <a:chExt cx="801" cy="844"/>
            </a:xfrm>
          </p:grpSpPr>
          <p:pic>
            <p:nvPicPr>
              <p:cNvPr id="35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8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  <a:ln/>
            </p:spPr>
          </p:pic>
          <p:grpSp>
            <p:nvGrpSpPr>
              <p:cNvPr id="36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37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>
                    <a:alpha val="100000"/>
                  </a:srgbClr>
                </a:solidFill>
                <a:ln w="12700" algn="ctr">
                  <a:solidFill>
                    <a:srgbClr val="c00000">
                      <a:alpha val="100000"/>
                    </a:srgbClr>
                  </a:solidFill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맑은 고딕"/>
                  </a:endParaRPr>
                </a:p>
              </p:txBody>
            </p:sp>
            <p:pic>
              <p:nvPicPr>
                <p:cNvPr id="38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39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  <a:ln/>
              </p:spPr>
            </p:pic>
          </p:grpSp>
        </p:grpSp>
        <p:sp>
          <p:nvSpPr>
            <p:cNvPr id="40" name="직사각형 53"/>
            <p:cNvSpPr/>
            <p:nvPr/>
          </p:nvSpPr>
          <p:spPr>
            <a:xfrm>
              <a:off x="1032598" y="1700808"/>
              <a:ext cx="7539361" cy="49042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52400" lvl="0" indent="-152400" algn="just" defTabSz="914400" rtl="0" eaLnBrk="1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오염물질, 농약 및 동물용의약품의 기준 적용 규정 정비</a:t>
              </a:r>
              <a:endPara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<a:solidFill>
                  <a:srgbClr val="000000"/>
                </a:solidFill>
                <a:latin typeface="KoPub바탕체 Light"/>
                <a:ea typeface="KoPub바탕체 Light"/>
                <a:cs typeface="KoPub바탕체 Light"/>
              </a:endParaRPr>
            </a:p>
          </p:txBody>
        </p:sp>
      </p:grpSp>
      <p:grpSp>
        <p:nvGrpSpPr>
          <p:cNvPr id="41" name="그룹 40"/>
          <p:cNvGrpSpPr/>
          <p:nvPr/>
        </p:nvGrpSpPr>
        <p:grpSpPr>
          <a:xfrm rot="0">
            <a:off x="755576" y="5077118"/>
            <a:ext cx="7816383" cy="483577"/>
            <a:chOff x="755576" y="2236802"/>
            <a:chExt cx="7816383" cy="483577"/>
          </a:xfrm>
        </p:grpSpPr>
        <p:grpSp>
          <p:nvGrpSpPr>
            <p:cNvPr id="42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43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1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  <a:ln/>
            </p:spPr>
          </p:pic>
          <p:grpSp>
            <p:nvGrpSpPr>
              <p:cNvPr id="44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45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>
                    <a:alpha val="100000"/>
                  </a:srgbClr>
                </a:solidFill>
                <a:ln w="12700" algn="ctr">
                  <a:solidFill>
                    <a:srgbClr val="c00000">
                      <a:alpha val="100000"/>
                    </a:srgbClr>
                  </a:solidFill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맑은 고딕"/>
                  </a:endParaRPr>
                </a:p>
              </p:txBody>
            </p:sp>
            <p:pic>
              <p:nvPicPr>
                <p:cNvPr id="46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2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47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3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  <a:ln/>
              </p:spPr>
            </p:pic>
          </p:grpSp>
        </p:grpSp>
        <p:sp>
          <p:nvSpPr>
            <p:cNvPr id="48" name="직사각형 32"/>
            <p:cNvSpPr/>
            <p:nvPr/>
          </p:nvSpPr>
          <p:spPr>
            <a:xfrm>
              <a:off x="1032598" y="2236802"/>
              <a:ext cx="7539361" cy="4835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52400" lvl="0" indent="-152400" algn="just" defTabSz="914400" rtl="0" eaLnBrk="1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농약 잔류허용기준 신설 및 개정</a:t>
              </a:r>
              <a:endPara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<a:solidFill>
                  <a:srgbClr val="000000"/>
                </a:solidFill>
                <a:latin typeface="KoPub바탕체 Light"/>
                <a:ea typeface="KoPub바탕체 Light"/>
                <a:cs typeface="KoPub바탕체 Light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 rot="0">
            <a:off x="788065" y="5609719"/>
            <a:ext cx="7816383" cy="484376"/>
            <a:chOff x="755576" y="2236802"/>
            <a:chExt cx="7816383" cy="484376"/>
          </a:xfrm>
        </p:grpSpPr>
        <p:grpSp>
          <p:nvGrpSpPr>
            <p:cNvPr id="50" name="Group 39"/>
            <p:cNvGrpSpPr/>
            <p:nvPr/>
          </p:nvGrpSpPr>
          <p:grpSpPr>
            <a:xfrm rot="0">
              <a:off x="755576" y="2328857"/>
              <a:ext cx="216000" cy="216000"/>
              <a:chOff x="2486" y="1778"/>
              <a:chExt cx="801" cy="844"/>
            </a:xfrm>
          </p:grpSpPr>
          <p:pic>
            <p:nvPicPr>
              <p:cNvPr id="51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4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  <a:ln/>
            </p:spPr>
          </p:pic>
          <p:grpSp>
            <p:nvGrpSpPr>
              <p:cNvPr id="52" name="Group 41"/>
              <p:cNvGrpSpPr/>
              <p:nvPr/>
            </p:nvGrpSpPr>
            <p:grpSpPr>
              <a:xfrm rot="0">
                <a:off x="2495" y="1778"/>
                <a:ext cx="792" cy="794"/>
                <a:chOff x="2495" y="1778"/>
                <a:chExt cx="792" cy="794"/>
              </a:xfrm>
            </p:grpSpPr>
            <p:sp>
              <p:nvSpPr>
                <p:cNvPr id="53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>
                    <a:alpha val="100000"/>
                  </a:srgbClr>
                </a:solidFill>
                <a:ln w="12700" algn="ctr">
                  <a:solidFill>
                    <a:srgbClr val="c00000">
                      <a:alpha val="100000"/>
                    </a:srgbClr>
                  </a:solidFill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맑은 고딕"/>
                  </a:endParaRPr>
                </a:p>
              </p:txBody>
            </p:sp>
            <p:pic>
              <p:nvPicPr>
                <p:cNvPr id="54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5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55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6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  <a:ln/>
              </p:spPr>
            </p:pic>
          </p:grpSp>
        </p:grpSp>
        <p:sp>
          <p:nvSpPr>
            <p:cNvPr id="56" name="직사각형 32"/>
            <p:cNvSpPr/>
            <p:nvPr/>
          </p:nvSpPr>
          <p:spPr>
            <a:xfrm>
              <a:off x="1032598" y="2236802"/>
              <a:ext cx="7539361" cy="48437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52400" lvl="0" indent="-152400" algn="just" defTabSz="914400" rtl="0" eaLnBrk="1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동물용의약품 잔류허용기준 신설 및 개정</a:t>
              </a:r>
              <a:endPara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<a:solidFill>
                  <a:srgbClr val="000000"/>
                </a:solidFill>
                <a:latin typeface="KoPub바탕체 Light"/>
                <a:ea typeface="KoPub바탕체 Light"/>
                <a:cs typeface="KoPub바탕체 Light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 rot="0">
            <a:off x="774626" y="6112976"/>
            <a:ext cx="7816383" cy="485944"/>
            <a:chOff x="755576" y="2236802"/>
            <a:chExt cx="7816383" cy="485944"/>
          </a:xfrm>
        </p:grpSpPr>
        <p:grpSp>
          <p:nvGrpSpPr>
            <p:cNvPr id="58" name="Group 39"/>
            <p:cNvGrpSpPr/>
            <p:nvPr/>
          </p:nvGrpSpPr>
          <p:grpSpPr>
            <a:xfrm rot="0">
              <a:off x="755576" y="2328857"/>
              <a:ext cx="215999" cy="216000"/>
              <a:chOff x="2486" y="1778"/>
              <a:chExt cx="800" cy="844"/>
            </a:xfrm>
          </p:grpSpPr>
          <p:pic>
            <p:nvPicPr>
              <p:cNvPr id="59" name="Picture 40" descr="shadow_1_m"/>
              <p:cNvPicPr>
                <a:picLocks noChangeAspect="1" noChangeArrowheads="1"/>
              </p:cNvPicPr>
              <p:nvPr/>
            </p:nvPicPr>
            <p:blipFill rotWithShape="1">
              <a:blip r:embed="rId17"/>
              <a:srcRect/>
              <a:stretch>
                <a:fillRect/>
              </a:stretch>
            </p:blipFill>
            <p:spPr>
              <a:xfrm>
                <a:off x="2486" y="2308"/>
                <a:ext cx="798" cy="314"/>
              </a:xfrm>
              <a:prstGeom prst="rect">
                <a:avLst/>
              </a:prstGeom>
              <a:noFill/>
              <a:ln/>
            </p:spPr>
          </p:pic>
          <p:grpSp>
            <p:nvGrpSpPr>
              <p:cNvPr id="60" name="Group 41"/>
              <p:cNvGrpSpPr/>
              <p:nvPr/>
            </p:nvGrpSpPr>
            <p:grpSpPr>
              <a:xfrm rot="0">
                <a:off x="2494" y="1778"/>
                <a:ext cx="792" cy="794"/>
                <a:chOff x="2495" y="1778"/>
                <a:chExt cx="792" cy="794"/>
              </a:xfrm>
            </p:grpSpPr>
            <p:sp>
              <p:nvSpPr>
                <p:cNvPr id="61" name="Oval 42"/>
                <p:cNvSpPr>
                  <a:spLocks noChangeArrowheads="1"/>
                </p:cNvSpPr>
                <p:nvPr/>
              </p:nvSpPr>
              <p:spPr bwMode="gray">
                <a:xfrm rot="76022" flipH="1">
                  <a:off x="2495" y="1778"/>
                  <a:ext cx="792" cy="794"/>
                </a:xfrm>
                <a:prstGeom prst="ellipse">
                  <a:avLst/>
                </a:prstGeom>
                <a:solidFill>
                  <a:srgbClr val="cc3300">
                    <a:alpha val="100000"/>
                  </a:srgbClr>
                </a:solidFill>
                <a:ln w="12700" algn="ctr">
                  <a:solidFill>
                    <a:srgbClr val="c00000">
                      <a:alpha val="100000"/>
                    </a:srgbClr>
                  </a:solidFill>
                  <a:round/>
                </a:ln>
                <a:effectLst/>
              </p:spPr>
              <p:txBody>
                <a:bodyPr wrap="none" anchor="ctr"/>
                <a:p>
                  <a:pPr marL="0" marR="0" lvl="0" indent="0" algn="l" defTabSz="914400" rtl="0" eaLnBrk="1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FontTx/>
                    <a:buNone/>
                    <a:defRPr/>
                  </a:pPr>
                  <a:endParaRPr xmlns:mc="http://schemas.openxmlformats.org/markup-compatibility/2006" xmlns:hp="http://schemas.haansoft.com/office/presentation/8.0" kumimoji="0" lang="ko-KR" altLang="en-US" sz="1800" b="1" i="0" u="none" strike="noStrike" kern="0" cap="none" spc="0" normalizeH="0" baseline="0" mc:Ignorable="hp" hp:hslEmbossed="0">
                    <a:solidFill>
                      <a:srgbClr val="000000"/>
                    </a:solidFill>
                    <a:effectLst/>
                    <a:uLnTx/>
                    <a:uFillTx/>
                    <a:latin typeface="맑은 고딕"/>
                    <a:ea typeface="맑은 고딕"/>
                    <a:cs typeface="맑은 고딕"/>
                  </a:endParaRPr>
                </a:p>
              </p:txBody>
            </p:sp>
            <p:pic>
              <p:nvPicPr>
                <p:cNvPr id="62" name="Picture 43" descr="light_shadow"/>
                <p:cNvPicPr>
                  <a:picLocks noChangeAspect="1" noChangeArrowheads="1"/>
                </p:cNvPicPr>
                <p:nvPr/>
              </p:nvPicPr>
              <p:blipFill rotWithShape="1">
                <a:blip r:embed="rId18">
                  <a:lum contrast="6000"/>
                </a:blip>
                <a:srcRect l="2760" r="5330" b="2490"/>
                <a:stretch>
                  <a:fillRect/>
                </a:stretch>
              </p:blipFill>
              <p:spPr>
                <a:xfrm>
                  <a:off x="2562" y="2123"/>
                  <a:ext cx="636" cy="445"/>
                </a:xfrm>
                <a:prstGeom prst="rect">
                  <a:avLst/>
                </a:prstGeom>
                <a:noFill/>
                <a:ln/>
              </p:spPr>
            </p:pic>
            <p:pic>
              <p:nvPicPr>
                <p:cNvPr id="63" name="Picture 44" descr="Picture2"/>
                <p:cNvPicPr>
                  <a:picLocks noChangeAspect="1" noChangeArrowheads="1"/>
                </p:cNvPicPr>
                <p:nvPr/>
              </p:nvPicPr>
              <p:blipFill rotWithShape="1">
                <a:blip r:embed="rId19">
                  <a:lum contrast="6000"/>
                </a:blip>
                <a:srcRect/>
                <a:stretch>
                  <a:fillRect/>
                </a:stretch>
              </p:blipFill>
              <p:spPr bwMode="gray">
                <a:xfrm>
                  <a:off x="2585" y="1792"/>
                  <a:ext cx="620" cy="280"/>
                </a:xfrm>
                <a:prstGeom prst="rect">
                  <a:avLst/>
                </a:prstGeom>
                <a:noFill/>
                <a:ln/>
              </p:spPr>
            </p:pic>
          </p:grpSp>
        </p:grpSp>
        <p:sp>
          <p:nvSpPr>
            <p:cNvPr id="64" name="직사각형 32"/>
            <p:cNvSpPr/>
            <p:nvPr/>
          </p:nvSpPr>
          <p:spPr>
            <a:xfrm>
              <a:off x="1032598" y="2236802"/>
              <a:ext cx="7539361" cy="48594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152400" lvl="0" indent="-152400" algn="just" defTabSz="914400" rtl="0" eaLnBrk="1" latinLnBrk="1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  <a:solidFill>
                    <a:srgbClr val="000000"/>
                  </a:solidFill>
                  <a:latin typeface="KoPub바탕체 Light"/>
                  <a:ea typeface="KoPub바탕체 Light"/>
                  <a:cs typeface="KoPub바탕체 Light"/>
                </a:rPr>
                <a:t> 일반시험법 신설 및 개정</a:t>
              </a:r>
              <a:endParaRPr xmlns:mc="http://schemas.openxmlformats.org/markup-compatibility/2006" xmlns:hp="http://schemas.haansoft.com/office/presentation/8.0" kumimoji="0" sz="2000" b="0" i="0" u="none" strike="noStrike" kern="1200" cap="none" spc="-80" normalizeH="0" baseline="0" mc:Ignorable="hp" hp:hslEmbossed="0">
                <a:solidFill>
                  <a:srgbClr val="000000"/>
                </a:solidFill>
                <a:latin typeface="KoPub바탕체 Light"/>
                <a:ea typeface="KoPub바탕체 Light"/>
                <a:cs typeface="KoPub바탕체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510610"/>
      </p:ext>
    </p:extLst>
  </p:cSld>
  <p:clrMapOvr>
    <a:masterClrMapping/>
  </p:clrMapOvr>
</p:sld>
</file>

<file path=ppt/slides/slide1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2714620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 txBox="1"/>
          <p:nvPr/>
        </p:nvSpPr>
        <p:spPr>
          <a:xfrm>
            <a:off x="683568" y="3068961"/>
            <a:ext cx="8568952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4400" b="1">
                <a:solidFill>
                  <a:schemeClr val="bg1"/>
                </a:solidFill>
                <a:latin typeface="HY견고딕"/>
                <a:ea typeface="HY견고딕"/>
              </a:rPr>
              <a:t>Ⅵ. </a:t>
            </a:r>
            <a:r>
              <a:rPr kumimoji="0" lang="en-US" altLang="ko-KR" sz="44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2023</a:t>
            </a:r>
            <a:r>
              <a:rPr kumimoji="0" lang="ko-KR" altLang="en-US" sz="4400" b="1" i="0" u="none" strike="noStrike" kern="1200" cap="none" spc="0" normalizeH="0" baseline="0">
                <a:solidFill>
                  <a:schemeClr val="bg1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년 기준규격 위반사항</a:t>
            </a:r>
            <a:endParaRPr kumimoji="0" lang="ko-KR" altLang="en-US" sz="4400" b="1" i="0" u="none" strike="noStrike" kern="1200" cap="none" spc="0" normalizeH="0" baseline="0">
              <a:solidFill>
                <a:schemeClr val="bg1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91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/>
          <p:cNvSpPr>
            <a:spLocks noChangeArrowheads="1"/>
          </p:cNvSpPr>
          <p:nvPr/>
        </p:nvSpPr>
        <p:spPr>
          <a:xfrm>
            <a:off x="683568" y="2780928"/>
            <a:ext cx="516341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국내제품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>
          <a:xfrm>
            <a:off x="395536" y="3140968"/>
            <a:ext cx="8208912" cy="367240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ts val="28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755576" y="2029256"/>
            <a:ext cx="7920880" cy="750139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342900" lvl="8" indent="-342900"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r>
              <a:rPr lang="en-US" altLang="ko-KR" sz="2200" b="1" spc="-100">
                <a:latin typeface="맑은 고딕"/>
                <a:ea typeface="맑은 고딕"/>
              </a:rPr>
              <a:t>2022</a:t>
            </a:r>
            <a:r>
              <a:rPr lang="ko-KR" altLang="en-US" sz="2200" b="1" spc="-100">
                <a:latin typeface="맑은 고딕"/>
                <a:ea typeface="맑은 고딕"/>
              </a:rPr>
              <a:t>년 </a:t>
            </a:r>
            <a:r>
              <a:rPr lang="en-US" altLang="ko-KR" sz="2200" b="1" spc="-100">
                <a:latin typeface="맑은 고딕"/>
                <a:ea typeface="맑은 고딕"/>
              </a:rPr>
              <a:t>1.1~11.27.</a:t>
            </a:r>
            <a:r>
              <a:rPr lang="ko-KR" altLang="en-US" sz="2200" b="1" spc="-100">
                <a:latin typeface="맑은 고딕"/>
                <a:ea typeface="맑은 고딕"/>
              </a:rPr>
              <a:t>까지 기준규격 부적합 국내 제품</a:t>
            </a:r>
            <a:r>
              <a:rPr lang="en-US" altLang="ko-KR" sz="2200" b="1" spc="-100">
                <a:latin typeface="맑은 고딕"/>
                <a:ea typeface="맑은 고딕"/>
              </a:rPr>
              <a:t>747</a:t>
            </a:r>
            <a:r>
              <a:rPr lang="ko-KR" altLang="en-US" sz="2200" b="1" spc="-100">
                <a:latin typeface="맑은 고딕"/>
                <a:ea typeface="맑은 고딕"/>
              </a:rPr>
              <a:t>개 중 유제품 총 </a:t>
            </a:r>
            <a:r>
              <a:rPr lang="en-US" altLang="ko-KR" sz="2200" b="1" spc="-100">
                <a:latin typeface="맑은 고딕"/>
                <a:ea typeface="맑은 고딕"/>
              </a:rPr>
              <a:t>12</a:t>
            </a:r>
            <a:r>
              <a:rPr lang="ko-KR" altLang="en-US" sz="2200" b="1" spc="-100">
                <a:latin typeface="맑은 고딕"/>
                <a:ea typeface="맑은 고딕"/>
              </a:rPr>
              <a:t>건 </a:t>
            </a:r>
            <a:r>
              <a:rPr lang="en-US" altLang="ko-KR" sz="2200" b="1" spc="-100">
                <a:latin typeface="맑은 고딕"/>
                <a:ea typeface="맑은 고딕"/>
              </a:rPr>
              <a:t>(1.6%)</a:t>
            </a:r>
            <a:endParaRPr lang="en-US" altLang="ko-KR" sz="2200" b="1" spc="-100">
              <a:latin typeface="맑은 고딕"/>
              <a:ea typeface="맑은 고딕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494486"/>
            <a:ext cx="8352928" cy="149435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342720" lvl="0" indent="-34272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Ⅵ. 2023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년</a:t>
            </a:r>
            <a:r>
              <a:rPr lang="ko-KR" altLang="en-US" sz="2400" b="1" spc="0">
                <a:solidFill>
                  <a:srgbClr val="002060"/>
                </a:solidFill>
                <a:latin typeface="맑은 고딕"/>
                <a:ea typeface="맑은 고딕"/>
              </a:rPr>
              <a:t>  국내 유제품 기준규격 위반 사항 </a:t>
            </a:r>
            <a:endParaRPr lang="ko-KR" altLang="en-US" sz="2400" b="1" spc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marL="342720" lvl="0" indent="-34272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 spc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marL="625929" lvl="0" indent="-35378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r>
              <a:rPr lang="en-US" altLang="ko-KR" sz="2400" b="1" spc="0">
                <a:solidFill>
                  <a:srgbClr val="002060"/>
                </a:solidFill>
                <a:latin typeface="맑은 고딕"/>
                <a:ea typeface="맑은 고딕"/>
              </a:rPr>
              <a:t>4</a:t>
            </a:r>
            <a:r>
              <a:rPr lang="ko-KR" altLang="en-US" sz="2400" b="1" spc="0">
                <a:solidFill>
                  <a:srgbClr val="002060"/>
                </a:solidFill>
                <a:latin typeface="맑은 고딕"/>
                <a:ea typeface="맑은 고딕"/>
              </a:rPr>
              <a:t>월 현재 없음</a:t>
            </a:r>
            <a:endParaRPr lang="ko-KR" altLang="en-US" sz="2400" b="1" spc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marL="342720" lvl="0" indent="-34272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l"/>
              <a:defRPr/>
            </a:pPr>
            <a:endParaRPr lang="ko-KR" altLang="en-US" sz="2200" b="1" spc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marL="342720" lvl="0" indent="-34272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200" b="1" spc="0">
              <a:solidFill>
                <a:srgbClr val="002060"/>
              </a:solidFill>
              <a:latin typeface="맑은 고딕"/>
              <a:ea typeface="맑은 고딕"/>
            </a:endParaRPr>
          </a:p>
          <a:p>
            <a:pPr marL="342720" lvl="0" indent="-34272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spc="0">
                <a:solidFill>
                  <a:srgbClr val="002060"/>
                </a:solidFill>
                <a:latin typeface="맑은 고딕"/>
                <a:ea typeface="맑은 고딕"/>
              </a:rPr>
              <a:t>(</a:t>
            </a:r>
            <a:r>
              <a:rPr lang="ko-KR" altLang="en-US" sz="2400" b="1" spc="0">
                <a:solidFill>
                  <a:srgbClr val="002060"/>
                </a:solidFill>
                <a:latin typeface="맑은 고딕"/>
                <a:ea typeface="맑은 고딕"/>
              </a:rPr>
              <a:t>참고</a:t>
            </a:r>
            <a:r>
              <a:rPr lang="en-US" altLang="ko-KR" sz="2400" b="1" spc="0">
                <a:solidFill>
                  <a:srgbClr val="002060"/>
                </a:solidFill>
                <a:latin typeface="맑은 고딕"/>
                <a:ea typeface="맑은 고딕"/>
              </a:rPr>
              <a:t>) 2022</a:t>
            </a:r>
            <a:r>
              <a:rPr lang="ko-KR" altLang="en-US" sz="2400" b="1" spc="0">
                <a:solidFill>
                  <a:srgbClr val="002060"/>
                </a:solidFill>
                <a:latin typeface="맑은 고딕"/>
                <a:ea typeface="맑은 고딕"/>
              </a:rPr>
              <a:t>년  유제품 기준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규격 위반 사항 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(11.27 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현재 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)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863588" y="3374770"/>
          <a:ext cx="7272808" cy="289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164"/>
                <a:gridCol w="792088"/>
                <a:gridCol w="1224136"/>
                <a:gridCol w="1152128"/>
                <a:gridCol w="1314146"/>
                <a:gridCol w="1314146"/>
              </a:tblGrid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계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세균수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대장균군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대장균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기타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아이스밀크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2(</a:t>
                      </a: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성상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가공치즈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자연치즈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1(</a:t>
                      </a: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황포균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발효유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농후발효유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564" y="6372036"/>
            <a:ext cx="77195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출저 </a:t>
            </a:r>
            <a:r>
              <a:rPr lang="en-US" altLang="ko-KR">
                <a:latin typeface="맑은 고딕"/>
                <a:ea typeface="맑은 고딕"/>
              </a:rPr>
              <a:t>: </a:t>
            </a:r>
            <a:r>
              <a:rPr lang="ko-KR" altLang="en-US">
                <a:latin typeface="맑은 고딕"/>
                <a:ea typeface="맑은 고딕"/>
              </a:rPr>
              <a:t>식품안전나라 →위해예방 →위반식품 업체정보 →국내식품부적합</a:t>
            </a:r>
            <a:r>
              <a:rPr lang="en-US" altLang="ko-KR">
                <a:latin typeface="맑은 고딕"/>
                <a:ea typeface="맑은 고딕"/>
              </a:rPr>
              <a:t>)</a:t>
            </a:r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653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/>
          <p:cNvSpPr>
            <a:spLocks noChangeArrowheads="1"/>
          </p:cNvSpPr>
          <p:nvPr/>
        </p:nvSpPr>
        <p:spPr>
          <a:xfrm>
            <a:off x="704725" y="949135"/>
            <a:ext cx="516341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수입제품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>
          <a:xfrm>
            <a:off x="467544" y="1453191"/>
            <a:ext cx="8208912" cy="4784121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ts val="28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1560" y="1628800"/>
            <a:ext cx="7920880" cy="5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/>
              <a:buChar char="l"/>
              <a:defRPr/>
            </a:pPr>
            <a:r>
              <a:rPr lang="en-US" altLang="ko-KR" sz="2200" b="1">
                <a:latin typeface="맑은 고딕"/>
                <a:ea typeface="맑은 고딕"/>
              </a:rPr>
              <a:t>2023</a:t>
            </a:r>
            <a:r>
              <a:rPr lang="ko-KR" altLang="en-US" sz="2200" b="1">
                <a:latin typeface="맑은 고딕"/>
                <a:ea typeface="맑은 고딕"/>
              </a:rPr>
              <a:t>년 기준규격 부적합 수입유제품 총 </a:t>
            </a:r>
            <a:r>
              <a:rPr lang="en-US" altLang="ko-KR" sz="2200" b="1">
                <a:latin typeface="맑은 고딕"/>
                <a:ea typeface="맑은 고딕"/>
              </a:rPr>
              <a:t>12</a:t>
            </a:r>
            <a:r>
              <a:rPr lang="ko-KR" altLang="en-US" sz="2200" b="1">
                <a:latin typeface="맑은 고딕"/>
                <a:ea typeface="맑은 고딕"/>
              </a:rPr>
              <a:t>건 </a:t>
            </a:r>
            <a:endParaRPr lang="ko-KR" altLang="en-US" sz="2200" b="1">
              <a:latin typeface="맑은 고딕"/>
              <a:ea typeface="맑은 고딕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79512" y="313492"/>
            <a:ext cx="8784976" cy="4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Ⅵ. 2023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년  수입 유제품 기준규격 위반 사항 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(23.4.27 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현재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683568" y="2430794"/>
          <a:ext cx="7488832" cy="31319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375"/>
                <a:gridCol w="924415"/>
                <a:gridCol w="1512680"/>
                <a:gridCol w="1512680"/>
                <a:gridCol w="1512680"/>
              </a:tblGrid>
              <a:tr h="885159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세균수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대장균군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대장균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49368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(</a:t>
                      </a:r>
                      <a:r>
                        <a:rPr lang="ko-KR" altLang="en-US" sz="2000" u="none" strike="noStrike">
                          <a:effectLst/>
                        </a:rPr>
                        <a:t>자연</a:t>
                      </a:r>
                      <a:r>
                        <a:rPr lang="en-US" altLang="ko-KR" sz="2000" u="none" strike="noStrike">
                          <a:effectLst/>
                        </a:rPr>
                        <a:t>)</a:t>
                      </a:r>
                      <a:r>
                        <a:rPr lang="ko-KR" altLang="en-US" sz="2000" u="none" strike="noStrike">
                          <a:effectLst/>
                        </a:rPr>
                        <a:t>치즈</a:t>
                      </a:r>
                      <a:endParaRPr lang="ko-KR" altLang="en-US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5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5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49368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가공치즈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2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2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49368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버터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2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49368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아이스크림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2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49368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유크림</a:t>
                      </a:r>
                      <a:endParaRPr lang="ko-KR" altLang="en-US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1</a:t>
                      </a:r>
                      <a:endParaRPr lang="en-US" altLang="ko-KR" sz="2000" u="none" strike="noStrike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5733256"/>
            <a:ext cx="77231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출저 </a:t>
            </a:r>
            <a:r>
              <a:rPr lang="en-US" altLang="ko-KR">
                <a:latin typeface="맑은 고딕"/>
                <a:ea typeface="맑은 고딕"/>
              </a:rPr>
              <a:t>: </a:t>
            </a:r>
            <a:r>
              <a:rPr lang="ko-KR" altLang="en-US">
                <a:latin typeface="맑은 고딕"/>
                <a:ea typeface="맑은 고딕"/>
              </a:rPr>
              <a:t>식품안전나라 →위해예방 →위반식품 업체정보 →수입식품부적합</a:t>
            </a:r>
            <a:r>
              <a:rPr lang="en-US" altLang="ko-KR">
                <a:latin typeface="맑은 고딕"/>
                <a:ea typeface="맑은 고딕"/>
              </a:rPr>
              <a:t>)</a:t>
            </a:r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117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2"/>
          <p:cNvSpPr>
            <a:spLocks noChangeArrowheads="1"/>
          </p:cNvSpPr>
          <p:nvPr/>
        </p:nvSpPr>
        <p:spPr>
          <a:xfrm>
            <a:off x="704725" y="908720"/>
            <a:ext cx="516341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수입제품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>
          <a:xfrm>
            <a:off x="467544" y="1340768"/>
            <a:ext cx="8208912" cy="5404809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ts val="28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1560" y="1412776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/>
              <a:buChar char="l"/>
              <a:defRPr/>
            </a:pPr>
            <a:r>
              <a:rPr lang="en-US" altLang="ko-KR" sz="2200" b="1" spc="-100">
                <a:latin typeface="맑은 고딕"/>
                <a:ea typeface="맑은 고딕"/>
              </a:rPr>
              <a:t>2022.1.1~2022.11.27.</a:t>
            </a:r>
            <a:r>
              <a:rPr lang="ko-KR" altLang="en-US" sz="2200" b="1" spc="-100">
                <a:latin typeface="맑은 고딕"/>
                <a:ea typeface="맑은 고딕"/>
              </a:rPr>
              <a:t>현재 기준규격 부적합 수입제품 총 </a:t>
            </a:r>
            <a:r>
              <a:rPr lang="en-US" altLang="ko-KR" sz="2200" b="1" spc="-100">
                <a:latin typeface="맑은 고딕"/>
                <a:ea typeface="맑은 고딕"/>
              </a:rPr>
              <a:t>740</a:t>
            </a:r>
            <a:r>
              <a:rPr lang="ko-KR" altLang="en-US" sz="2200" b="1" spc="-100">
                <a:latin typeface="맑은 고딕"/>
                <a:ea typeface="맑은 고딕"/>
              </a:rPr>
              <a:t>건 중 수입유제품 총 </a:t>
            </a:r>
            <a:r>
              <a:rPr lang="en-US" altLang="ko-KR" sz="2200" b="1" spc="-100">
                <a:latin typeface="맑은 고딕"/>
                <a:ea typeface="맑은 고딕"/>
              </a:rPr>
              <a:t>15</a:t>
            </a:r>
            <a:r>
              <a:rPr lang="ko-KR" altLang="en-US" sz="2200" b="1" spc="-100">
                <a:latin typeface="맑은 고딕"/>
                <a:ea typeface="맑은 고딕"/>
              </a:rPr>
              <a:t>건 </a:t>
            </a:r>
            <a:endParaRPr lang="en-US" altLang="ko-KR" sz="2200" b="1" spc="-100">
              <a:latin typeface="맑은 고딕"/>
              <a:ea typeface="맑은 고딕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67544" y="313492"/>
            <a:ext cx="8352928" cy="44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(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참고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) 2022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년 수입 유제품 기준규격 위반 사항 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(11.27</a:t>
            </a:r>
            <a:r>
              <a:rPr lang="ko-KR" altLang="en-US" sz="2400" b="1">
                <a:solidFill>
                  <a:srgbClr val="002060"/>
                </a:solidFill>
                <a:latin typeface="맑은 고딕"/>
                <a:ea typeface="맑은 고딕"/>
              </a:rPr>
              <a:t>현재 </a:t>
            </a:r>
            <a:r>
              <a:rPr lang="en-US" altLang="ko-KR" sz="2400" b="1">
                <a:solidFill>
                  <a:srgbClr val="002060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084004"/>
            <a:ext cx="77231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출저 </a:t>
            </a:r>
            <a:r>
              <a:rPr lang="en-US" altLang="ko-KR">
                <a:latin typeface="맑은 고딕"/>
                <a:ea typeface="맑은 고딕"/>
              </a:rPr>
              <a:t>: </a:t>
            </a:r>
            <a:r>
              <a:rPr lang="ko-KR" altLang="en-US">
                <a:latin typeface="맑은 고딕"/>
                <a:ea typeface="맑은 고딕"/>
              </a:rPr>
              <a:t>식품안전나라 →위해예방 →위반식품 업체정보 →수입식품부적합</a:t>
            </a:r>
            <a:r>
              <a:rPr lang="en-US" altLang="ko-KR">
                <a:latin typeface="맑은 고딕"/>
                <a:ea typeface="맑은 고딕"/>
              </a:rPr>
              <a:t>)</a:t>
            </a:r>
            <a:endParaRPr lang="en-US" altLang="ko-KR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          </a:t>
            </a:r>
            <a:r>
              <a:rPr lang="ko-KR" altLang="en-US">
                <a:latin typeface="맑은 고딕"/>
                <a:ea typeface="맑은 고딕"/>
              </a:rPr>
              <a:t>수입식품정보마루</a:t>
            </a:r>
            <a:endParaRPr lang="ko-KR" altLang="en-US">
              <a:latin typeface="맑은 고딕"/>
              <a:ea typeface="맑은 고딕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863588" y="2492896"/>
          <a:ext cx="7272808" cy="351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6164"/>
                <a:gridCol w="792088"/>
                <a:gridCol w="1224136"/>
                <a:gridCol w="1152128"/>
                <a:gridCol w="1314146"/>
                <a:gridCol w="1314146"/>
              </a:tblGrid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계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세균수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대장균군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u="none" strike="noStrike">
                          <a:effectLst/>
                        </a:rPr>
                        <a:t>대장균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식중독균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아이스크림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u="none" strike="noStrike">
                          <a:effectLst/>
                        </a:rPr>
                        <a:t>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치즈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1(</a:t>
                      </a: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리스테리아</a:t>
                      </a: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가공치즈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자연치즈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농후발효유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482400"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버터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 vert="horz" lIns="9525" tIns="9525" rIns="9525" bIns="0" anchor="ctr" anchorCtr="0"/>
                    <a:lstStyle/>
                    <a:p>
                      <a:pPr lvl="0" algn="ctr">
                        <a:defRPr/>
                      </a:pP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87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0" y="2678901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2213245" y="2924944"/>
            <a:ext cx="4735019" cy="857256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ko-KR" altLang="en-US" sz="5400" b="1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감 사 합 </a:t>
            </a:r>
            <a:r>
              <a:rPr lang="ko-KR" altLang="en-US" sz="5400" b="1" spc="-150" dirty="0" err="1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니</a:t>
            </a:r>
            <a:r>
              <a:rPr lang="ko-KR" altLang="en-US" sz="5400" b="1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 다</a:t>
            </a:r>
            <a:r>
              <a:rPr lang="en-US" altLang="ko-KR" sz="5400" b="1" spc="-15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.</a:t>
            </a:r>
            <a:endParaRPr kumimoji="0" lang="ko-KR" altLang="en-US" sz="54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/>
          <p:nvPr/>
        </p:nvSpPr>
        <p:spPr>
          <a:xfrm>
            <a:off x="168363" y="262809"/>
            <a:ext cx="6995925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기본방향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(p405)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827584" y="1700808"/>
          <a:ext cx="7632849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312368"/>
                <a:gridCol w="3528393"/>
              </a:tblGrid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/>
                        <a:t>시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도지사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/>
                        <a:t>시 </a:t>
                      </a:r>
                      <a:r>
                        <a:rPr lang="en-US" altLang="ko-KR"/>
                        <a:t>․ </a:t>
                      </a:r>
                      <a:r>
                        <a:rPr lang="ko-KR" altLang="en-US"/>
                        <a:t>군 </a:t>
                      </a:r>
                      <a:r>
                        <a:rPr lang="en-US" altLang="ko-KR"/>
                        <a:t>․ </a:t>
                      </a:r>
                      <a:r>
                        <a:rPr lang="ko-KR" altLang="en-US"/>
                        <a:t>구청장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허가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도축업</a:t>
                      </a:r>
                      <a:r>
                        <a:rPr lang="ko-KR" altLang="en-US"/>
                        <a:t> </a:t>
                      </a:r>
                      <a:endParaRPr lang="ko-KR" altLang="en-US"/>
                    </a:p>
                    <a:p>
                      <a:pPr marL="92075" lvl="0" indent="-92075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집유업</a:t>
                      </a:r>
                      <a:endParaRPr lang="ko-KR" altLang="en-US" b="1"/>
                    </a:p>
                    <a:p>
                      <a:pPr marL="92075" lvl="0" indent="-92075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축산물가공업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품목제조보고</a:t>
                      </a:r>
                      <a:r>
                        <a:rPr lang="en-US" altLang="ko-KR"/>
                        <a:t>) (</a:t>
                      </a:r>
                      <a:r>
                        <a:rPr lang="ko-KR" altLang="en-US"/>
                        <a:t>식육가공업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 b="1" u="sng"/>
                        <a:t>유가공업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알가공업</a:t>
                      </a:r>
                      <a:r>
                        <a:rPr lang="en-US" altLang="ko-KR"/>
                        <a:t>) </a:t>
                      </a:r>
                      <a:endParaRPr lang="en-US" altLang="ko-KR"/>
                    </a:p>
                    <a:p>
                      <a:pPr marL="92075" lvl="0" indent="-92075" latinLnBrk="1">
                        <a:lnSpc>
                          <a:spcPts val="2500"/>
                        </a:lnSpc>
                        <a:defRPr/>
                      </a:pPr>
                      <a:r>
                        <a:rPr lang="en-US" altLang="ko-KR"/>
                        <a:t>◦</a:t>
                      </a:r>
                      <a:r>
                        <a:rPr lang="ko-KR" altLang="en-US" b="1"/>
                        <a:t>식용란선별포장업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식육포장처리업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품목제조보고</a:t>
                      </a:r>
                      <a:r>
                        <a:rPr lang="en-US" altLang="ko-KR"/>
                        <a:t>) ◦</a:t>
                      </a:r>
                      <a:r>
                        <a:rPr lang="ko-KR" altLang="en-US" b="1"/>
                        <a:t>축산물보관업</a:t>
                      </a:r>
                      <a:endParaRPr lang="ko-KR" altLang="en-US" b="1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신고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500"/>
                        </a:lnSpc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축산물운반업</a:t>
                      </a:r>
                      <a:r>
                        <a:rPr lang="ko-KR" altLang="en-US"/>
                        <a:t> </a:t>
                      </a:r>
                      <a:endParaRPr lang="ko-KR" altLang="en-US"/>
                    </a:p>
                    <a:p>
                      <a:pPr marL="92075" lvl="0" indent="-92075" latinLnBrk="1">
                        <a:lnSpc>
                          <a:spcPts val="2500"/>
                        </a:lnSpc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축산물판매업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식육판매업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식육부산물전문 판매업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 u="sng"/>
                        <a:t>우유류판매업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축산물유통전문판매업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식용란수집판매업</a:t>
                      </a:r>
                      <a:r>
                        <a:rPr lang="en-US" altLang="ko-KR"/>
                        <a:t>) </a:t>
                      </a:r>
                      <a:endParaRPr lang="en-US" altLang="ko-KR"/>
                    </a:p>
                    <a:p>
                      <a:pPr marL="92075" lvl="0" indent="-92075" latinLnBrk="1">
                        <a:lnSpc>
                          <a:spcPts val="2500"/>
                        </a:lnSpc>
                        <a:defRPr/>
                      </a:pPr>
                      <a:r>
                        <a:rPr lang="en-US" altLang="ko-KR"/>
                        <a:t>◦</a:t>
                      </a:r>
                      <a:r>
                        <a:rPr lang="ko-KR" altLang="en-US" b="1"/>
                        <a:t>식육즉석판매가공업</a:t>
                      </a:r>
                      <a:endParaRPr lang="ko-KR" altLang="en-US" b="1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323528" y="1052736"/>
            <a:ext cx="3625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b="1">
                <a:latin typeface="맑은 고딕"/>
                <a:ea typeface="맑은 고딕"/>
              </a:rPr>
              <a:t>가</a:t>
            </a:r>
            <a:r>
              <a:rPr lang="en-US" altLang="ko-KR" b="1">
                <a:latin typeface="맑은 고딕"/>
                <a:ea typeface="맑은 고딕"/>
              </a:rPr>
              <a:t>. </a:t>
            </a:r>
            <a:r>
              <a:rPr lang="ko-KR" altLang="en-US" b="1">
                <a:latin typeface="맑은 고딕"/>
                <a:ea typeface="맑은 고딕"/>
              </a:rPr>
              <a:t>업종별로 허가</a:t>
            </a:r>
            <a:r>
              <a:rPr lang="en-US" altLang="ko-KR" b="1">
                <a:ea typeface="맑은 고딕"/>
              </a:rPr>
              <a:t>‧</a:t>
            </a:r>
            <a:r>
              <a:rPr lang="ko-KR" altLang="en-US" b="1">
                <a:latin typeface="맑은 고딕"/>
                <a:ea typeface="맑은 고딕"/>
              </a:rPr>
              <a:t>신고 절차 준수</a:t>
            </a:r>
            <a:endParaRPr lang="ko-KR" altLang="en-US" b="1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86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323528" y="1556792"/>
          <a:ext cx="8424936" cy="5127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3738302"/>
                <a:gridCol w="3894546"/>
              </a:tblGrid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/>
                        <a:t>식품유형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defRPr/>
                      </a:pPr>
                      <a:r>
                        <a:rPr lang="ko-KR" altLang="en-US"/>
                        <a:t>축산물 유형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 rowSpan="4"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유고형분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유지방 </a:t>
                      </a:r>
                      <a:endParaRPr lang="ko-KR" altLang="en-US"/>
                    </a:p>
                    <a:p>
                      <a:pPr lvl="0" latinLnBrk="1">
                        <a:defRPr/>
                      </a:pPr>
                      <a:r>
                        <a:rPr lang="ko-KR" altLang="en-US"/>
                        <a:t>함량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빙과</a:t>
                      </a:r>
                      <a:endParaRPr lang="ko-KR" altLang="en-US" b="1"/>
                    </a:p>
                    <a:p>
                      <a:pPr marL="285750" lvl="0" indent="-193675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먹는 물에 식품 또는 식품첨가물을 혼합하여 냉동 </a:t>
                      </a:r>
                      <a:endParaRPr lang="ko-KR" altLang="en-US"/>
                    </a:p>
                    <a:p>
                      <a:pPr marL="285750" lvl="0" indent="-193675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무지유고형분 </a:t>
                      </a:r>
                      <a:r>
                        <a:rPr lang="en-US" altLang="ko-KR"/>
                        <a:t>2% </a:t>
                      </a:r>
                      <a:r>
                        <a:rPr lang="ko-KR" altLang="en-US"/>
                        <a:t>미만</a:t>
                      </a:r>
                      <a:endParaRPr lang="ko-KR" altLang="en-US" b="1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아이스크림류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아이스크림믹스류</a:t>
                      </a:r>
                      <a:endParaRPr lang="ko-KR" altLang="en-US" b="1"/>
                    </a:p>
                    <a:p>
                      <a:pPr marL="285750" lvl="0" indent="-193675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원유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유가공품에 식품 또는 식품첨가물을 혼합 하여 냉동 </a:t>
                      </a:r>
                      <a:endParaRPr lang="ko-KR" altLang="en-US"/>
                    </a:p>
                    <a:p>
                      <a:pPr marL="285750" lvl="0" indent="-193675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무지유고형분 </a:t>
                      </a:r>
                      <a:r>
                        <a:rPr lang="en-US" altLang="ko-KR"/>
                        <a:t>2% </a:t>
                      </a:r>
                      <a:r>
                        <a:rPr lang="ko-KR" altLang="en-US"/>
                        <a:t>이상</a:t>
                      </a:r>
                      <a:endParaRPr lang="ko-KR" altLang="en-US" b="1"/>
                    </a:p>
                  </a:txBody>
                  <a:tcPr marL="91440" marR="91440"/>
                </a:tc>
              </a:tr>
              <a:tr h="123613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182563" lvl="0" indent="-182563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영아용 조제식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성장기용 조제식</a:t>
                      </a:r>
                      <a:endParaRPr lang="ko-KR" altLang="en-US" b="1"/>
                    </a:p>
                    <a:p>
                      <a:pPr marL="274638" lvl="0" indent="-182563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분리대두단백 또는 단백질함유식품이 주원료 </a:t>
                      </a:r>
                      <a:endParaRPr lang="ko-KR" altLang="en-US"/>
                    </a:p>
                    <a:p>
                      <a:pPr marL="274638" lvl="0" indent="-182563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분말상 </a:t>
                      </a:r>
                      <a:r>
                        <a:rPr lang="en-US" altLang="ko-KR"/>
                        <a:t>: </a:t>
                      </a:r>
                      <a:r>
                        <a:rPr lang="ko-KR" altLang="en-US"/>
                        <a:t>유성분 </a:t>
                      </a:r>
                      <a:r>
                        <a:rPr lang="en-US" altLang="ko-KR"/>
                        <a:t>60% </a:t>
                      </a:r>
                      <a:r>
                        <a:rPr lang="ko-KR" altLang="en-US"/>
                        <a:t>미만</a:t>
                      </a:r>
                      <a:endParaRPr lang="ko-KR" altLang="en-US"/>
                    </a:p>
                    <a:p>
                      <a:pPr marL="274638" lvl="0" indent="-182563" latinLnBrk="1">
                        <a:buFontTx/>
                        <a:buChar char="-"/>
                        <a:defRPr/>
                      </a:pPr>
                      <a:r>
                        <a:rPr lang="ko-KR" altLang="en-US"/>
                        <a:t>액상 </a:t>
                      </a:r>
                      <a:r>
                        <a:rPr lang="en-US" altLang="ko-KR"/>
                        <a:t>: </a:t>
                      </a:r>
                      <a:r>
                        <a:rPr lang="ko-KR" altLang="en-US"/>
                        <a:t>유성분 </a:t>
                      </a:r>
                      <a:r>
                        <a:rPr lang="en-US" altLang="ko-KR"/>
                        <a:t>9.0% </a:t>
                      </a:r>
                      <a:r>
                        <a:rPr lang="ko-KR" altLang="en-US"/>
                        <a:t>미만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영아용 조제유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성장기용 조제유 </a:t>
                      </a:r>
                      <a:endParaRPr lang="ko-KR" altLang="en-US" b="1"/>
                    </a:p>
                    <a:p>
                      <a:pPr lvl="0" latinLnBrk="1">
                        <a:defRPr/>
                      </a:pPr>
                      <a:r>
                        <a:rPr lang="en-US" altLang="ko-KR" b="1"/>
                        <a:t> </a:t>
                      </a:r>
                      <a:r>
                        <a:rPr lang="en-US" altLang="ko-KR"/>
                        <a:t>- </a:t>
                      </a:r>
                      <a:r>
                        <a:rPr lang="ko-KR" altLang="en-US"/>
                        <a:t>원유 또는 유가공품이 주원료 </a:t>
                      </a:r>
                      <a:endParaRPr lang="ko-KR" altLang="en-US"/>
                    </a:p>
                    <a:p>
                      <a:pPr lvl="0" latinLnBrk="1">
                        <a:defRPr/>
                      </a:pPr>
                      <a:r>
                        <a:rPr lang="en-US" altLang="ko-KR"/>
                        <a:t> - </a:t>
                      </a:r>
                      <a:r>
                        <a:rPr lang="ko-KR" altLang="en-US"/>
                        <a:t>분말상 </a:t>
                      </a:r>
                      <a:r>
                        <a:rPr lang="en-US" altLang="ko-KR"/>
                        <a:t>: </a:t>
                      </a:r>
                      <a:r>
                        <a:rPr lang="ko-KR" altLang="en-US"/>
                        <a:t>유성분 </a:t>
                      </a:r>
                      <a:r>
                        <a:rPr lang="en-US" altLang="ko-KR"/>
                        <a:t>60.0% </a:t>
                      </a:r>
                      <a:r>
                        <a:rPr lang="ko-KR" altLang="en-US"/>
                        <a:t>이상</a:t>
                      </a:r>
                      <a:endParaRPr lang="ko-KR" altLang="en-US"/>
                    </a:p>
                    <a:p>
                      <a:pPr lvl="0" latinLnBrk="1">
                        <a:defRPr/>
                      </a:pPr>
                      <a:r>
                        <a:rPr lang="ko-KR" altLang="en-US"/>
                        <a:t> </a:t>
                      </a:r>
                      <a:r>
                        <a:rPr lang="en-US" altLang="ko-KR"/>
                        <a:t>- </a:t>
                      </a:r>
                      <a:r>
                        <a:rPr lang="ko-KR" altLang="en-US"/>
                        <a:t>액상 </a:t>
                      </a:r>
                      <a:r>
                        <a:rPr lang="en-US" altLang="ko-KR"/>
                        <a:t>: </a:t>
                      </a:r>
                      <a:r>
                        <a:rPr lang="ko-KR" altLang="en-US"/>
                        <a:t>유성분 </a:t>
                      </a:r>
                      <a:r>
                        <a:rPr lang="en-US" altLang="ko-KR"/>
                        <a:t>9.0% </a:t>
                      </a:r>
                      <a:r>
                        <a:rPr lang="ko-KR" altLang="en-US"/>
                        <a:t>이상</a:t>
                      </a:r>
                      <a:endParaRPr lang="ko-KR" altLang="en-US" b="1"/>
                    </a:p>
                  </a:txBody>
                  <a:tcPr marL="91440" marR="91440"/>
                </a:tc>
              </a:tr>
              <a:tr h="242147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모조치즈</a:t>
                      </a:r>
                      <a:r>
                        <a:rPr lang="en-US" altLang="ko-KR" b="1"/>
                        <a:t>, </a:t>
                      </a:r>
                      <a:r>
                        <a:rPr lang="ko-KR" altLang="en-US" b="1"/>
                        <a:t>기타가공품 등 </a:t>
                      </a:r>
                      <a:endParaRPr lang="ko-KR" altLang="en-US" b="1"/>
                    </a:p>
                    <a:p>
                      <a:pPr marL="274638" lvl="0" indent="-182563" latinLnBrk="1">
                        <a:defRPr/>
                      </a:pPr>
                      <a:r>
                        <a:rPr lang="en-US" altLang="ko-KR"/>
                        <a:t>- </a:t>
                      </a:r>
                      <a:r>
                        <a:rPr lang="ko-KR" altLang="en-US"/>
                        <a:t>자연치즈 유래 유고형분 </a:t>
                      </a:r>
                      <a:r>
                        <a:rPr lang="en-US" altLang="ko-KR"/>
                        <a:t>18% </a:t>
                      </a:r>
                      <a:r>
                        <a:rPr lang="ko-KR" altLang="en-US"/>
                        <a:t>미만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자연치즈</a:t>
                      </a:r>
                      <a:endParaRPr lang="ko-KR" altLang="en-US" b="1"/>
                    </a:p>
                    <a:p>
                      <a:pPr marL="274638" lvl="0" indent="-274638" latinLnBrk="1">
                        <a:defRPr/>
                      </a:pPr>
                      <a:r>
                        <a:rPr lang="ko-KR" altLang="en-US"/>
                        <a:t> </a:t>
                      </a:r>
                      <a:r>
                        <a:rPr lang="en-US" altLang="ko-KR"/>
                        <a:t>- </a:t>
                      </a:r>
                      <a:r>
                        <a:rPr lang="ko-KR" altLang="en-US"/>
                        <a:t>원유 또는 유가공품을 응고시킨 후 유청을 제거한 것 </a:t>
                      </a:r>
                      <a:endParaRPr lang="ko-KR" altLang="en-US"/>
                    </a:p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가공치즈</a:t>
                      </a:r>
                      <a:r>
                        <a:rPr lang="ko-KR" altLang="en-US"/>
                        <a:t> </a:t>
                      </a:r>
                      <a:endParaRPr lang="ko-KR" altLang="en-US"/>
                    </a:p>
                    <a:p>
                      <a:pPr lvl="0" latinLnBrk="1">
                        <a:defRPr/>
                      </a:pPr>
                      <a:r>
                        <a:rPr lang="en-US" altLang="ko-KR"/>
                        <a:t>- </a:t>
                      </a:r>
                      <a:r>
                        <a:rPr lang="ko-KR" altLang="en-US"/>
                        <a:t>자연치즈 유래 유고형분 </a:t>
                      </a:r>
                      <a:r>
                        <a:rPr lang="en-US" altLang="ko-KR"/>
                        <a:t>18% </a:t>
                      </a:r>
                      <a:r>
                        <a:rPr lang="ko-KR" altLang="en-US"/>
                        <a:t>이상</a:t>
                      </a:r>
                      <a:endParaRPr lang="ko-KR" altLang="en-US" b="1"/>
                    </a:p>
                  </a:txBody>
                  <a:tcPr marL="91440" marR="91440"/>
                </a:tc>
              </a:tr>
              <a:tr h="123613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발효음료류 등</a:t>
                      </a:r>
                      <a:r>
                        <a:rPr lang="ko-KR" altLang="en-US"/>
                        <a:t> </a:t>
                      </a:r>
                      <a:endParaRPr lang="ko-KR" altLang="en-US"/>
                    </a:p>
                    <a:p>
                      <a:pPr lvl="0" latinLnBrk="1">
                        <a:defRPr/>
                      </a:pPr>
                      <a:r>
                        <a:rPr lang="en-US" altLang="ko-KR"/>
                        <a:t> - </a:t>
                      </a:r>
                      <a:r>
                        <a:rPr lang="ko-KR" altLang="en-US"/>
                        <a:t>무지유고형분 </a:t>
                      </a:r>
                      <a:r>
                        <a:rPr lang="en-US" altLang="ko-KR"/>
                        <a:t>3% </a:t>
                      </a:r>
                      <a:r>
                        <a:rPr lang="ko-KR" altLang="en-US"/>
                        <a:t>미만 발효유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/>
                        <a:t>◦</a:t>
                      </a:r>
                      <a:r>
                        <a:rPr lang="ko-KR" altLang="en-US" b="1"/>
                        <a:t>발효유류</a:t>
                      </a:r>
                      <a:endParaRPr lang="ko-KR" altLang="en-US" b="1"/>
                    </a:p>
                    <a:p>
                      <a:pPr lvl="0" latinLnBrk="1">
                        <a:defRPr/>
                      </a:pPr>
                      <a:r>
                        <a:rPr lang="ko-KR" altLang="en-US"/>
                        <a:t> </a:t>
                      </a:r>
                      <a:r>
                        <a:rPr lang="en-US" altLang="ko-KR"/>
                        <a:t>- </a:t>
                      </a:r>
                      <a:r>
                        <a:rPr lang="ko-KR" altLang="en-US"/>
                        <a:t>무지유고형분 </a:t>
                      </a:r>
                      <a:r>
                        <a:rPr lang="en-US" altLang="ko-KR"/>
                        <a:t>3% </a:t>
                      </a:r>
                      <a:r>
                        <a:rPr lang="ko-KR" altLang="en-US"/>
                        <a:t>이상</a:t>
                      </a:r>
                      <a:endParaRPr lang="ko-KR" altLang="en-US" b="1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3" name="직사각형 2"/>
          <p:cNvSpPr/>
          <p:nvPr/>
        </p:nvSpPr>
        <p:spPr>
          <a:xfrm>
            <a:off x="252918" y="86468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defRPr/>
            </a:pPr>
            <a:r>
              <a:rPr lang="ko-KR" altLang="en-US" b="1">
                <a:latin typeface="맑은 고딕"/>
                <a:ea typeface="맑은 고딕"/>
              </a:rPr>
              <a:t>나</a:t>
            </a:r>
            <a:r>
              <a:rPr lang="en-US" altLang="ko-KR" b="1">
                <a:latin typeface="맑은 고딕"/>
                <a:ea typeface="맑은 고딕"/>
              </a:rPr>
              <a:t>. </a:t>
            </a:r>
            <a:r>
              <a:rPr lang="ko-KR" altLang="en-US" b="1">
                <a:latin typeface="맑은 고딕"/>
                <a:ea typeface="맑은 고딕"/>
              </a:rPr>
              <a:t>원료 등의 배합비율</a:t>
            </a:r>
            <a:r>
              <a:rPr lang="ko-KR" altLang="en-US">
                <a:latin typeface="맑은 고딕"/>
                <a:ea typeface="맑은 고딕"/>
              </a:rPr>
              <a:t>에 따라 축산물가공품으로 분류되는 유형에 대해 </a:t>
            </a:r>
            <a:r>
              <a:rPr lang="ko-KR" altLang="en-US" b="1">
                <a:latin typeface="맑은 고딕"/>
                <a:ea typeface="맑은 고딕"/>
              </a:rPr>
              <a:t>영업허가 및 품목제조보고 시 확인철저</a:t>
            </a:r>
            <a:endParaRPr lang="ko-KR" altLang="en-US" b="1"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68344" y="6444044"/>
            <a:ext cx="1348021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이하 생략</a:t>
            </a:r>
            <a:r>
              <a:rPr lang="en-US" altLang="ko-KR">
                <a:latin typeface="맑은 고딕"/>
                <a:ea typeface="맑은 고딕"/>
              </a:rPr>
              <a:t>)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6" name="제목 1"/>
          <p:cNvSpPr txBox="1"/>
          <p:nvPr/>
        </p:nvSpPr>
        <p:spPr>
          <a:xfrm>
            <a:off x="168363" y="262809"/>
            <a:ext cx="6995925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기본방향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(p405)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03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/>
          <p:nvPr/>
        </p:nvSpPr>
        <p:spPr>
          <a:xfrm>
            <a:off x="168363" y="262809"/>
            <a:ext cx="7716005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영업의 허가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(p406)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1055757"/>
            <a:ext cx="8568952" cy="516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가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근거법령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en-US" altLang="ko-KR" sz="2000">
                <a:latin typeface="맑은 고딕"/>
              </a:rPr>
              <a:t>｢</a:t>
            </a:r>
            <a:r>
              <a:rPr lang="ko-KR" altLang="en-US" sz="2000">
                <a:latin typeface="맑은 고딕"/>
                <a:ea typeface="맑은 고딕"/>
              </a:rPr>
              <a:t>축산물 위생관리법</a:t>
            </a:r>
            <a:r>
              <a:rPr lang="en-US" altLang="ko-KR" sz="2000">
                <a:latin typeface="맑은 고딕"/>
              </a:rPr>
              <a:t>｣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22</a:t>
            </a:r>
            <a:r>
              <a:rPr lang="ko-KR" altLang="en-US" sz="2000">
                <a:latin typeface="맑은 고딕"/>
                <a:ea typeface="맑은 고딕"/>
              </a:rPr>
              <a:t>조 및 같은 법 시행규칙 제</a:t>
            </a:r>
            <a:r>
              <a:rPr lang="en-US" altLang="ko-KR" sz="2000">
                <a:latin typeface="맑은 고딕"/>
                <a:ea typeface="맑은 고딕"/>
              </a:rPr>
              <a:t>30</a:t>
            </a:r>
            <a:r>
              <a:rPr lang="ko-KR" altLang="en-US" sz="2000">
                <a:latin typeface="맑은 고딕"/>
                <a:ea typeface="맑은 고딕"/>
              </a:rPr>
              <a:t>조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나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허가기관</a:t>
            </a:r>
            <a:r>
              <a:rPr lang="en-US" altLang="ko-KR" sz="2000" b="1">
                <a:latin typeface="맑은 고딕"/>
                <a:ea typeface="맑은 고딕"/>
              </a:rPr>
              <a:t>(</a:t>
            </a:r>
            <a:r>
              <a:rPr lang="ko-KR" altLang="en-US" sz="2000" b="1">
                <a:latin typeface="맑은 고딕"/>
                <a:ea typeface="맑은 고딕"/>
              </a:rPr>
              <a:t>처리기한</a:t>
            </a:r>
            <a:r>
              <a:rPr lang="en-US" altLang="ko-KR" sz="2000" b="1">
                <a:latin typeface="맑은 고딕"/>
                <a:ea typeface="맑은 고딕"/>
              </a:rPr>
              <a:t>)</a:t>
            </a:r>
            <a:endParaRPr lang="en-US" altLang="ko-KR" sz="2000" b="1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en-US" altLang="ko-KR" sz="2000">
                <a:ea typeface="맑은 고딕"/>
              </a:rPr>
              <a:t>	</a:t>
            </a:r>
            <a:r>
              <a:rPr lang="en-US" altLang="ko-KR" sz="2000" u="sng">
                <a:latin typeface="맑은 고딕"/>
                <a:ea typeface="맑은 고딕"/>
              </a:rPr>
              <a:t>1) </a:t>
            </a:r>
            <a:r>
              <a:rPr lang="ko-KR" altLang="en-US" sz="2000" u="sng">
                <a:latin typeface="맑은 고딕"/>
                <a:ea typeface="맑은 고딕"/>
              </a:rPr>
              <a:t>시</a:t>
            </a:r>
            <a:r>
              <a:rPr lang="en-US" altLang="ko-KR" sz="2000" u="sng">
                <a:ea typeface="맑은 고딕"/>
              </a:rPr>
              <a:t>․</a:t>
            </a:r>
            <a:r>
              <a:rPr lang="ko-KR" altLang="en-US" sz="2000" u="sng">
                <a:latin typeface="맑은 고딕"/>
                <a:ea typeface="맑은 고딕"/>
              </a:rPr>
              <a:t>도지사</a:t>
            </a:r>
            <a:r>
              <a:rPr lang="en-US" altLang="ko-KR" sz="2000" u="sng">
                <a:latin typeface="맑은 고딕"/>
                <a:ea typeface="맑은 고딕"/>
              </a:rPr>
              <a:t>(8</a:t>
            </a:r>
            <a:r>
              <a:rPr lang="ko-KR" altLang="en-US" sz="2000" u="sng">
                <a:latin typeface="맑은 고딕"/>
                <a:ea typeface="맑은 고딕"/>
              </a:rPr>
              <a:t>일</a:t>
            </a:r>
            <a:r>
              <a:rPr lang="en-US" altLang="ko-KR" sz="2000" u="sng">
                <a:latin typeface="맑은 고딕"/>
                <a:ea typeface="맑은 고딕"/>
              </a:rPr>
              <a:t>) : </a:t>
            </a:r>
            <a:r>
              <a:rPr lang="ko-KR" altLang="en-US" sz="2000">
                <a:latin typeface="맑은 고딕"/>
                <a:ea typeface="맑은 고딕"/>
              </a:rPr>
              <a:t>도축업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집유업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축산물가공업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식용란선별포장업</a:t>
            </a:r>
            <a:r>
              <a:rPr lang="ko-KR" altLang="en-US" sz="2000" u="sng">
                <a:latin typeface="맑은 고딕"/>
                <a:ea typeface="맑은 고딕"/>
              </a:rPr>
              <a:t> </a:t>
            </a:r>
            <a:endParaRPr lang="ko-KR" altLang="en-US" sz="2000" u="sng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en-US" altLang="ko-KR" sz="2000">
                <a:ea typeface="맑은 고딕"/>
              </a:rPr>
              <a:t>	</a:t>
            </a: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특별자치시장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특별자치도지사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시장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군수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구청장</a:t>
            </a:r>
            <a:r>
              <a:rPr lang="en-US" altLang="ko-KR" sz="2000">
                <a:latin typeface="맑은 고딕"/>
                <a:ea typeface="맑은 고딕"/>
              </a:rPr>
              <a:t>(8</a:t>
            </a:r>
            <a:r>
              <a:rPr lang="ko-KR" altLang="en-US" sz="2000">
                <a:latin typeface="맑은 고딕"/>
                <a:ea typeface="맑은 고딕"/>
              </a:rPr>
              <a:t>일</a:t>
            </a:r>
            <a:r>
              <a:rPr lang="en-US" altLang="ko-KR" sz="2000">
                <a:latin typeface="맑은 고딕"/>
                <a:ea typeface="맑은 고딕"/>
              </a:rPr>
              <a:t>) : </a:t>
            </a:r>
            <a:r>
              <a:rPr lang="ko-KR" altLang="en-US" sz="2000">
                <a:latin typeface="맑은 고딕"/>
                <a:ea typeface="맑은 고딕"/>
              </a:rPr>
              <a:t>식육포장처리업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축산물보관업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다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작성서류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r>
              <a:rPr lang="en-US" altLang="ko-KR" sz="2000">
                <a:latin typeface="맑은 고딕"/>
                <a:ea typeface="맑은 고딕"/>
              </a:rPr>
              <a:t>:</a:t>
            </a:r>
            <a:r>
              <a:rPr lang="ko-KR" altLang="en-US" sz="2000">
                <a:latin typeface="맑은 고딕"/>
                <a:ea typeface="맑은 고딕"/>
              </a:rPr>
              <a:t>「축산물 위생관리법 시행규칙」제</a:t>
            </a:r>
            <a:r>
              <a:rPr lang="en-US" altLang="ko-KR" sz="2000">
                <a:latin typeface="맑은 고딕"/>
                <a:ea typeface="맑은 고딕"/>
              </a:rPr>
              <a:t>30</a:t>
            </a:r>
            <a:r>
              <a:rPr lang="ko-KR" altLang="en-US" sz="2000">
                <a:latin typeface="맑은 고딕"/>
                <a:ea typeface="맑은 고딕"/>
              </a:rPr>
              <a:t>조 및 별지 제</a:t>
            </a:r>
            <a:r>
              <a:rPr lang="en-US" altLang="ko-KR" sz="2000">
                <a:latin typeface="맑은 고딕"/>
                <a:ea typeface="맑은 고딕"/>
              </a:rPr>
              <a:t>16</a:t>
            </a:r>
            <a:r>
              <a:rPr lang="ko-KR" altLang="en-US" sz="2000">
                <a:latin typeface="맑은 고딕"/>
                <a:ea typeface="맑은 고딕"/>
              </a:rPr>
              <a:t>호 서식참조 </a:t>
            </a:r>
            <a:endParaRPr lang="ko-KR" altLang="en-US" sz="2000">
              <a:latin typeface="맑은 고딕"/>
              <a:ea typeface="맑은 고딕"/>
            </a:endParaRPr>
          </a:p>
          <a:p>
            <a:pPr marL="709613" lvl="0" indent="-261938">
              <a:lnSpc>
                <a:spcPts val="25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1) </a:t>
            </a:r>
            <a:r>
              <a:rPr lang="ko-KR" altLang="en-US" sz="2000">
                <a:latin typeface="맑은 고딕"/>
                <a:ea typeface="맑은 고딕"/>
              </a:rPr>
              <a:t>영업의 허가에 관한 사무를 수행하기 위해서「개인정보 보호법 시행령」 제</a:t>
            </a:r>
            <a:r>
              <a:rPr lang="en-US" altLang="ko-KR" sz="2000">
                <a:latin typeface="맑은 고딕"/>
                <a:ea typeface="맑은 고딕"/>
              </a:rPr>
              <a:t>19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호에 따른 주민등록번호가 포함된 자료를 처리할 수 있음 </a:t>
            </a:r>
            <a:endParaRPr lang="ko-KR" altLang="en-US" sz="2000">
              <a:latin typeface="맑은 고딕"/>
              <a:ea typeface="맑은 고딕"/>
            </a:endParaRPr>
          </a:p>
          <a:p>
            <a:pPr marL="709613" lvl="0" indent="-261938">
              <a:lnSpc>
                <a:spcPts val="25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영업의 허가를 받고자 하는 자가 피성년후견인이거나 파산선고를 받고 복권 되지 아니한 자 등 영업제한 사유에 해당하는지를 여부를 확인하여야 함 </a:t>
            </a:r>
            <a:endParaRPr lang="ko-KR" altLang="en-US" sz="2000">
              <a:latin typeface="맑은 고딕"/>
              <a:ea typeface="맑은 고딕"/>
            </a:endParaRPr>
          </a:p>
          <a:p>
            <a:pPr marL="709613" lvl="0" indent="-261938">
              <a:lnSpc>
                <a:spcPts val="25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3),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r>
              <a:rPr lang="en-US" altLang="ko-KR" sz="2000">
                <a:latin typeface="맑은 고딕"/>
                <a:ea typeface="맑은 고딕"/>
              </a:rPr>
              <a:t>4)</a:t>
            </a:r>
            <a:endParaRPr lang="en-US" altLang="ko-KR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22507744"/>
      </p:ext>
    </p:extLst>
  </p:cSld>
  <p:clrMapOvr>
    <a:masterClrMapping/>
  </p:clrMapOvr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23528" y="4600238"/>
            <a:ext cx="8715519" cy="20691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91440" tIns="45720" rIns="91440" bIns="45720" anchor="t">
            <a:spAutoFit/>
          </a:bodyPr>
          <a:lstStyle/>
          <a:p>
            <a:pPr marL="152400" lvl="8" indent="-1524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작업장의 시설</a:t>
            </a:r>
            <a:r>
              <a:rPr lang="ko-KR" altLang="en-US" spc="0">
                <a:latin typeface="맑은 고딕"/>
                <a:ea typeface="맑은 고딕"/>
              </a:rPr>
              <a:t>내역 및 배치도 </a:t>
            </a:r>
            <a:endParaRPr lang="ko-KR" altLang="en-US" spc="0">
              <a:latin typeface="맑은 고딕"/>
              <a:ea typeface="맑은 고딕"/>
            </a:endParaRPr>
          </a:p>
          <a:p>
            <a:pPr marL="152400" lvl="8" indent="-1524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pc="0">
                <a:latin typeface="맑은 고딕"/>
                <a:ea typeface="맑은 고딕"/>
              </a:rPr>
              <a:t>책임수의사 지정승인신청서</a:t>
            </a:r>
            <a:r>
              <a:rPr lang="en-US" altLang="ko-KR" spc="0">
                <a:latin typeface="맑은 고딕"/>
                <a:ea typeface="맑은 고딕"/>
              </a:rPr>
              <a:t>(</a:t>
            </a:r>
            <a:r>
              <a:rPr lang="ko-KR" altLang="en-US" spc="0">
                <a:latin typeface="맑은 고딕"/>
                <a:ea typeface="맑은 고딕"/>
              </a:rPr>
              <a:t>집유업만 제출</a:t>
            </a:r>
            <a:r>
              <a:rPr lang="en-US" altLang="ko-KR" spc="0">
                <a:latin typeface="맑은 고딕"/>
                <a:ea typeface="맑은 고딕"/>
              </a:rPr>
              <a:t>) </a:t>
            </a:r>
            <a:endParaRPr lang="en-US" altLang="ko-KR" spc="0">
              <a:latin typeface="맑은 고딕"/>
              <a:ea typeface="맑은 고딕"/>
            </a:endParaRPr>
          </a:p>
          <a:p>
            <a:pPr marL="152400" lvl="8" indent="-1524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pc="0">
                <a:latin typeface="맑은 고딕"/>
                <a:ea typeface="맑은 고딕"/>
              </a:rPr>
              <a:t>「먹는물관리법」에 따른 먹는물 수질검사기관이 발행한 수질검사</a:t>
            </a:r>
            <a:r>
              <a:rPr lang="en-US" altLang="ko-KR" spc="0">
                <a:latin typeface="맑은 고딕"/>
                <a:ea typeface="맑은 고딕"/>
              </a:rPr>
              <a:t>(</a:t>
            </a:r>
            <a:r>
              <a:rPr lang="ko-KR" altLang="en-US" spc="0">
                <a:latin typeface="맑은 고딕"/>
                <a:ea typeface="맑은 고딕"/>
              </a:rPr>
              <a:t>시험</a:t>
            </a:r>
            <a:r>
              <a:rPr lang="en-US" altLang="ko-KR" spc="0">
                <a:latin typeface="맑은 고딕"/>
                <a:ea typeface="맑은 고딕"/>
              </a:rPr>
              <a:t>)</a:t>
            </a:r>
            <a:r>
              <a:rPr lang="ko-KR" altLang="en-US" spc="0">
                <a:latin typeface="맑은 고딕"/>
                <a:ea typeface="맑은 고딕"/>
              </a:rPr>
              <a:t>성적서 사본 </a:t>
            </a:r>
            <a:r>
              <a:rPr lang="en-US" altLang="ko-KR" spc="0">
                <a:latin typeface="맑은 고딕"/>
                <a:ea typeface="맑은 고딕"/>
              </a:rPr>
              <a:t>(</a:t>
            </a:r>
            <a:r>
              <a:rPr lang="ko-KR" altLang="en-US" spc="0">
                <a:latin typeface="맑은 고딕"/>
                <a:ea typeface="맑은 고딕"/>
              </a:rPr>
              <a:t>수돗물이 아닌 지하수 등을 사용하는 경우만 제출</a:t>
            </a:r>
            <a:r>
              <a:rPr lang="en-US" altLang="ko-KR" spc="0">
                <a:latin typeface="맑은 고딕"/>
                <a:ea typeface="맑은 고딕"/>
              </a:rPr>
              <a:t>) </a:t>
            </a:r>
            <a:endParaRPr lang="en-US" altLang="ko-KR" spc="0">
              <a:latin typeface="맑은 고딕"/>
              <a:ea typeface="맑은 고딕"/>
            </a:endParaRPr>
          </a:p>
          <a:p>
            <a:pPr marL="152400" lvl="8" indent="-15240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AutoNum type="arabicPeriod"/>
              <a:defRPr/>
            </a:pPr>
            <a:r>
              <a:rPr lang="ko-KR" altLang="en-US" spc="0">
                <a:latin typeface="맑은 고딕"/>
                <a:ea typeface="맑은 고딕"/>
              </a:rPr>
              <a:t>작업장에 대하여 작성한 자체안전관리인증기준</a:t>
            </a:r>
            <a:r>
              <a:rPr lang="en-US" altLang="ko-KR" spc="0">
                <a:latin typeface="맑은 고딕"/>
                <a:ea typeface="맑은 고딕"/>
              </a:rPr>
              <a:t>(</a:t>
            </a:r>
            <a:r>
              <a:rPr lang="ko-KR" altLang="en-US" spc="0">
                <a:latin typeface="맑은 고딕"/>
                <a:ea typeface="맑은 고딕"/>
              </a:rPr>
              <a:t>「축산물 위생관리법」제</a:t>
            </a:r>
            <a:r>
              <a:rPr lang="en-US" altLang="ko-KR" spc="0">
                <a:latin typeface="맑은 고딕"/>
                <a:ea typeface="맑은 고딕"/>
              </a:rPr>
              <a:t>9</a:t>
            </a:r>
            <a:r>
              <a:rPr lang="ko-KR" altLang="en-US" spc="0">
                <a:latin typeface="맑은 고딕"/>
                <a:ea typeface="맑은 고딕"/>
              </a:rPr>
              <a:t>조제</a:t>
            </a:r>
            <a:r>
              <a:rPr lang="en-US" altLang="ko-KR" spc="0">
                <a:latin typeface="맑은 고딕"/>
                <a:ea typeface="맑은 고딕"/>
              </a:rPr>
              <a:t>2</a:t>
            </a:r>
            <a:r>
              <a:rPr lang="ko-KR" altLang="en-US" spc="0">
                <a:latin typeface="맑은 고딕"/>
                <a:ea typeface="맑은 고딕"/>
              </a:rPr>
              <a:t>항에 따라 자체안전관리인증기준 적용 대상만 제출</a:t>
            </a:r>
            <a:endParaRPr lang="ko-KR" altLang="en-US" spc="0">
              <a:latin typeface="맑은 고딕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189761"/>
            <a:ext cx="1957540" cy="391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000">
                <a:latin typeface="맑은 고딕"/>
                <a:ea typeface="맑은 고딕"/>
              </a:rPr>
              <a:t>&lt;</a:t>
            </a:r>
            <a:r>
              <a:rPr lang="ko-KR" altLang="en-US" sz="2000">
                <a:latin typeface="맑은 고딕"/>
                <a:ea typeface="맑은 고딕"/>
              </a:rPr>
              <a:t>첨부서류</a:t>
            </a:r>
            <a:r>
              <a:rPr lang="en-US" altLang="ko-KR" sz="2000">
                <a:latin typeface="맑은 고딕"/>
                <a:ea typeface="맑은 고딕"/>
              </a:rPr>
              <a:t>&gt;</a:t>
            </a:r>
            <a:endParaRPr lang="ko-KR" altLang="en-US" sz="2000">
              <a:latin typeface="맑은 고딕"/>
              <a:ea typeface="맑은 고딕"/>
            </a:endParaRPr>
          </a:p>
        </p:txBody>
      </p:sp>
      <p:sp>
        <p:nvSpPr>
          <p:cNvPr id="14" name="가로 글상자 13"/>
          <p:cNvSpPr txBox="1"/>
          <p:nvPr/>
        </p:nvSpPr>
        <p:spPr>
          <a:xfrm>
            <a:off x="251520" y="3418791"/>
            <a:ext cx="8832527" cy="1008112"/>
          </a:xfrm>
          <a:prstGeom prst="rect">
            <a:avLst/>
          </a:prstGeom>
        </p:spPr>
        <p:txBody>
          <a:bodyPr wrap="none"/>
          <a:p>
            <a:pPr marL="312963" lvl="0" indent="-293913">
              <a:lnSpc>
                <a:spcPts val="25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4) </a:t>
            </a:r>
            <a:r>
              <a:rPr lang="ko-KR" altLang="en-US" sz="2000">
                <a:latin typeface="맑은 고딕"/>
                <a:ea typeface="맑은 고딕"/>
              </a:rPr>
              <a:t>영업허가 신청서 서식 기재사항 누락 여부 등을 확인하고 첨부서류 구비 </a:t>
            </a:r>
            <a:endParaRPr lang="ko-KR" altLang="en-US" sz="2000">
              <a:latin typeface="맑은 고딕"/>
              <a:ea typeface="맑은 고딕"/>
            </a:endParaRPr>
          </a:p>
          <a:p>
            <a:pPr marL="285749" lvl="0" indent="0">
              <a:lnSpc>
                <a:spcPts val="25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여부를 확인하여야 함</a:t>
            </a:r>
            <a:endParaRPr sz="2000">
              <a:latin typeface="맑은 고딕"/>
              <a:ea typeface="맑은 고딕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41530" y="1687715"/>
            <a:ext cx="8622958" cy="1186091"/>
          </a:xfrm>
          <a:prstGeom prst="rect">
            <a:avLst/>
          </a:prstGeom>
          <a:noFill/>
          <a:ln>
            <a:solidFill>
              <a:schemeClr val="dk1"/>
            </a:solidFill>
          </a:ln>
        </p:spPr>
        <p:txBody>
          <a:bodyPr wrap="square">
            <a:spAutoFit/>
          </a:bodyPr>
          <a:p>
            <a:pPr lvl="0" algn="l">
              <a:defRPr/>
            </a:pPr>
            <a:r>
              <a: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1. 법인 등기사항증명서(법인인 경우만 해당)</a:t>
            </a: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lvl="0" algn="l">
              <a:defRPr/>
            </a:pPr>
            <a:r>
              <a: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2. 건축물대장 및 토지이용계획확인서</a:t>
            </a: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marL="247649" lvl="0" indent="-266699" algn="l">
              <a:defRPr/>
            </a:pPr>
            <a:r>
              <a: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</a:rPr>
              <a:t>3. 건강진단서(「축산물 위생관리법 시행규칙」제44조에 따른 건강진단 대상자만 해당)</a:t>
            </a:r>
            <a:endParaRPr xmlns:mc="http://schemas.openxmlformats.org/markup-compatibility/2006" xmlns:hp="http://schemas.haansoft.com/office/presentation/8.0" kumimoji="0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16" name="가로 글상자 15"/>
          <p:cNvSpPr txBox="1"/>
          <p:nvPr/>
        </p:nvSpPr>
        <p:spPr>
          <a:xfrm>
            <a:off x="216024" y="404664"/>
            <a:ext cx="8604448" cy="936104"/>
          </a:xfrm>
          <a:prstGeom prst="rect">
            <a:avLst/>
          </a:prstGeom>
        </p:spPr>
        <p:txBody>
          <a:bodyPr wrap="none"/>
          <a:p>
            <a:pPr marL="304799" lvl="0" indent="-266699">
              <a:lnSpc>
                <a:spcPts val="25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3) </a:t>
            </a:r>
            <a:r>
              <a:rPr lang="en-US" altLang="ko-KR" sz="2000">
                <a:latin typeface="맑은 고딕"/>
              </a:rPr>
              <a:t>｢</a:t>
            </a:r>
            <a:r>
              <a:rPr lang="ko-KR" altLang="en-US" sz="2000">
                <a:latin typeface="맑은 고딕"/>
                <a:ea typeface="맑은 고딕"/>
              </a:rPr>
              <a:t>전자정부법</a:t>
            </a:r>
            <a:r>
              <a:rPr lang="en-US" altLang="ko-KR" sz="2000">
                <a:latin typeface="맑은 고딕"/>
              </a:rPr>
              <a:t>｣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36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항에 따른 행정정보의 공동이용을 통하여 다음</a:t>
            </a:r>
            <a:endParaRPr lang="ko-KR" altLang="en-US" sz="2000">
              <a:latin typeface="맑은 고딕"/>
              <a:ea typeface="맑은 고딕"/>
            </a:endParaRPr>
          </a:p>
          <a:p>
            <a:pPr marL="304799" lvl="0" indent="-266699">
              <a:lnSpc>
                <a:spcPts val="25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의 서류를 확인하여야 함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다만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신청인이 확인에 동의하지 아니하는 경우</a:t>
            </a:r>
            <a:endParaRPr lang="ko-KR" altLang="en-US" sz="2000">
              <a:latin typeface="맑은 고딕"/>
              <a:ea typeface="맑은 고딕"/>
            </a:endParaRPr>
          </a:p>
          <a:p>
            <a:pPr marL="304799" lvl="0" indent="-266699">
              <a:lnSpc>
                <a:spcPts val="25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에는 건강진단서의 사본을 첨부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endParaRPr lang="ko-KR" altLang="en-US" sz="2000">
              <a:latin typeface="맑은 고딕"/>
              <a:ea typeface="맑은 고딕"/>
            </a:endParaRPr>
          </a:p>
          <a:p>
            <a:pPr marL="709613" lvl="0" indent="-261938">
              <a:lnSpc>
                <a:spcPts val="2500"/>
              </a:lnSpc>
              <a:defRPr/>
            </a:pPr>
            <a:endParaRPr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15583849"/>
      </p:ext>
    </p:extLst>
  </p:cSld>
  <p:clrMapOvr>
    <a:masterClrMapping/>
  </p:clrMapOvr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/>
          <p:nvPr/>
        </p:nvSpPr>
        <p:spPr>
          <a:xfrm>
            <a:off x="168363" y="116632"/>
            <a:ext cx="7716005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영업의 신고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HY견고딕"/>
                <a:ea typeface="HY견고딕"/>
                <a:cs typeface="+mj-cs"/>
              </a:rPr>
              <a:t>(p.407)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HY견고딕"/>
              <a:ea typeface="HY견고딕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690535"/>
            <a:ext cx="8568952" cy="516543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가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근거법령</a:t>
            </a:r>
            <a:r>
              <a:rPr lang="en-US" altLang="ko-KR" sz="2000" b="1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 「축산물 위생관리법」제</a:t>
            </a:r>
            <a:r>
              <a:rPr lang="en-US" altLang="ko-KR" sz="2000">
                <a:latin typeface="맑은 고딕"/>
                <a:ea typeface="맑은 고딕"/>
              </a:rPr>
              <a:t>24</a:t>
            </a:r>
            <a:r>
              <a:rPr lang="ko-KR" altLang="en-US" sz="2000">
                <a:latin typeface="맑은 고딕"/>
                <a:ea typeface="맑은 고딕"/>
              </a:rPr>
              <a:t>조 및 같은 법 시행규칙 제</a:t>
            </a:r>
            <a:r>
              <a:rPr lang="en-US" altLang="ko-KR" sz="2000">
                <a:latin typeface="맑은 고딕"/>
                <a:ea typeface="맑은 고딕"/>
              </a:rPr>
              <a:t>35</a:t>
            </a:r>
            <a:r>
              <a:rPr lang="ko-KR" altLang="en-US" sz="2000">
                <a:latin typeface="맑은 고딕"/>
                <a:ea typeface="맑은 고딕"/>
              </a:rPr>
              <a:t>조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나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신고기관</a:t>
            </a:r>
            <a:r>
              <a:rPr lang="en-US" altLang="ko-KR" sz="2000" b="1">
                <a:latin typeface="맑은 고딕"/>
                <a:ea typeface="맑은 고딕"/>
              </a:rPr>
              <a:t>(</a:t>
            </a:r>
            <a:r>
              <a:rPr lang="ko-KR" altLang="en-US" sz="2000" b="1">
                <a:latin typeface="맑은 고딕"/>
                <a:ea typeface="맑은 고딕"/>
              </a:rPr>
              <a:t>처리기한</a:t>
            </a:r>
            <a:r>
              <a:rPr lang="en-US" altLang="ko-KR" sz="2000" b="1">
                <a:latin typeface="맑은 고딕"/>
                <a:ea typeface="맑은 고딕"/>
              </a:rPr>
              <a:t>) </a:t>
            </a:r>
            <a:endParaRPr lang="en-US" altLang="ko-KR" sz="2000" b="1">
              <a:latin typeface="맑은 고딕"/>
              <a:ea typeface="맑은 고딕"/>
            </a:endParaRPr>
          </a:p>
          <a:p>
            <a:pPr marL="635000" lvl="0" indent="-280988">
              <a:lnSpc>
                <a:spcPts val="25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1) </a:t>
            </a:r>
            <a:r>
              <a:rPr lang="ko-KR" altLang="en-US" sz="2000">
                <a:latin typeface="맑은 고딕"/>
                <a:ea typeface="맑은 고딕"/>
              </a:rPr>
              <a:t>특별자치시장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특별자치도지사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시장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군수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구청장</a:t>
            </a:r>
            <a:r>
              <a:rPr lang="en-US" altLang="ko-KR" sz="2000">
                <a:latin typeface="맑은 고딕"/>
                <a:ea typeface="맑은 고딕"/>
              </a:rPr>
              <a:t>(3</a:t>
            </a:r>
            <a:r>
              <a:rPr lang="ko-KR" altLang="en-US" sz="2000">
                <a:latin typeface="맑은 고딕"/>
                <a:ea typeface="맑은 고딕"/>
              </a:rPr>
              <a:t>일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축산물운반업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축산물판매업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식육판매업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식육부산물전문판매업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우유류판매업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축산물유통전문판매업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식용란수집판매업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식육즉석판매가공업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>
                <a:latin typeface="맑은 고딕"/>
                <a:ea typeface="맑은 고딕"/>
              </a:rPr>
              <a:t>다</a:t>
            </a:r>
            <a:r>
              <a:rPr lang="en-US" altLang="ko-KR" sz="2000" b="1">
                <a:latin typeface="맑은 고딕"/>
                <a:ea typeface="맑은 고딕"/>
              </a:rPr>
              <a:t>.</a:t>
            </a:r>
            <a:r>
              <a:rPr lang="en-US" altLang="ko-KR" sz="2000" b="1" spc="-200">
                <a:latin typeface="맑은 고딕"/>
                <a:ea typeface="맑은 고딕"/>
              </a:rPr>
              <a:t> </a:t>
            </a:r>
            <a:r>
              <a:rPr lang="ko-KR" altLang="en-US" sz="2000" b="1" spc="-200">
                <a:latin typeface="맑은 고딕"/>
                <a:ea typeface="맑은 고딕"/>
              </a:rPr>
              <a:t>작성서류 </a:t>
            </a:r>
            <a:r>
              <a:rPr lang="en-US" altLang="ko-KR" sz="2000" b="1" spc="-200">
                <a:latin typeface="맑은 고딕"/>
                <a:ea typeface="맑은 고딕"/>
              </a:rPr>
              <a:t>:</a:t>
            </a:r>
            <a:r>
              <a:rPr lang="ko-KR" altLang="en-US" sz="2000" b="1" spc="-200">
                <a:latin typeface="맑은 고딕"/>
                <a:ea typeface="맑은 고딕"/>
              </a:rPr>
              <a:t>「축산물 위생관리법 시행규칙」제</a:t>
            </a:r>
            <a:r>
              <a:rPr lang="en-US" altLang="ko-KR" sz="2000" b="1" spc="-200">
                <a:latin typeface="맑은 고딕"/>
                <a:ea typeface="맑은 고딕"/>
              </a:rPr>
              <a:t>35</a:t>
            </a:r>
            <a:r>
              <a:rPr lang="ko-KR" altLang="en-US" sz="2000" b="1" spc="-200">
                <a:latin typeface="맑은 고딕"/>
                <a:ea typeface="맑은 고딕"/>
              </a:rPr>
              <a:t>조 및 별지 제</a:t>
            </a:r>
            <a:r>
              <a:rPr lang="en-US" altLang="ko-KR" sz="2000" b="1" spc="-200">
                <a:latin typeface="맑은 고딕"/>
                <a:ea typeface="맑은 고딕"/>
              </a:rPr>
              <a:t>23</a:t>
            </a:r>
            <a:r>
              <a:rPr lang="ko-KR" altLang="en-US" sz="2000" b="1" spc="-200">
                <a:latin typeface="맑은 고딕"/>
                <a:ea typeface="맑은 고딕"/>
              </a:rPr>
              <a:t>호 서식 참조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>
              <a:lnSpc>
                <a:spcPts val="2500"/>
              </a:lnSpc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영업의 신고에 관한 사무를 수행하기 위해서「개인정보 보호법 시행령」 제</a:t>
            </a:r>
            <a:r>
              <a:rPr lang="en-US" altLang="ko-KR" sz="2000">
                <a:latin typeface="맑은 고딕"/>
                <a:ea typeface="맑은 고딕"/>
              </a:rPr>
              <a:t>19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호에 따른 주민등록번호가 포함된 자료를 처리할 수 있음 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endParaRPr lang="en-US" altLang="ko-KR" sz="2000">
              <a:latin typeface="맑은 고딕"/>
              <a:ea typeface="맑은 고딕"/>
            </a:endParaRPr>
          </a:p>
          <a:p>
            <a:pPr marL="635000" lvl="0" indent="-280988">
              <a:lnSpc>
                <a:spcPts val="2500"/>
              </a:lnSpc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영업소 폐쇄명령을 받고 </a:t>
            </a:r>
            <a:r>
              <a:rPr lang="en-US" altLang="ko-KR" sz="2000">
                <a:latin typeface="맑은 고딕"/>
                <a:ea typeface="맑은 고딕"/>
              </a:rPr>
              <a:t>6</a:t>
            </a:r>
            <a:r>
              <a:rPr lang="ko-KR" altLang="en-US" sz="2000">
                <a:latin typeface="맑은 고딕"/>
                <a:ea typeface="맑은 고딕"/>
              </a:rPr>
              <a:t>개월이 지나기 전에 같은 장소에서 같은 종류의 영업을 하려는 경우 등 영업신고 제한 사유에 해당하는지를 여부를 확인 하여야 함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000" spc="-300">
                <a:latin typeface="맑은 고딕"/>
                <a:ea typeface="맑은 고딕"/>
              </a:rPr>
              <a:t>「전자정부법」제</a:t>
            </a:r>
            <a:r>
              <a:rPr lang="en-US" altLang="ko-KR" sz="2000" spc="-300">
                <a:latin typeface="맑은 고딕"/>
                <a:ea typeface="맑은 고딕"/>
              </a:rPr>
              <a:t>36</a:t>
            </a:r>
            <a:r>
              <a:rPr lang="ko-KR" altLang="en-US" sz="2000" spc="-300">
                <a:latin typeface="맑은 고딕"/>
                <a:ea typeface="맑은 고딕"/>
              </a:rPr>
              <a:t>조제</a:t>
            </a:r>
            <a:r>
              <a:rPr lang="en-US" altLang="ko-KR" sz="2000" spc="-300">
                <a:latin typeface="맑은 고딕"/>
                <a:ea typeface="맑은 고딕"/>
              </a:rPr>
              <a:t>1</a:t>
            </a:r>
            <a:r>
              <a:rPr lang="ko-KR" altLang="en-US" sz="2000" spc="-300">
                <a:latin typeface="맑은 고딕"/>
                <a:ea typeface="맑은 고딕"/>
              </a:rPr>
              <a:t>항에 따른 행정정보의 공동이용을 통하여 다음의 서류를 확인하여야 함</a:t>
            </a:r>
            <a:r>
              <a:rPr lang="en-US" altLang="ko-KR" sz="2000" spc="-300">
                <a:latin typeface="맑은 고딕"/>
                <a:ea typeface="맑은 고딕"/>
              </a:rPr>
              <a:t>(</a:t>
            </a:r>
            <a:r>
              <a:rPr lang="ko-KR" altLang="en-US" sz="2000" spc="-300">
                <a:latin typeface="맑은 고딕"/>
                <a:ea typeface="맑은 고딕"/>
              </a:rPr>
              <a:t>다만</a:t>
            </a:r>
            <a:r>
              <a:rPr lang="en-US" altLang="ko-KR" sz="2000" spc="-300">
                <a:latin typeface="맑은 고딕"/>
                <a:ea typeface="맑은 고딕"/>
              </a:rPr>
              <a:t>, </a:t>
            </a:r>
            <a:r>
              <a:rPr lang="ko-KR" altLang="en-US" sz="2000" spc="-300">
                <a:latin typeface="맑은 고딕"/>
                <a:ea typeface="맑은 고딕"/>
              </a:rPr>
              <a:t>신청인이 확인에 동의하지 아니하는 경우에는 건강진단서의 사본을 첨부</a:t>
            </a:r>
            <a:r>
              <a:rPr lang="en-US" altLang="ko-KR" sz="2000" spc="-300">
                <a:latin typeface="맑은 고딕"/>
                <a:ea typeface="맑은 고딕"/>
              </a:rPr>
              <a:t>) </a:t>
            </a:r>
            <a:endParaRPr lang="en-US" altLang="ko-KR" sz="2000" spc="-300">
              <a:latin typeface="맑은 고딕"/>
              <a:ea typeface="맑은 고딕"/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755576" y="5760640"/>
            <a:ext cx="8064896" cy="980728"/>
          </a:xfrm>
          <a:prstGeom prst="rect">
            <a:avLst/>
          </a:prstGeom>
          <a:ln>
            <a:solidFill>
              <a:schemeClr val="dk1"/>
            </a:solidFill>
          </a:ln>
        </p:spPr>
        <p:txBody>
          <a:bodyPr wrap="square"/>
          <a:p>
            <a:pPr marL="190500" lvl="0" indent="-171450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spc="-300">
                <a:latin typeface="맑은 고딕"/>
                <a:ea typeface="맑은 고딕"/>
              </a:rPr>
              <a:t>1. </a:t>
            </a:r>
            <a:r>
              <a:rPr lang="ko-KR" altLang="en-US" sz="2000" spc="-300">
                <a:latin typeface="맑은 고딕"/>
                <a:ea typeface="맑은 고딕"/>
              </a:rPr>
              <a:t>법인 등기사항증명서</a:t>
            </a:r>
            <a:r>
              <a:rPr lang="en-US" altLang="ko-KR" sz="2000" spc="-300">
                <a:latin typeface="맑은 고딕"/>
                <a:ea typeface="맑은 고딕"/>
              </a:rPr>
              <a:t>(</a:t>
            </a:r>
            <a:r>
              <a:rPr lang="ko-KR" altLang="en-US" sz="2000" spc="-300">
                <a:latin typeface="맑은 고딕"/>
                <a:ea typeface="맑은 고딕"/>
              </a:rPr>
              <a:t>법인인 경우만 해당</a:t>
            </a:r>
            <a:r>
              <a:rPr lang="en-US" altLang="ko-KR" sz="2000" spc="-300">
                <a:latin typeface="맑은 고딕"/>
                <a:ea typeface="맑은 고딕"/>
              </a:rPr>
              <a:t>) </a:t>
            </a:r>
            <a:endParaRPr lang="en-US" altLang="ko-KR" sz="2000" spc="-300">
              <a:latin typeface="맑은 고딕"/>
              <a:ea typeface="맑은 고딕"/>
            </a:endParaRPr>
          </a:p>
          <a:p>
            <a:pPr marL="190500" lvl="0" indent="-171450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spc="-300">
                <a:latin typeface="맑은 고딕"/>
                <a:ea typeface="맑은 고딕"/>
              </a:rPr>
              <a:t>2. </a:t>
            </a:r>
            <a:r>
              <a:rPr lang="ko-KR" altLang="en-US" sz="2000" spc="-300">
                <a:latin typeface="맑은 고딕"/>
                <a:ea typeface="맑은 고딕"/>
              </a:rPr>
              <a:t>건축물대장 및 토지이용계획확인서 </a:t>
            </a:r>
            <a:endParaRPr lang="en-US" altLang="ko-KR" sz="2000" spc="-300">
              <a:latin typeface="맑은 고딕"/>
              <a:ea typeface="맑은 고딕"/>
            </a:endParaRPr>
          </a:p>
          <a:p>
            <a:pPr marL="190500" lvl="0" indent="-171450" algn="just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ko-KR" sz="2000" spc="-300">
                <a:latin typeface="맑은 고딕"/>
                <a:ea typeface="맑은 고딕"/>
              </a:rPr>
              <a:t>3. </a:t>
            </a:r>
            <a:r>
              <a:rPr lang="ko-KR" altLang="en-US" sz="2000" spc="-300">
                <a:latin typeface="맑은 고딕"/>
                <a:ea typeface="맑은 고딕"/>
              </a:rPr>
              <a:t>건강진단서</a:t>
            </a:r>
            <a:r>
              <a:rPr lang="en-US" altLang="ko-KR" sz="2000" spc="-300">
                <a:latin typeface="맑은 고딕"/>
                <a:ea typeface="맑은 고딕"/>
              </a:rPr>
              <a:t>(</a:t>
            </a:r>
            <a:r>
              <a:rPr lang="ko-KR" altLang="en-US" sz="2000" spc="-300">
                <a:latin typeface="맑은 고딕"/>
                <a:ea typeface="맑은 고딕"/>
              </a:rPr>
              <a:t>「축산물 위생관리법 시행규칙」제</a:t>
            </a:r>
            <a:r>
              <a:rPr lang="en-US" altLang="ko-KR" sz="2000" spc="-300">
                <a:latin typeface="맑은 고딕"/>
                <a:ea typeface="맑은 고딕"/>
              </a:rPr>
              <a:t>44</a:t>
            </a:r>
            <a:r>
              <a:rPr lang="ko-KR" altLang="en-US" sz="2000" spc="-300">
                <a:latin typeface="맑은 고딕"/>
                <a:ea typeface="맑은 고딕"/>
              </a:rPr>
              <a:t>조에 따른 건강진단 대상자만 해당</a:t>
            </a:r>
            <a:r>
              <a:rPr lang="en-US" altLang="ko-KR" sz="2000" spc="-300">
                <a:latin typeface="맑은 고딕"/>
                <a:ea typeface="맑은 고딕"/>
              </a:rPr>
              <a:t>)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25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/>
          <p:nvPr/>
        </p:nvSpPr>
        <p:spPr>
          <a:xfrm>
            <a:off x="168363" y="262809"/>
            <a:ext cx="7716005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영업의 신고</a:t>
            </a: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836712"/>
            <a:ext cx="8568952" cy="72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1212" lvl="0" indent="-457200">
              <a:lnSpc>
                <a:spcPts val="2500"/>
              </a:lnSpc>
              <a:buFont typeface="+mj-lt"/>
              <a:buAutoNum type="arabicParenR" startAt="4"/>
              <a:defRPr/>
            </a:pPr>
            <a:r>
              <a:rPr lang="ko-KR" altLang="en-US" sz="2000">
                <a:latin typeface="맑은 고딕"/>
                <a:ea typeface="맑은 고딕"/>
              </a:rPr>
              <a:t>영업신고서 서식 기재사항 누락 여부 등을 확인하고 첨부서류 구비여부를 확인하여야 함</a:t>
            </a:r>
            <a:endParaRPr lang="ko-KR" altLang="en-US" sz="2000"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38334" y="2268396"/>
            <a:ext cx="8136904" cy="41971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영업장의 시설내역 및 배치도 </a:t>
            </a:r>
            <a:r>
              <a:rPr lang="en-US" altLang="ko-KR">
                <a:latin typeface="맑은 고딕"/>
                <a:ea typeface="맑은 고딕"/>
              </a:rPr>
              <a:t>1</a:t>
            </a:r>
            <a:r>
              <a:rPr lang="ko-KR" altLang="en-US">
                <a:latin typeface="맑은 고딕"/>
                <a:ea typeface="맑은 고딕"/>
              </a:rPr>
              <a:t>부 </a:t>
            </a:r>
            <a:endParaRPr lang="ko-KR" altLang="en-US">
              <a:latin typeface="맑은 고딕"/>
              <a:ea typeface="맑은 고딕"/>
            </a:endParaRPr>
          </a:p>
          <a:p>
            <a:pPr marL="342900" lvl="0" indent="-342900"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시설사용계약서 사본</a:t>
            </a: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시설을 임대하여 사용하는 경우만 해당한다</a:t>
            </a:r>
            <a:r>
              <a:rPr lang="en-US" altLang="ko-KR">
                <a:latin typeface="맑은 고딕"/>
                <a:ea typeface="맑은 고딕"/>
              </a:rPr>
              <a:t>) 1</a:t>
            </a:r>
            <a:r>
              <a:rPr lang="ko-KR" altLang="en-US">
                <a:latin typeface="맑은 고딕"/>
                <a:ea typeface="맑은 고딕"/>
              </a:rPr>
              <a:t>부</a:t>
            </a:r>
            <a:r>
              <a:rPr lang="en-US" altLang="ko-KR">
                <a:latin typeface="맑은 고딕"/>
                <a:ea typeface="맑은 고딕"/>
              </a:rPr>
              <a:t>. </a:t>
            </a:r>
            <a:endParaRPr lang="en-US" altLang="ko-KR">
              <a:latin typeface="맑은 고딕"/>
              <a:ea typeface="맑은 고딕"/>
            </a:endParaRPr>
          </a:p>
          <a:p>
            <a:pPr marL="342900" lvl="0" indent="-342900"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가공하려는 식육가공품의 유형 및 제조방법 설명서</a:t>
            </a: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식육즉석판매가공업의 경우에만 해당</a:t>
            </a:r>
            <a:r>
              <a:rPr lang="en-US" altLang="ko-KR">
                <a:latin typeface="맑은 고딕"/>
                <a:ea typeface="맑은 고딕"/>
              </a:rPr>
              <a:t>) </a:t>
            </a:r>
            <a:endParaRPr lang="en-US" altLang="ko-KR">
              <a:latin typeface="맑은 고딕"/>
              <a:ea typeface="맑은 고딕"/>
            </a:endParaRPr>
          </a:p>
          <a:p>
            <a:pPr marL="342900" lvl="0" indent="-342900">
              <a:buAutoNum type="arabicPeriod"/>
              <a:defRPr/>
            </a:pPr>
            <a:r>
              <a:rPr lang="en-US" altLang="ko-KR">
                <a:latin typeface="맑은 고딕"/>
              </a:rPr>
              <a:t>｢</a:t>
            </a:r>
            <a:r>
              <a:rPr lang="ko-KR" altLang="en-US">
                <a:latin typeface="맑은 고딕"/>
                <a:ea typeface="맑은 고딕"/>
              </a:rPr>
              <a:t>먹는물관리법</a:t>
            </a:r>
            <a:r>
              <a:rPr lang="en-US" altLang="ko-KR">
                <a:latin typeface="맑은 고딕"/>
              </a:rPr>
              <a:t>｣</a:t>
            </a:r>
            <a:r>
              <a:rPr lang="ko-KR" altLang="en-US">
                <a:latin typeface="맑은 고딕"/>
                <a:ea typeface="맑은 고딕"/>
              </a:rPr>
              <a:t>에 따른 먹는물 수질검사기관이 발행한 수질검사성적서</a:t>
            </a: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식육즉석판매가공업 신고를 하는 경우로서 수돗물이 아닌 지하수 등을 먹는 물 또는 축산물의 가공과정 등에 사용하는 경우만 해당</a:t>
            </a:r>
            <a:r>
              <a:rPr lang="en-US" altLang="ko-KR">
                <a:latin typeface="맑은 고딕"/>
                <a:ea typeface="맑은 고딕"/>
              </a:rPr>
              <a:t>) </a:t>
            </a:r>
            <a:endParaRPr lang="en-US" altLang="ko-KR">
              <a:latin typeface="맑은 고딕"/>
              <a:ea typeface="맑은 고딕"/>
            </a:endParaRPr>
          </a:p>
          <a:p>
            <a:pPr marL="342900" lvl="0" indent="-342900">
              <a:buAutoNum type="arabicPeriod"/>
              <a:defRPr/>
            </a:pPr>
            <a:r>
              <a:rPr lang="en-US" altLang="ko-KR">
                <a:latin typeface="맑은 고딕"/>
              </a:rPr>
              <a:t>｢</a:t>
            </a:r>
            <a:r>
              <a:rPr lang="ko-KR" altLang="en-US">
                <a:latin typeface="맑은 고딕"/>
                <a:ea typeface="맑은 고딕"/>
              </a:rPr>
              <a:t>전통시장 및 상점가 육성을 위한 특별법</a:t>
            </a:r>
            <a:r>
              <a:rPr lang="en-US" altLang="ko-KR">
                <a:latin typeface="맑은 고딕"/>
              </a:rPr>
              <a:t>｣</a:t>
            </a:r>
            <a:r>
              <a:rPr lang="ko-KR" altLang="en-US">
                <a:latin typeface="맑은 고딕"/>
                <a:ea typeface="맑은 고딕"/>
              </a:rPr>
              <a:t>에 따른 전통시장의 점포 외 영업장소에서 축산물을 진열하려는 경우에는 다음 각 목의 서류</a:t>
            </a: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식육판매업</a:t>
            </a:r>
            <a:r>
              <a:rPr lang="en-US" altLang="ko-KR">
                <a:latin typeface="맑은 고딕"/>
                <a:ea typeface="맑은 고딕"/>
              </a:rPr>
              <a:t>, </a:t>
            </a:r>
            <a:r>
              <a:rPr lang="ko-KR" altLang="en-US">
                <a:latin typeface="맑은 고딕"/>
                <a:ea typeface="맑은 고딕"/>
              </a:rPr>
              <a:t>식용란수집판매업 또는 식육즉석판매가공업의 영업자만 해당</a:t>
            </a:r>
            <a:r>
              <a:rPr lang="en-US" altLang="ko-KR">
                <a:latin typeface="맑은 고딕"/>
                <a:ea typeface="맑은 고딕"/>
              </a:rPr>
              <a:t>) </a:t>
            </a:r>
            <a:endParaRPr lang="en-US" altLang="ko-KR">
              <a:latin typeface="맑은 고딕"/>
              <a:ea typeface="맑은 고딕"/>
            </a:endParaRPr>
          </a:p>
          <a:p>
            <a:pPr marL="709613" lvl="0" indent="-355600">
              <a:defRPr/>
            </a:pPr>
            <a:r>
              <a:rPr lang="ko-KR" altLang="en-US">
                <a:latin typeface="맑은 고딕"/>
                <a:ea typeface="맑은 고딕"/>
              </a:rPr>
              <a:t>가</a:t>
            </a:r>
            <a:r>
              <a:rPr lang="en-US" altLang="ko-KR">
                <a:latin typeface="맑은 고딕"/>
                <a:ea typeface="맑은 고딕"/>
              </a:rPr>
              <a:t>. </a:t>
            </a:r>
            <a:r>
              <a:rPr lang="en-US" altLang="ko-KR">
                <a:latin typeface="맑은 고딕"/>
              </a:rPr>
              <a:t>｢</a:t>
            </a:r>
            <a:r>
              <a:rPr lang="ko-KR" altLang="en-US">
                <a:latin typeface="맑은 고딕"/>
                <a:ea typeface="맑은 고딕"/>
              </a:rPr>
              <a:t>전통시장 및 상점가 육성을 위한 특별법</a:t>
            </a:r>
            <a:r>
              <a:rPr lang="en-US" altLang="ko-KR">
                <a:latin typeface="맑은 고딕"/>
              </a:rPr>
              <a:t>｣</a:t>
            </a:r>
            <a:r>
              <a:rPr lang="en-US" altLang="ko-KR">
                <a:latin typeface="맑은 고딕"/>
                <a:ea typeface="맑은 고딕"/>
              </a:rPr>
              <a:t> </a:t>
            </a:r>
            <a:r>
              <a:rPr lang="ko-KR" altLang="en-US">
                <a:latin typeface="맑은 고딕"/>
                <a:ea typeface="맑은 고딕"/>
              </a:rPr>
              <a:t>제</a:t>
            </a:r>
            <a:r>
              <a:rPr lang="en-US" altLang="ko-KR">
                <a:latin typeface="맑은 고딕"/>
                <a:ea typeface="맑은 고딕"/>
              </a:rPr>
              <a:t>65</a:t>
            </a:r>
            <a:r>
              <a:rPr lang="ko-KR" altLang="en-US">
                <a:latin typeface="맑은 고딕"/>
                <a:ea typeface="맑은 고딕"/>
              </a:rPr>
              <a:t>조에 따른 전통시장 상인회의 정관 또는 규약 </a:t>
            </a:r>
            <a:endParaRPr lang="ko-KR" altLang="en-US">
              <a:latin typeface="맑은 고딕"/>
              <a:ea typeface="맑은 고딕"/>
            </a:endParaRPr>
          </a:p>
          <a:p>
            <a:pPr marL="709613" lvl="0" indent="-355600">
              <a:defRPr/>
            </a:pPr>
            <a:r>
              <a:rPr lang="ko-KR" altLang="en-US">
                <a:latin typeface="맑은 고딕"/>
                <a:ea typeface="맑은 고딕"/>
              </a:rPr>
              <a:t>나</a:t>
            </a:r>
            <a:r>
              <a:rPr lang="en-US" altLang="ko-KR">
                <a:latin typeface="맑은 고딕"/>
                <a:ea typeface="맑은 고딕"/>
              </a:rPr>
              <a:t>. </a:t>
            </a:r>
            <a:r>
              <a:rPr lang="ko-KR" altLang="en-US">
                <a:latin typeface="맑은 고딕"/>
                <a:ea typeface="맑은 고딕"/>
              </a:rPr>
              <a:t>가목에 따른 정관 또는 규약에서 별도로 지정한 점포 외 영업장소에 설치할 축산물 진열시설 내역서</a:t>
            </a: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481" y="1806733"/>
            <a:ext cx="1863234" cy="448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&lt;</a:t>
            </a:r>
            <a:r>
              <a:rPr lang="ko-KR" altLang="en-US" sz="2400">
                <a:latin typeface="맑은 고딕"/>
                <a:ea typeface="맑은 고딕"/>
              </a:rPr>
              <a:t>첨부서류</a:t>
            </a:r>
            <a:r>
              <a:rPr lang="en-US" altLang="ko-KR" sz="2400">
                <a:latin typeface="맑은 고딕"/>
                <a:ea typeface="맑은 고딕"/>
              </a:rPr>
              <a:t>&gt;</a:t>
            </a:r>
            <a:endParaRPr lang="ko-KR" altLang="en-US" sz="24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492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39"/>
            <a:ext cx="6768752" cy="655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94801"/>
            <a:ext cx="5184576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5868144" y="1052736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483768" y="1219884"/>
            <a:ext cx="252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923928" y="1470036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923928" y="6438588"/>
            <a:ext cx="47525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923928" y="6604196"/>
            <a:ext cx="4320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555776" y="3759544"/>
            <a:ext cx="3312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88907"/>
      </p:ext>
    </p:extLst>
  </p:cSld>
  <p:clrMapOvr>
    <a:masterClrMapping/>
  </p:clrMapOvr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2483768" y="1772816"/>
            <a:ext cx="3881913" cy="564094"/>
          </a:xfrm>
        </p:spPr>
        <p:txBody>
          <a:bodyPr/>
          <a:lstStyle/>
          <a:p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Ⅰ. 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기준규격 관리 현황</a:t>
            </a:r>
            <a:endParaRPr lang="ko-KR" altLang="en-US" sz="2800" b="1" dirty="0">
              <a:solidFill>
                <a:schemeClr val="tx2">
                  <a:lumMod val="75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4" name="텍스트 개체 틀 2"/>
          <p:cNvSpPr txBox="1"/>
          <p:nvPr/>
        </p:nvSpPr>
        <p:spPr>
          <a:xfrm>
            <a:off x="2483768" y="2412587"/>
            <a:ext cx="5025740" cy="52358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800" b="1"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Ⅱ. 2023</a:t>
            </a:r>
            <a:r>
              <a:rPr lang="ko-KR" altLang="en-US" sz="2800" b="1">
                <a:solidFill>
                  <a:schemeClr val="tx2">
                    <a:lumMod val="75000"/>
                  </a:schemeClr>
                </a:solidFill>
                <a:latin typeface="HY견고딕"/>
                <a:ea typeface="HY견고딕"/>
              </a:rPr>
              <a:t>년 축산물 안전 관리</a:t>
            </a:r>
            <a:endParaRPr lang="ko-KR" altLang="en-US" sz="2800" b="1"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/>
              <a:ea typeface="HY견고딕"/>
            </a:endParaRPr>
          </a:p>
        </p:txBody>
      </p:sp>
      <p:sp>
        <p:nvSpPr>
          <p:cNvPr id="15" name="텍스트 개체 틀 2"/>
          <p:cNvSpPr txBox="1">
            <a:spLocks/>
          </p:cNvSpPr>
          <p:nvPr/>
        </p:nvSpPr>
        <p:spPr>
          <a:xfrm>
            <a:off x="2483768" y="3011850"/>
            <a:ext cx="6552726" cy="52358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Ⅲ. 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식품 및 축산물의 기준 규격 관리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텍스트 개체 틀 2"/>
          <p:cNvSpPr txBox="1">
            <a:spLocks/>
          </p:cNvSpPr>
          <p:nvPr/>
        </p:nvSpPr>
        <p:spPr>
          <a:xfrm>
            <a:off x="2483768" y="4210376"/>
            <a:ext cx="6264696" cy="52358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Ⅴ. 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2022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년도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기준규격 개정 현황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텍스트 개체 틀 2"/>
          <p:cNvSpPr txBox="1">
            <a:spLocks/>
          </p:cNvSpPr>
          <p:nvPr/>
        </p:nvSpPr>
        <p:spPr>
          <a:xfrm>
            <a:off x="2483768" y="3611113"/>
            <a:ext cx="5025740" cy="52358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Ⅳ. 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식품공전의 이해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2483768" y="4809639"/>
            <a:ext cx="6264696" cy="523586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en-US" altLang="ko-KR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Ⅵ</a:t>
            </a:r>
            <a:r>
              <a:rPr lang="en-US" altLang="ko-KR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. 2022</a:t>
            </a:r>
            <a:r>
              <a:rPr lang="ko-KR" altLang="en-US" sz="2800" b="1" dirty="0" smtClean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년도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기준규격 </a:t>
            </a:r>
            <a:r>
              <a:rPr lang="ko-KR" altLang="en-US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위반</a:t>
            </a:r>
            <a:r>
              <a:rPr lang="ko-KR" altLang="en-US" sz="2800" b="1" dirty="0">
                <a:solidFill>
                  <a:srgbClr val="002060"/>
                </a:solidFill>
                <a:latin typeface="HY견고딕" pitchFamily="18" charset="-127"/>
                <a:ea typeface="HY견고딕" pitchFamily="18" charset="-127"/>
              </a:rPr>
              <a:t> 사항 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/>
          <p:nvPr/>
        </p:nvSpPr>
        <p:spPr>
          <a:xfrm>
            <a:off x="168363" y="262809"/>
            <a:ext cx="8292069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품목제조보고 관련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(p.410)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23528" y="836712"/>
            <a:ext cx="8568952" cy="5533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가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근거법령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en-US" altLang="ko-KR" sz="2000">
                <a:latin typeface="맑은 고딕"/>
              </a:rPr>
              <a:t>｢</a:t>
            </a:r>
            <a:r>
              <a:rPr lang="ko-KR" altLang="en-US" sz="2000">
                <a:latin typeface="맑은 고딕"/>
                <a:ea typeface="맑은 고딕"/>
              </a:rPr>
              <a:t>축산물 위생관리법</a:t>
            </a:r>
            <a:r>
              <a:rPr lang="en-US" altLang="ko-KR" sz="2000">
                <a:latin typeface="맑은 고딕"/>
              </a:rPr>
              <a:t>｣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25</a:t>
            </a:r>
            <a:r>
              <a:rPr lang="ko-KR" altLang="en-US" sz="2000">
                <a:latin typeface="맑은 고딕"/>
                <a:ea typeface="맑은 고딕"/>
              </a:rPr>
              <a:t>조 및 같은 법 시행규칙 제</a:t>
            </a:r>
            <a:r>
              <a:rPr lang="en-US" altLang="ko-KR" sz="2000">
                <a:latin typeface="맑은 고딕"/>
                <a:ea typeface="맑은 고딕"/>
              </a:rPr>
              <a:t>37</a:t>
            </a:r>
            <a:r>
              <a:rPr lang="ko-KR" altLang="en-US" sz="2000">
                <a:latin typeface="맑은 고딕"/>
                <a:ea typeface="맑은 고딕"/>
              </a:rPr>
              <a:t>조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나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대상 업종 및 보고기관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en-US" altLang="ko-KR" sz="2000">
                <a:ea typeface="맑은 고딕"/>
              </a:rPr>
              <a:t>	</a:t>
            </a:r>
            <a:r>
              <a:rPr lang="en-US" altLang="ko-KR" sz="2000" u="sng">
                <a:latin typeface="맑은 고딕"/>
                <a:ea typeface="맑은 고딕"/>
              </a:rPr>
              <a:t>1) </a:t>
            </a:r>
            <a:r>
              <a:rPr lang="ko-KR" altLang="en-US" sz="2000" u="sng">
                <a:latin typeface="맑은 고딕"/>
                <a:ea typeface="맑은 고딕"/>
              </a:rPr>
              <a:t>축산물가공업</a:t>
            </a:r>
            <a:r>
              <a:rPr lang="en-US" altLang="ko-KR" sz="2000" u="sng">
                <a:latin typeface="맑은 고딕"/>
                <a:ea typeface="맑은 고딕"/>
              </a:rPr>
              <a:t>: </a:t>
            </a:r>
            <a:r>
              <a:rPr lang="ko-KR" altLang="en-US" sz="2000" u="sng">
                <a:latin typeface="맑은 고딕"/>
                <a:ea typeface="맑은 고딕"/>
              </a:rPr>
              <a:t>시</a:t>
            </a:r>
            <a:r>
              <a:rPr lang="en-US" altLang="ko-KR" sz="2000" u="sng">
                <a:ea typeface="맑은 고딕"/>
              </a:rPr>
              <a:t>․</a:t>
            </a:r>
            <a:r>
              <a:rPr lang="ko-KR" altLang="en-US" sz="2000" u="sng">
                <a:latin typeface="맑은 고딕"/>
                <a:ea typeface="맑은 고딕"/>
              </a:rPr>
              <a:t>도지사 </a:t>
            </a:r>
            <a:endParaRPr lang="ko-KR" altLang="en-US" sz="2000" u="sng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en-US" altLang="ko-KR" sz="2000">
                <a:ea typeface="맑은 고딕"/>
              </a:rPr>
              <a:t>	</a:t>
            </a: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식육포장처리업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시장</a:t>
            </a:r>
            <a:r>
              <a:rPr lang="en-US" altLang="ko-KR" sz="2000">
                <a:ea typeface="맑은 고딕"/>
              </a:rPr>
              <a:t>․</a:t>
            </a:r>
            <a:r>
              <a:rPr lang="ko-KR" altLang="en-US" sz="2000">
                <a:latin typeface="맑은 고딕"/>
                <a:ea typeface="맑은 고딕"/>
              </a:rPr>
              <a:t>군수</a:t>
            </a:r>
            <a:r>
              <a:rPr lang="en-US" altLang="ko-KR" sz="2000">
                <a:ea typeface="맑은 고딕"/>
              </a:rPr>
              <a:t>․</a:t>
            </a:r>
            <a:r>
              <a:rPr lang="ko-KR" altLang="en-US" sz="2000">
                <a:latin typeface="맑은 고딕"/>
                <a:ea typeface="맑은 고딕"/>
              </a:rPr>
              <a:t>구청장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다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보고기한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제품생산 개시 전이나 개시 후 </a:t>
            </a:r>
            <a:r>
              <a:rPr lang="en-US" altLang="ko-KR" sz="2000">
                <a:latin typeface="맑은 고딕"/>
                <a:ea typeface="맑은 고딕"/>
              </a:rPr>
              <a:t>7</a:t>
            </a:r>
            <a:r>
              <a:rPr lang="ko-KR" altLang="en-US" sz="2000">
                <a:latin typeface="맑은 고딕"/>
                <a:ea typeface="맑은 고딕"/>
              </a:rPr>
              <a:t>일 이내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라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미보고시 과태료 처분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 b="1" u="sng">
                <a:latin typeface="맑은 고딕"/>
                <a:ea typeface="맑은 고딕"/>
              </a:rPr>
              <a:t>제품별로 품목제조보고</a:t>
            </a:r>
            <a:r>
              <a:rPr lang="ko-KR" altLang="en-US" sz="2000">
                <a:latin typeface="맑은 고딕"/>
                <a:ea typeface="맑은 고딕"/>
              </a:rPr>
              <a:t>를 하여야 하며 이를 위반한 때에는 시행령 제</a:t>
            </a:r>
            <a:r>
              <a:rPr lang="en-US" altLang="ko-KR" sz="2000">
                <a:latin typeface="맑은 고딕"/>
                <a:ea typeface="맑은 고딕"/>
              </a:rPr>
              <a:t>32</a:t>
            </a:r>
            <a:r>
              <a:rPr lang="ko-KR" altLang="en-US" sz="2000">
                <a:latin typeface="맑은 고딕"/>
                <a:ea typeface="맑은 고딕"/>
              </a:rPr>
              <a:t>조 관련 </a:t>
            </a:r>
            <a:r>
              <a:rPr lang="en-US" altLang="ko-KR" sz="2000">
                <a:latin typeface="맑은 고딕"/>
                <a:ea typeface="맑은 고딕"/>
              </a:rPr>
              <a:t>[</a:t>
            </a:r>
            <a:r>
              <a:rPr lang="ko-KR" altLang="en-US" sz="2000">
                <a:latin typeface="맑은 고딕"/>
                <a:ea typeface="맑은 고딕"/>
              </a:rPr>
              <a:t>별표 </a:t>
            </a:r>
            <a:r>
              <a:rPr lang="en-US" altLang="ko-KR" sz="2000">
                <a:latin typeface="맑은 고딕"/>
                <a:ea typeface="맑은 고딕"/>
              </a:rPr>
              <a:t>4] </a:t>
            </a:r>
            <a:r>
              <a:rPr lang="ko-KR" altLang="en-US" sz="2000">
                <a:latin typeface="맑은 고딕"/>
                <a:ea typeface="맑은 고딕"/>
              </a:rPr>
              <a:t>과태료의 부과기준 </a:t>
            </a:r>
            <a:r>
              <a:rPr lang="en-US" altLang="ko-KR" sz="2000">
                <a:latin typeface="맑은 고딕"/>
                <a:ea typeface="맑은 고딕"/>
              </a:rPr>
              <a:t>2. </a:t>
            </a:r>
            <a:r>
              <a:rPr lang="ko-KR" altLang="en-US" sz="2000">
                <a:latin typeface="맑은 고딕"/>
                <a:ea typeface="맑은 고딕"/>
              </a:rPr>
              <a:t>개별기준 파목 따라 품목제조보고를 하지 아니하거나 이를 거짓으로 보고한 자에 대하여 품목별로 </a:t>
            </a:r>
            <a:r>
              <a:rPr lang="en-US" altLang="ko-KR" sz="2000">
                <a:latin typeface="맑은 고딕"/>
                <a:ea typeface="맑은 고딕"/>
              </a:rPr>
              <a:t>200</a:t>
            </a:r>
            <a:r>
              <a:rPr lang="ko-KR" altLang="en-US" sz="2000">
                <a:latin typeface="맑은 고딕"/>
                <a:ea typeface="맑은 고딕"/>
              </a:rPr>
              <a:t>만원</a:t>
            </a:r>
            <a:r>
              <a:rPr lang="en-US" altLang="ko-KR" sz="2000">
                <a:latin typeface="맑은 고딕"/>
                <a:ea typeface="맑은 고딕"/>
              </a:rPr>
              <a:t>(1</a:t>
            </a:r>
            <a:r>
              <a:rPr lang="ko-KR" altLang="en-US" sz="2000">
                <a:latin typeface="맑은 고딕"/>
                <a:ea typeface="맑은 고딕"/>
              </a:rPr>
              <a:t>차 위반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의 과태료 부과 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5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마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구비서류</a:t>
            </a:r>
            <a:r>
              <a:rPr lang="ko-KR" altLang="en-US" sz="2000">
                <a:latin typeface="맑은 고딕"/>
                <a:ea typeface="맑은 고딕"/>
              </a:rPr>
              <a:t>： </a:t>
            </a:r>
            <a:r>
              <a:rPr lang="en-US" altLang="ko-KR" sz="2000">
                <a:latin typeface="맑은 고딕"/>
              </a:rPr>
              <a:t>｢</a:t>
            </a:r>
            <a:r>
              <a:rPr lang="ko-KR" altLang="en-US" sz="2000">
                <a:latin typeface="맑은 고딕"/>
                <a:ea typeface="맑은 고딕"/>
              </a:rPr>
              <a:t>축산물 위생관리법 시행규칙</a:t>
            </a:r>
            <a:r>
              <a:rPr lang="en-US" altLang="ko-KR" sz="2000">
                <a:latin typeface="맑은 고딕"/>
              </a:rPr>
              <a:t>｣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37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항 및 별지 제</a:t>
            </a:r>
            <a:r>
              <a:rPr lang="en-US" altLang="ko-KR" sz="2000">
                <a:latin typeface="맑은 고딕"/>
                <a:ea typeface="맑은 고딕"/>
              </a:rPr>
              <a:t>28</a:t>
            </a:r>
            <a:r>
              <a:rPr lang="ko-KR" altLang="en-US" sz="2000">
                <a:latin typeface="맑은 고딕"/>
                <a:ea typeface="맑은 고딕"/>
              </a:rPr>
              <a:t>호 서식</a:t>
            </a:r>
            <a:endParaRPr lang="ko-KR" altLang="en-US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160"/>
              </a:lnSpc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365125" lvl="0" indent="-365125">
              <a:lnSpc>
                <a:spcPts val="2160"/>
              </a:lnSpc>
              <a:defRPr/>
            </a:pPr>
            <a:r>
              <a:rPr lang="en-US" altLang="ko-KR">
                <a:latin typeface="맑은 고딕"/>
                <a:ea typeface="맑은 고딕"/>
              </a:rPr>
              <a:t>    &lt;</a:t>
            </a:r>
            <a:r>
              <a:rPr lang="ko-KR" altLang="en-US">
                <a:latin typeface="맑은 고딕"/>
                <a:ea typeface="맑은 고딕"/>
              </a:rPr>
              <a:t>첨부서류</a:t>
            </a:r>
            <a:r>
              <a:rPr lang="en-US" altLang="ko-KR">
                <a:latin typeface="맑은 고딕"/>
                <a:ea typeface="맑은 고딕"/>
              </a:rPr>
              <a:t>&gt;</a:t>
            </a:r>
            <a:endParaRPr lang="en-US" altLang="ko-KR">
              <a:latin typeface="맑은 고딕"/>
              <a:ea typeface="맑은 고딕"/>
            </a:endParaRPr>
          </a:p>
          <a:p>
            <a:pPr marL="822325" lvl="1" indent="-365125">
              <a:lnSpc>
                <a:spcPts val="2160"/>
              </a:lnSpc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제조방법설명서 </a:t>
            </a:r>
            <a:endParaRPr lang="ko-KR" altLang="en-US">
              <a:latin typeface="맑은 고딕"/>
              <a:ea typeface="맑은 고딕"/>
            </a:endParaRPr>
          </a:p>
          <a:p>
            <a:pPr marL="822325" lvl="1" indent="-365125">
              <a:lnSpc>
                <a:spcPts val="2160"/>
              </a:lnSpc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축산물 시험</a:t>
            </a:r>
            <a:r>
              <a:rPr lang="en-US" altLang="ko-KR">
                <a:ea typeface="맑은 고딕"/>
              </a:rPr>
              <a:t>‧</a:t>
            </a:r>
            <a:r>
              <a:rPr lang="ko-KR" altLang="en-US">
                <a:latin typeface="맑은 고딕"/>
                <a:ea typeface="맑은 고딕"/>
              </a:rPr>
              <a:t>검사기관이 발급한 축산물의 한시적 가공기준 및 성분규격 검토서</a:t>
            </a:r>
            <a:r>
              <a:rPr lang="en-US" altLang="ko-KR">
                <a:latin typeface="맑은 고딕"/>
                <a:ea typeface="맑은 고딕"/>
              </a:rPr>
              <a:t>(</a:t>
            </a:r>
            <a:r>
              <a:rPr lang="ko-KR" altLang="en-US">
                <a:latin typeface="맑은 고딕"/>
                <a:ea typeface="맑은 고딕"/>
              </a:rPr>
              <a:t>축산물의 가공기준 및 성분규격이 정해지지 아니한 축산물만 해당</a:t>
            </a:r>
            <a:r>
              <a:rPr lang="en-US" altLang="ko-KR">
                <a:latin typeface="맑은 고딕"/>
                <a:ea typeface="맑은 고딕"/>
              </a:rPr>
              <a:t>) </a:t>
            </a:r>
            <a:endParaRPr lang="en-US" altLang="ko-KR">
              <a:latin typeface="맑은 고딕"/>
              <a:ea typeface="맑은 고딕"/>
            </a:endParaRPr>
          </a:p>
          <a:p>
            <a:pPr marL="822325" lvl="1" indent="-365125">
              <a:lnSpc>
                <a:spcPts val="2160"/>
              </a:lnSpc>
              <a:buAutoNum type="arabicPeriod"/>
              <a:defRPr/>
            </a:pPr>
            <a:r>
              <a:rPr lang="ko-KR" altLang="en-US">
                <a:latin typeface="맑은 고딕"/>
                <a:ea typeface="맑은 고딕"/>
              </a:rPr>
              <a:t>유통기간 및 식품의약품안전처장이 정하여 고시한 기준에 따라 작성한 유통기간의 설정 사유서</a:t>
            </a:r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4296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836711"/>
            <a:ext cx="8568952" cy="5695534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365125" lvl="0" indent="-3651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spc="-200">
                <a:latin typeface="맑은 고딕"/>
                <a:ea typeface="맑은 고딕"/>
              </a:rPr>
              <a:t>바</a:t>
            </a:r>
            <a:r>
              <a:rPr lang="en-US" altLang="ko-KR" sz="2000" b="1" spc="-200">
                <a:latin typeface="맑은 고딕"/>
                <a:ea typeface="맑은 고딕"/>
              </a:rPr>
              <a:t>. </a:t>
            </a:r>
            <a:r>
              <a:rPr lang="ko-KR" altLang="en-US" sz="2000" b="1" spc="-200">
                <a:latin typeface="맑은 고딕"/>
                <a:ea typeface="맑은 고딕"/>
              </a:rPr>
              <a:t>검토사항 </a:t>
            </a:r>
            <a:endParaRPr lang="ko-KR" altLang="en-US" sz="2000" b="1" spc="-200">
              <a:latin typeface="맑은 고딕"/>
              <a:ea typeface="맑은 고딕"/>
            </a:endParaRPr>
          </a:p>
          <a:p>
            <a:pPr marL="365125" lvl="0" indent="-3651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품목제조보고를 받은 허가관청은 보고 받은 사항이 </a:t>
            </a:r>
            <a:r>
              <a:rPr lang="en-US" altLang="ko-KR" sz="2000" spc="-200">
                <a:latin typeface="맑은 고딕"/>
              </a:rPr>
              <a:t>｢</a:t>
            </a:r>
            <a:r>
              <a:rPr lang="ko-KR" altLang="en-US" sz="2000" spc="-200">
                <a:latin typeface="맑은 고딕"/>
                <a:ea typeface="맑은 고딕"/>
              </a:rPr>
              <a:t>축산물 위생관리법</a:t>
            </a:r>
            <a:r>
              <a:rPr lang="en-US" altLang="ko-KR" sz="2000" spc="-200">
                <a:latin typeface="맑은 고딕"/>
              </a:rPr>
              <a:t>｣</a:t>
            </a:r>
            <a:r>
              <a:rPr lang="ko-KR" altLang="en-US" sz="2000" spc="-200">
                <a:latin typeface="맑은 고딕"/>
                <a:ea typeface="맑은 고딕"/>
              </a:rPr>
              <a:t>에 위반되거나 저촉되는 사항이 있는지 여부 및 내용이 구체적인지 상세 검토 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715963" lvl="0" indent="-4413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가</a:t>
            </a:r>
            <a:r>
              <a:rPr lang="en-US" altLang="ko-KR" sz="2000" spc="-200">
                <a:latin typeface="맑은 고딕"/>
                <a:ea typeface="맑은 고딕"/>
              </a:rPr>
              <a:t>) </a:t>
            </a:r>
            <a:r>
              <a:rPr lang="ko-KR" altLang="en-US" sz="2000" spc="-200">
                <a:latin typeface="맑은 고딕"/>
                <a:ea typeface="맑은 고딕"/>
              </a:rPr>
              <a:t>축산물로 사용가능한 원료사용 여부 및 「식품의 기준 및 규격」</a:t>
            </a:r>
            <a:r>
              <a:rPr lang="en-US" altLang="ko-KR" sz="2000" spc="-200">
                <a:latin typeface="맑은 고딕"/>
                <a:ea typeface="맑은 고딕"/>
              </a:rPr>
              <a:t>(</a:t>
            </a:r>
            <a:r>
              <a:rPr lang="ko-KR" altLang="en-US" sz="2000" spc="-200">
                <a:latin typeface="맑은 고딕"/>
                <a:ea typeface="맑은 고딕"/>
              </a:rPr>
              <a:t>식품공전</a:t>
            </a:r>
            <a:r>
              <a:rPr lang="en-US" altLang="ko-KR" sz="2000" spc="-200">
                <a:latin typeface="맑은 고딕"/>
                <a:ea typeface="맑은 고딕"/>
              </a:rPr>
              <a:t>) </a:t>
            </a:r>
            <a:r>
              <a:rPr lang="ko-KR" altLang="en-US" sz="2000" spc="-200">
                <a:latin typeface="맑은 고딕"/>
                <a:ea typeface="맑은 고딕"/>
              </a:rPr>
              <a:t>위반여부 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1158875" lvl="0" indent="-62547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○ </a:t>
            </a:r>
            <a:r>
              <a:rPr lang="en-US" altLang="ko-KR" sz="2000" spc="-200">
                <a:latin typeface="맑은 고딕"/>
              </a:rPr>
              <a:t>｢</a:t>
            </a:r>
            <a:r>
              <a:rPr lang="ko-KR" altLang="en-US" sz="2000" spc="-200">
                <a:latin typeface="맑은 고딕"/>
                <a:ea typeface="맑은 고딕"/>
              </a:rPr>
              <a:t>식품의 기준 및 규격</a:t>
            </a:r>
            <a:r>
              <a:rPr lang="en-US" altLang="ko-KR" sz="2000" spc="-200">
                <a:latin typeface="맑은 고딕"/>
              </a:rPr>
              <a:t>｣</a:t>
            </a:r>
            <a:r>
              <a:rPr lang="ko-KR" altLang="en-US" sz="2000" spc="-200">
                <a:latin typeface="맑은 고딕"/>
                <a:ea typeface="맑은 고딕"/>
              </a:rPr>
              <a:t>에 따른 식품원료 기준 적합 여부 철저 검토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1158875" lvl="0" indent="-350838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 </a:t>
            </a:r>
            <a:r>
              <a:rPr lang="en-US" altLang="ko-KR" spc="-200">
                <a:latin typeface="맑은 고딕"/>
                <a:ea typeface="맑은 고딕"/>
              </a:rPr>
              <a:t>※ </a:t>
            </a:r>
            <a:r>
              <a:rPr lang="ko-KR" altLang="en-US" spc="-200">
                <a:latin typeface="맑은 고딕"/>
                <a:ea typeface="맑은 고딕"/>
              </a:rPr>
              <a:t>품목제조보고 시 원재료 입력은 문장형태에서 식품원재료 표준코드로 입력하고 사용금지 원료  식품행정통합시스템 </a:t>
            </a:r>
            <a:r>
              <a:rPr lang="en-US" altLang="ko-KR" spc="-200">
                <a:latin typeface="맑은 고딕"/>
                <a:ea typeface="맑은 고딕"/>
              </a:rPr>
              <a:t>[</a:t>
            </a:r>
            <a:r>
              <a:rPr lang="ko-KR" altLang="en-US" spc="-200">
                <a:latin typeface="맑은 고딕"/>
                <a:ea typeface="맑은 고딕"/>
              </a:rPr>
              <a:t>품목조회→품목조회</a:t>
            </a:r>
            <a:r>
              <a:rPr lang="en-US" altLang="ko-KR" spc="-200">
                <a:latin typeface="맑은 고딕"/>
                <a:ea typeface="맑은 고딕"/>
              </a:rPr>
              <a:t>(</a:t>
            </a:r>
            <a:r>
              <a:rPr lang="ko-KR" altLang="en-US" spc="-200">
                <a:latin typeface="맑은 고딕"/>
                <a:ea typeface="맑은 고딕"/>
              </a:rPr>
              <a:t>금지원료포함</a:t>
            </a:r>
            <a:r>
              <a:rPr lang="en-US" altLang="ko-KR" spc="-200">
                <a:latin typeface="맑은 고딕"/>
                <a:ea typeface="맑은 고딕"/>
              </a:rPr>
              <a:t>)]</a:t>
            </a:r>
            <a:r>
              <a:rPr lang="ko-KR" altLang="en-US" spc="-200">
                <a:latin typeface="맑은 고딕"/>
                <a:ea typeface="맑은 고딕"/>
              </a:rPr>
              <a:t>에서 확인</a:t>
            </a:r>
            <a:endParaRPr lang="ko-KR" altLang="en-US" spc="-200">
              <a:latin typeface="맑은 고딕"/>
              <a:ea typeface="맑은 고딕"/>
            </a:endParaRPr>
          </a:p>
          <a:p>
            <a:pPr marL="715963" lvl="0" indent="-4413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나</a:t>
            </a:r>
            <a:r>
              <a:rPr lang="en-US" altLang="ko-KR" sz="2000" spc="-200">
                <a:latin typeface="맑은 고딕"/>
                <a:ea typeface="맑은 고딕"/>
              </a:rPr>
              <a:t>) </a:t>
            </a:r>
            <a:r>
              <a:rPr lang="en-US" altLang="ko-KR" sz="2000" spc="-200">
                <a:latin typeface="맑은 고딕"/>
              </a:rPr>
              <a:t>｢</a:t>
            </a:r>
            <a:r>
              <a:rPr lang="ko-KR" altLang="en-US" sz="2000" spc="-200">
                <a:latin typeface="맑은 고딕"/>
                <a:ea typeface="맑은 고딕"/>
              </a:rPr>
              <a:t>식품 등의 표시기준</a:t>
            </a:r>
            <a:r>
              <a:rPr lang="en-US" altLang="ko-KR" sz="2000" spc="-200">
                <a:latin typeface="맑은 고딕"/>
              </a:rPr>
              <a:t>｣</a:t>
            </a:r>
            <a:r>
              <a:rPr lang="ko-KR" altLang="en-US" sz="2000" spc="-200">
                <a:latin typeface="맑은 고딕"/>
                <a:ea typeface="맑은 고딕"/>
              </a:rPr>
              <a:t>에 따른 제품명의 적정성 여부 등 검토 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715963" lvl="0" indent="-4413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다</a:t>
            </a:r>
            <a:r>
              <a:rPr lang="en-US" altLang="ko-KR" sz="2000" spc="-200">
                <a:latin typeface="맑은 고딕"/>
                <a:ea typeface="맑은 고딕"/>
              </a:rPr>
              <a:t>) </a:t>
            </a:r>
            <a:r>
              <a:rPr lang="ko-KR" altLang="en-US" sz="2000" spc="-200">
                <a:latin typeface="맑은 고딕"/>
                <a:ea typeface="맑은 고딕"/>
              </a:rPr>
              <a:t>유통기간 설정사유서 검토 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715963" lvl="0" indent="-4413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라</a:t>
            </a:r>
            <a:r>
              <a:rPr lang="en-US" altLang="ko-KR" sz="2000" spc="-200">
                <a:latin typeface="맑은 고딕"/>
                <a:ea typeface="맑은 고딕"/>
              </a:rPr>
              <a:t>) </a:t>
            </a:r>
            <a:r>
              <a:rPr lang="ko-KR" altLang="en-US" sz="2000" spc="-200">
                <a:latin typeface="맑은 고딕"/>
                <a:ea typeface="맑은 고딕"/>
              </a:rPr>
              <a:t>포장방법 및 포장단위 등의 항목이 실제 생산제품별로 구체적으로 명시 되었는지 검토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715963" lvl="0" indent="-441325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spc="-200">
                <a:latin typeface="맑은 고딕"/>
                <a:ea typeface="맑은 고딕"/>
              </a:rPr>
              <a:t>마) 영양성분 정보 기재 사항 검토</a:t>
            </a:r>
            <a:endParaRPr lang="ko-KR" altLang="en-US" sz="2000" spc="-200">
              <a:latin typeface="맑은 고딕"/>
              <a:ea typeface="맑은 고딕"/>
            </a:endParaRPr>
          </a:p>
          <a:p>
            <a:pPr marL="419100" lvl="0" indent="-144462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-200">
                <a:latin typeface="맑은 고딕"/>
                <a:ea typeface="맑은 고딕"/>
              </a:rPr>
              <a:t>*  영양성분 정보는 「식품등의 표시기준」의 「표시사항별 세부표시기준(별지1)」에 따라</a:t>
            </a:r>
            <a:endParaRPr lang="ko-KR" altLang="en-US" spc="-200">
              <a:latin typeface="맑은 고딕"/>
              <a:ea typeface="맑은 고딕"/>
            </a:endParaRPr>
          </a:p>
          <a:p>
            <a:pPr marL="419100" lvl="0" indent="0" defTabSz="441325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-200">
                <a:latin typeface="맑은 고딕"/>
                <a:ea typeface="맑은 고딕"/>
              </a:rPr>
              <a:t>작성, 총 내용량이 다른 2개 이상의 제품이라도 1개 제품으로 품목제조보고하는 제품이라면 대표 되는 1개의 제품을 자율 선택하여 내용량 및 영양성분 정보를 기재</a:t>
            </a:r>
            <a:endParaRPr lang="ko-KR" altLang="en-US" spc="-200">
              <a:latin typeface="맑은 고딕"/>
              <a:ea typeface="맑은 고딕"/>
            </a:endParaRPr>
          </a:p>
        </p:txBody>
      </p:sp>
      <p:sp>
        <p:nvSpPr>
          <p:cNvPr id="4" name="제목 1"/>
          <p:cNvSpPr txBox="1"/>
          <p:nvPr/>
        </p:nvSpPr>
        <p:spPr>
          <a:xfrm>
            <a:off x="168363" y="262809"/>
            <a:ext cx="8292069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품목제조보고 관련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(p.410)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95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1144438"/>
            <a:ext cx="8424936" cy="506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365125">
              <a:lnSpc>
                <a:spcPts val="28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바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검토사항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274638" lvl="0" indent="-274638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축산물가공품은「식품의 기준 및 규격」의 축산물군에 따른 가공온도를 제조방법설명서에 상세히 보고받아 전산입력(「식품의 기준 및 규격」제2. 2. 제조·가공기준, 제5. 식품별 기준 및 규격)</a:t>
            </a:r>
            <a:endParaRPr lang="ko-KR" altLang="en-US" sz="2000">
              <a:latin typeface="맑은 고딕"/>
              <a:ea typeface="맑은 고딕"/>
            </a:endParaRPr>
          </a:p>
          <a:p>
            <a:pPr marL="274638" lvl="0" indent="-274638">
              <a:lnSpc>
                <a:spcPts val="2800"/>
              </a:lnSpc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715963" lvl="0" indent="-441325">
              <a:lnSpc>
                <a:spcPts val="28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유가공품 </a:t>
            </a:r>
            <a:endParaRPr lang="ko-KR" altLang="en-US" sz="2000">
              <a:latin typeface="맑은 고딕"/>
              <a:ea typeface="맑은 고딕"/>
            </a:endParaRPr>
          </a:p>
          <a:p>
            <a:pPr marL="715963" lvl="0" indent="-441325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   - </a:t>
            </a:r>
            <a:r>
              <a:rPr lang="ko-KR" altLang="en-US" sz="2000" b="1">
                <a:latin typeface="맑은 고딕"/>
                <a:ea typeface="맑은 고딕"/>
              </a:rPr>
              <a:t>저온 장시간 살균법</a:t>
            </a:r>
            <a:r>
              <a:rPr lang="en-US" altLang="ko-KR" sz="2000">
                <a:latin typeface="맑은 고딕"/>
                <a:ea typeface="맑은 고딕"/>
              </a:rPr>
              <a:t>(63∼65℃</a:t>
            </a:r>
            <a:r>
              <a:rPr lang="ko-KR" altLang="en-US" sz="2000">
                <a:latin typeface="맑은 고딕"/>
                <a:ea typeface="맑은 고딕"/>
              </a:rPr>
              <a:t>에서 </a:t>
            </a:r>
            <a:r>
              <a:rPr lang="en-US" altLang="ko-KR" sz="2000">
                <a:latin typeface="맑은 고딕"/>
                <a:ea typeface="맑은 고딕"/>
              </a:rPr>
              <a:t>30</a:t>
            </a:r>
            <a:r>
              <a:rPr lang="ko-KR" altLang="en-US" sz="2000">
                <a:latin typeface="맑은 고딕"/>
                <a:ea typeface="맑은 고딕"/>
              </a:rPr>
              <a:t>분간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715963" lvl="0" indent="-441325">
              <a:lnSpc>
                <a:spcPts val="28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     고온단시간 살균법</a:t>
            </a:r>
            <a:r>
              <a:rPr lang="en-US" altLang="ko-KR" sz="2000">
                <a:latin typeface="맑은 고딕"/>
                <a:ea typeface="맑은 고딕"/>
              </a:rPr>
              <a:t>(72∼75℃ </a:t>
            </a:r>
            <a:r>
              <a:rPr lang="ko-KR" altLang="en-US" sz="2000">
                <a:latin typeface="맑은 고딕"/>
                <a:ea typeface="맑은 고딕"/>
              </a:rPr>
              <a:t>에서 </a:t>
            </a:r>
            <a:r>
              <a:rPr lang="en-US" altLang="ko-KR" sz="2000">
                <a:latin typeface="맑은 고딕"/>
                <a:ea typeface="맑은 고딕"/>
              </a:rPr>
              <a:t>15</a:t>
            </a:r>
            <a:r>
              <a:rPr lang="ko-KR" altLang="en-US" sz="2000">
                <a:latin typeface="맑은 고딕"/>
                <a:ea typeface="맑은 고딕"/>
              </a:rPr>
              <a:t>초 내지 </a:t>
            </a:r>
            <a:r>
              <a:rPr lang="en-US" altLang="ko-KR" sz="2000">
                <a:latin typeface="맑은 고딕"/>
                <a:ea typeface="맑은 고딕"/>
              </a:rPr>
              <a:t>20</a:t>
            </a:r>
            <a:r>
              <a:rPr lang="ko-KR" altLang="en-US" sz="2000">
                <a:latin typeface="맑은 고딕"/>
                <a:ea typeface="맑은 고딕"/>
              </a:rPr>
              <a:t>초간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 b="1">
                <a:latin typeface="맑은 고딕"/>
                <a:ea typeface="맑은 고딕"/>
              </a:rPr>
              <a:t>초고온순간처리법</a:t>
            </a:r>
            <a:r>
              <a:rPr lang="en-US" altLang="ko-KR" sz="2000">
                <a:latin typeface="맑은 고딕"/>
                <a:ea typeface="맑은 고딕"/>
              </a:rPr>
              <a:t>(130∼150℃</a:t>
            </a:r>
            <a:r>
              <a:rPr lang="ko-KR" altLang="en-US" sz="2000">
                <a:latin typeface="맑은 고딕"/>
                <a:ea typeface="맑은 고딕"/>
              </a:rPr>
              <a:t>에서 </a:t>
            </a:r>
            <a:r>
              <a:rPr lang="en-US" altLang="ko-KR" sz="2000">
                <a:latin typeface="맑은 고딕"/>
                <a:ea typeface="맑은 고딕"/>
              </a:rPr>
              <a:t>0.5</a:t>
            </a:r>
            <a:r>
              <a:rPr lang="ko-KR" altLang="en-US" sz="2000">
                <a:latin typeface="맑은 고딕"/>
                <a:ea typeface="맑은 고딕"/>
              </a:rPr>
              <a:t>초 내지 </a:t>
            </a:r>
            <a:r>
              <a:rPr lang="en-US" altLang="ko-KR" sz="2000">
                <a:latin typeface="맑은 고딕"/>
                <a:ea typeface="맑은 고딕"/>
              </a:rPr>
              <a:t>5</a:t>
            </a:r>
            <a:r>
              <a:rPr lang="ko-KR" altLang="en-US" sz="2000">
                <a:latin typeface="맑은 고딕"/>
                <a:ea typeface="맑은 고딕"/>
              </a:rPr>
              <a:t>초간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endParaRPr lang="en-US" altLang="ko-KR" sz="2000">
              <a:latin typeface="맑은 고딕"/>
              <a:ea typeface="맑은 고딕"/>
            </a:endParaRPr>
          </a:p>
          <a:p>
            <a:pPr marL="715963" lvl="0" indent="-441325">
              <a:lnSpc>
                <a:spcPts val="28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  또는 </a:t>
            </a:r>
            <a:r>
              <a:rPr lang="ko-KR" altLang="en-US" sz="2000" b="1">
                <a:latin typeface="맑은 고딕"/>
                <a:ea typeface="맑은 고딕"/>
              </a:rPr>
              <a:t>이와 동등 이상의 효력을 가지는 방법</a:t>
            </a:r>
            <a:r>
              <a:rPr lang="ko-KR" altLang="en-US" sz="2000">
                <a:latin typeface="맑은 고딕"/>
                <a:ea typeface="맑은 고딕"/>
              </a:rPr>
              <a:t>으로 실시 </a:t>
            </a:r>
            <a:endParaRPr lang="ko-KR" altLang="en-US" sz="2000">
              <a:latin typeface="맑은 고딕"/>
              <a:ea typeface="맑은 고딕"/>
            </a:endParaRPr>
          </a:p>
          <a:p>
            <a:pPr marL="715963" lvl="0" indent="-441325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   - </a:t>
            </a:r>
            <a:r>
              <a:rPr lang="ko-KR" altLang="en-US" sz="2000" b="1">
                <a:latin typeface="맑은 고딕"/>
                <a:ea typeface="맑은 고딕"/>
              </a:rPr>
              <a:t>살균 제품</a:t>
            </a:r>
            <a:r>
              <a:rPr lang="ko-KR" altLang="en-US" sz="2000">
                <a:latin typeface="맑은 고딕"/>
                <a:ea typeface="맑은 고딕"/>
              </a:rPr>
              <a:t>은 살균 후 즉시 </a:t>
            </a:r>
            <a:r>
              <a:rPr lang="en-US" altLang="ko-KR" sz="2000" b="1">
                <a:latin typeface="맑은 고딕"/>
                <a:ea typeface="맑은 고딕"/>
              </a:rPr>
              <a:t>10℃ </a:t>
            </a:r>
            <a:r>
              <a:rPr lang="ko-KR" altLang="en-US" sz="2000" b="1">
                <a:latin typeface="맑은 고딕"/>
                <a:ea typeface="맑은 고딕"/>
              </a:rPr>
              <a:t>이하로 냉각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살균 또는 멸균 공정이 따로 정하여진 경우 제외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endParaRPr lang="en-US" altLang="ko-KR" sz="2000">
              <a:latin typeface="맑은 고딕"/>
              <a:ea typeface="맑은 고딕"/>
            </a:endParaRPr>
          </a:p>
          <a:p>
            <a:pPr marL="715963" lvl="0" indent="-441325" algn="r">
              <a:lnSpc>
                <a:spcPts val="2800"/>
              </a:lnSpc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715963" lvl="0" indent="-715963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3) </a:t>
            </a:r>
            <a:r>
              <a:rPr lang="ko-KR" altLang="en-US" sz="2000">
                <a:latin typeface="맑은 고딕"/>
                <a:ea typeface="맑은 고딕"/>
              </a:rPr>
              <a:t>보고받은 사항은 즉시 새올행정시스템에 입력 조치</a:t>
            </a:r>
            <a:endParaRPr lang="ko-KR" altLang="en-US" sz="2000">
              <a:latin typeface="맑은 고딕"/>
              <a:ea typeface="맑은 고딕"/>
            </a:endParaRPr>
          </a:p>
        </p:txBody>
      </p:sp>
      <p:sp>
        <p:nvSpPr>
          <p:cNvPr id="4" name="제목 1"/>
          <p:cNvSpPr txBox="1"/>
          <p:nvPr/>
        </p:nvSpPr>
        <p:spPr>
          <a:xfrm>
            <a:off x="168363" y="262809"/>
            <a:ext cx="8292069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Ⅱ. 2023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년 축산물 안전관리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–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품목제조보고 관련 </a:t>
            </a: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(p.411)</a:t>
            </a:r>
            <a:endParaRPr kumimoji="0" lang="en-US" altLang="ko-KR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085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467544" y="1052736"/>
            <a:ext cx="8176423" cy="518457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latin typeface="맑은 고딕"/>
              <a:ea typeface="맑은 고딕"/>
            </a:endParaRPr>
          </a:p>
        </p:txBody>
      </p:sp>
      <p:sp>
        <p:nvSpPr>
          <p:cNvPr id="15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년도 축산물 안전성 검사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(p.414)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621085" y="1414512"/>
            <a:ext cx="7767339" cy="389853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 spc="-150">
                <a:solidFill>
                  <a:schemeClr val="tx2"/>
                </a:solidFill>
                <a:latin typeface="맑은 고딕"/>
                <a:ea typeface="맑은 고딕"/>
              </a:rPr>
              <a:t>담당 </a:t>
            </a:r>
            <a:r>
              <a:rPr lang="en-US" altLang="ko-KR" sz="2000" b="0" spc="-15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 b="0" spc="-150">
                <a:solidFill>
                  <a:schemeClr val="tx2"/>
                </a:solidFill>
                <a:latin typeface="맑은 고딕"/>
                <a:ea typeface="맑은 고딕"/>
              </a:rPr>
              <a:t>축산물 안전정책과</a:t>
            </a:r>
            <a:endParaRPr lang="ko-KR" altLang="en-US" sz="2000" b="0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목적 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endParaRPr lang="en-US" altLang="ko-KR" sz="2000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35000" lvl="0" indent="-373063">
              <a:lnSpc>
                <a:spcPct val="130000"/>
              </a:lnSpc>
              <a:spcBef>
                <a:spcPct val="20000"/>
              </a:spcBef>
              <a:defRPr/>
            </a:pP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국내산 원유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식육 및 식용란에 대한 동물용의약품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농약 등 잔류물질 검사를 통하여 축산물의 안전성을 확보하고 소비자 신뢰 향상 및 국제경쟁력 강화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373063">
              <a:lnSpc>
                <a:spcPct val="130000"/>
              </a:lnSpc>
              <a:spcBef>
                <a:spcPct val="20000"/>
              </a:spcBef>
              <a:defRPr/>
            </a:pPr>
            <a:r>
              <a:rPr lang="ko-KR" altLang="en-US" sz="2000">
                <a:latin typeface="맑은 고딕"/>
                <a:ea typeface="맑은 고딕"/>
              </a:rPr>
              <a:t>나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도축장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식육포장처리장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식육판매장의 위생관리수준 파악 및 미생물의 오염 감소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373063">
              <a:lnSpc>
                <a:spcPct val="130000"/>
              </a:lnSpc>
              <a:spcBef>
                <a:spcPct val="20000"/>
              </a:spcBef>
              <a:defRPr/>
            </a:pPr>
            <a:r>
              <a:rPr lang="ko-KR" altLang="en-US" sz="2000">
                <a:latin typeface="맑은 고딕"/>
                <a:ea typeface="맑은 고딕"/>
              </a:rPr>
              <a:t>다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식용란의 검사항목인 분변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혈액 등 이물질 및 변질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부패란의 관리와 미생물의 효율적 검사 실시</a:t>
            </a:r>
            <a:endParaRPr lang="en-US" altLang="ko-KR" sz="2000" b="0" spc="-15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083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467544" y="404664"/>
            <a:ext cx="8424936" cy="631638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축산물 안전성 검사의 개요 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endParaRPr lang="en-US" altLang="ko-KR" sz="2000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35000" lvl="0" indent="-373063">
              <a:lnSpc>
                <a:spcPct val="130000"/>
              </a:lnSpc>
              <a:spcBef>
                <a:spcPct val="20000"/>
              </a:spcBef>
              <a:defRPr/>
            </a:pPr>
            <a:endParaRPr lang="en-US" altLang="ko-KR" sz="1400">
              <a:latin typeface="맑은 고딕"/>
              <a:ea typeface="맑은 고딕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981125" y="1088740"/>
            <a:ext cx="7767339" cy="557685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47675" lvl="0" indent="-447675">
              <a:spcBef>
                <a:spcPct val="20000"/>
              </a:spcBef>
              <a:defRPr/>
            </a:pPr>
            <a:r>
              <a:rPr lang="ko-KR" altLang="en-US" sz="2000" b="1">
                <a:latin typeface="맑은 고딕"/>
                <a:ea typeface="맑은 고딕"/>
              </a:rPr>
              <a:t>가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관련 부처</a:t>
            </a:r>
            <a:r>
              <a:rPr lang="en-US" altLang="ko-KR" sz="2000" b="1">
                <a:latin typeface="맑은 고딕"/>
                <a:ea typeface="맑은 고딕"/>
              </a:rPr>
              <a:t>(</a:t>
            </a:r>
            <a:r>
              <a:rPr lang="ko-KR" altLang="en-US" sz="2000" b="1">
                <a:latin typeface="맑은 고딕"/>
                <a:ea typeface="맑은 고딕"/>
              </a:rPr>
              <a:t>기관</a:t>
            </a:r>
            <a:r>
              <a:rPr lang="en-US" altLang="ko-KR" sz="2000" b="1">
                <a:latin typeface="맑은 고딕"/>
                <a:ea typeface="맑은 고딕"/>
              </a:rPr>
              <a:t>)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식품의약품안전처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농림축산식품부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농림축산검역본부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시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도 축산물 위생관리 담당 부서 및 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시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도 동물위생시험소 </a:t>
            </a:r>
            <a:endParaRPr lang="ko-KR" altLang="en-US" sz="2000">
              <a:latin typeface="맑은 고딕"/>
              <a:ea typeface="맑은 고딕"/>
            </a:endParaRPr>
          </a:p>
          <a:p>
            <a:pPr marL="447675" lvl="0" indent="-447675">
              <a:spcBef>
                <a:spcPct val="20000"/>
              </a:spcBef>
              <a:defRPr/>
            </a:pPr>
            <a:r>
              <a:rPr lang="ko-KR" altLang="en-US" sz="2000" b="1">
                <a:latin typeface="맑은 고딕"/>
                <a:ea typeface="맑은 고딕"/>
              </a:rPr>
              <a:t>나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검사 분야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식육의 잔류물질 및 미생물 검사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식용란의 잔류물질 및 미생물 검사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 b="1">
                <a:latin typeface="맑은 고딕"/>
                <a:ea typeface="맑은 고딕"/>
              </a:rPr>
              <a:t>원유 위생검사 및 잔류물질 검사 </a:t>
            </a:r>
            <a:endParaRPr lang="ko-KR" altLang="en-US" sz="2000" b="1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ko-KR" altLang="en-US" sz="2000" b="1">
                <a:latin typeface="맑은 고딕"/>
                <a:ea typeface="맑은 고딕"/>
              </a:rPr>
              <a:t>다</a:t>
            </a:r>
            <a:r>
              <a:rPr lang="en-US" altLang="ko-KR" sz="2000" b="1">
                <a:latin typeface="맑은 고딕"/>
                <a:ea typeface="맑은 고딕"/>
              </a:rPr>
              <a:t>. </a:t>
            </a:r>
            <a:r>
              <a:rPr lang="ko-KR" altLang="en-US" sz="2000" b="1">
                <a:latin typeface="맑은 고딕"/>
                <a:ea typeface="맑은 고딕"/>
              </a:rPr>
              <a:t>검사 대상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국내 도축장에 출하되거나 출하하고자 하는 소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돼지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닭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오리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양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염소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말 등 및 그 식육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식육포장처리장 및 식육판매장에서 처리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가공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판매되는 소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돼지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닭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오리 및 양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염소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말 등의 식육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국내 닭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오리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메추리에서 생산되는 식용란 </a:t>
            </a:r>
            <a:endParaRPr lang="ko-KR" altLang="en-US" sz="2000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 b="1">
                <a:latin typeface="맑은 고딕"/>
                <a:ea typeface="맑은 고딕"/>
              </a:rPr>
              <a:t>판매 또는 판매를 위한 처리</a:t>
            </a:r>
            <a:r>
              <a:rPr lang="en-US" altLang="ko-KR" sz="2000" b="1">
                <a:ea typeface="맑은 고딕"/>
              </a:rPr>
              <a:t>․</a:t>
            </a:r>
            <a:r>
              <a:rPr lang="ko-KR" altLang="en-US" sz="2000" b="1">
                <a:latin typeface="맑은 고딕"/>
                <a:ea typeface="맑은 고딕"/>
              </a:rPr>
              <a:t>가공을 목적으로 하는 국내 착유 원유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635000" lvl="0" indent="-280988">
              <a:spcBef>
                <a:spcPct val="20000"/>
              </a:spcBef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기타 위해 발생 우려 축산물 등 </a:t>
            </a:r>
            <a:endParaRPr lang="en-US" altLang="ko-KR" sz="20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96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395536" y="836713"/>
            <a:ext cx="8424936" cy="588433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latin typeface="맑은 고딕"/>
              <a:ea typeface="맑은 고딕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539552" y="908720"/>
            <a:ext cx="8208912" cy="575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447675" lvl="0" indent="-447675">
              <a:spcBef>
                <a:spcPct val="20000"/>
              </a:spcBef>
              <a:defRPr/>
            </a:pPr>
            <a:r>
              <a:rPr lang="ko-KR" altLang="en-US" sz="2000" b="1" spc="-100">
                <a:latin typeface="맑은 고딕"/>
                <a:ea typeface="맑은 고딕"/>
              </a:rPr>
              <a:t>라</a:t>
            </a:r>
            <a:r>
              <a:rPr lang="en-US" altLang="ko-KR" sz="2000" b="1" spc="-100">
                <a:latin typeface="맑은 고딕"/>
                <a:ea typeface="맑은 고딕"/>
              </a:rPr>
              <a:t>. </a:t>
            </a:r>
            <a:r>
              <a:rPr lang="ko-KR" altLang="en-US" sz="2000" b="1" spc="-100">
                <a:latin typeface="맑은 고딕"/>
                <a:ea typeface="맑은 고딕"/>
              </a:rPr>
              <a:t>관련 기관 간 업무수행 체계 </a:t>
            </a:r>
            <a:endParaRPr lang="ko-KR" altLang="en-US" sz="2000" b="1" spc="-100">
              <a:latin typeface="맑은 고딕"/>
              <a:ea typeface="맑은 고딕"/>
            </a:endParaRPr>
          </a:p>
          <a:p>
            <a:pPr marL="719138" lvl="0" indent="-457200">
              <a:spcBef>
                <a:spcPct val="20000"/>
              </a:spcBef>
              <a:buAutoNum type="arabicParenR"/>
              <a:defRPr/>
            </a:pPr>
            <a:r>
              <a:rPr lang="ko-KR" altLang="en-US" sz="2000" b="1" spc="-100">
                <a:latin typeface="맑은 고딕"/>
                <a:ea typeface="맑은 고딕"/>
              </a:rPr>
              <a:t>시</a:t>
            </a:r>
            <a:r>
              <a:rPr lang="en-US" altLang="ko-KR" sz="2000" b="1" spc="-100">
                <a:ea typeface="맑은 고딕"/>
              </a:rPr>
              <a:t>‧</a:t>
            </a:r>
            <a:r>
              <a:rPr lang="ko-KR" altLang="en-US" sz="2000" b="1" spc="-100">
                <a:latin typeface="맑은 고딕"/>
                <a:ea typeface="맑은 고딕"/>
              </a:rPr>
              <a:t>도는 자체 실정에 맞게 </a:t>
            </a:r>
            <a:r>
              <a:rPr lang="ko-KR" altLang="en-US" sz="2000" spc="-100">
                <a:latin typeface="맑은 고딕"/>
                <a:ea typeface="맑은 고딕"/>
              </a:rPr>
              <a:t>차년도 </a:t>
            </a:r>
            <a:r>
              <a:rPr lang="ko-KR" altLang="en-US" sz="2000" b="1" spc="-100">
                <a:latin typeface="맑은 고딕"/>
                <a:ea typeface="맑은 고딕"/>
              </a:rPr>
              <a:t>안전성 검사 계획을 수립</a:t>
            </a:r>
            <a:r>
              <a:rPr lang="ko-KR" altLang="en-US" sz="2000" spc="-100">
                <a:latin typeface="맑은 고딕"/>
                <a:ea typeface="맑은 고딕"/>
              </a:rPr>
              <a:t>하여 </a:t>
            </a:r>
            <a:r>
              <a:rPr lang="ko-KR" altLang="en-US" sz="2000" b="1" spc="-100">
                <a:latin typeface="맑은 고딕"/>
                <a:ea typeface="맑은 고딕"/>
              </a:rPr>
              <a:t>생산단계는 검역본부</a:t>
            </a:r>
            <a:r>
              <a:rPr lang="ko-KR" altLang="en-US" sz="2000" spc="-100">
                <a:latin typeface="맑은 고딕"/>
                <a:ea typeface="맑은 고딕"/>
              </a:rPr>
              <a:t>에 </a:t>
            </a:r>
            <a:r>
              <a:rPr lang="ko-KR" altLang="en-US" sz="2000" b="1" spc="-100">
                <a:latin typeface="맑은 고딕"/>
                <a:ea typeface="맑은 고딕"/>
              </a:rPr>
              <a:t>유통단계는 식약처</a:t>
            </a:r>
            <a:r>
              <a:rPr lang="ko-KR" altLang="en-US" sz="2000" spc="-100">
                <a:latin typeface="맑은 고딕"/>
                <a:ea typeface="맑은 고딕"/>
              </a:rPr>
              <a:t>에 제출</a:t>
            </a:r>
            <a:r>
              <a:rPr lang="en-US" altLang="ko-KR" sz="2000" spc="-100">
                <a:latin typeface="맑은 고딕"/>
                <a:ea typeface="맑은 고딕"/>
              </a:rPr>
              <a:t>(10</a:t>
            </a:r>
            <a:r>
              <a:rPr lang="ko-KR" altLang="en-US" sz="2000" spc="-100">
                <a:latin typeface="맑은 고딕"/>
                <a:ea typeface="맑은 고딕"/>
              </a:rPr>
              <a:t>월말</a:t>
            </a:r>
            <a:r>
              <a:rPr lang="en-US" altLang="ko-KR" sz="2000" spc="-100">
                <a:latin typeface="맑은 고딕"/>
                <a:ea typeface="맑은 고딕"/>
              </a:rPr>
              <a:t>) </a:t>
            </a:r>
            <a:endParaRPr lang="en-US" altLang="ko-KR" sz="2000" spc="-100">
              <a:latin typeface="맑은 고딕"/>
              <a:ea typeface="맑은 고딕"/>
            </a:endParaRPr>
          </a:p>
          <a:p>
            <a:pPr marL="719138" lvl="0" indent="-457200">
              <a:spcBef>
                <a:spcPct val="20000"/>
              </a:spcBef>
              <a:buAutoNum type="arabicParenR"/>
              <a:defRPr/>
            </a:pPr>
            <a:r>
              <a:rPr lang="ko-KR" altLang="en-US" sz="2000" spc="-100">
                <a:latin typeface="맑은 고딕"/>
                <a:ea typeface="맑은 고딕"/>
              </a:rPr>
              <a:t>검역본부는 차년도 생산단계 안전성 검사 계획을 수립하여 농식품부에 보고</a:t>
            </a:r>
            <a:r>
              <a:rPr lang="en-US" altLang="ko-KR" sz="2000" spc="-100">
                <a:latin typeface="맑은 고딕"/>
                <a:ea typeface="맑은 고딕"/>
              </a:rPr>
              <a:t>(11</a:t>
            </a:r>
            <a:r>
              <a:rPr lang="ko-KR" altLang="en-US" sz="2000" spc="-100">
                <a:latin typeface="맑은 고딕"/>
                <a:ea typeface="맑은 고딕"/>
              </a:rPr>
              <a:t>월말</a:t>
            </a:r>
            <a:r>
              <a:rPr lang="en-US" altLang="ko-KR" sz="2000" spc="-100">
                <a:latin typeface="맑은 고딕"/>
                <a:ea typeface="맑은 고딕"/>
              </a:rPr>
              <a:t>) </a:t>
            </a:r>
            <a:endParaRPr lang="en-US" altLang="ko-KR" sz="2000" spc="-100">
              <a:latin typeface="맑은 고딕"/>
              <a:ea typeface="맑은 고딕"/>
            </a:endParaRPr>
          </a:p>
          <a:p>
            <a:pPr marL="719138" lvl="0" indent="-457200">
              <a:spcBef>
                <a:spcPct val="20000"/>
              </a:spcBef>
              <a:buAutoNum type="arabicParenR"/>
              <a:defRPr/>
            </a:pPr>
            <a:r>
              <a:rPr lang="ko-KR" altLang="en-US" sz="2000" spc="-100">
                <a:latin typeface="맑은 고딕"/>
                <a:ea typeface="맑은 고딕"/>
              </a:rPr>
              <a:t>농식품부는 식약처와 협의하여 차년도 안전성 검사 계획을 확정하여 식약처장에게 통보</a:t>
            </a:r>
            <a:r>
              <a:rPr lang="en-US" altLang="ko-KR" sz="2000" spc="-100">
                <a:latin typeface="맑은 고딕"/>
                <a:ea typeface="맑은 고딕"/>
              </a:rPr>
              <a:t>(12</a:t>
            </a:r>
            <a:r>
              <a:rPr lang="ko-KR" altLang="en-US" sz="2000" spc="-100">
                <a:latin typeface="맑은 고딕"/>
                <a:ea typeface="맑은 고딕"/>
              </a:rPr>
              <a:t>월</a:t>
            </a:r>
            <a:r>
              <a:rPr lang="en-US" altLang="ko-KR" sz="2000" spc="-100">
                <a:latin typeface="맑은 고딕"/>
                <a:ea typeface="맑은 고딕"/>
              </a:rPr>
              <a:t>)</a:t>
            </a:r>
            <a:r>
              <a:rPr lang="ko-KR" altLang="en-US" sz="2000" spc="-100">
                <a:latin typeface="맑은 고딕"/>
                <a:ea typeface="맑은 고딕"/>
              </a:rPr>
              <a:t>하고 식약처는 생산단계 안전성 검사 계획을 포함한 전 단계 검사계획을 마련하여 관계기관에 통보 </a:t>
            </a:r>
            <a:endParaRPr lang="ko-KR" altLang="en-US" sz="2000" spc="-100">
              <a:latin typeface="맑은 고딕"/>
              <a:ea typeface="맑은 고딕"/>
            </a:endParaRPr>
          </a:p>
          <a:p>
            <a:pPr marL="719138" lvl="0" indent="-457200">
              <a:spcBef>
                <a:spcPct val="20000"/>
              </a:spcBef>
              <a:buAutoNum type="arabicParenR"/>
              <a:defRPr/>
            </a:pPr>
            <a:r>
              <a:rPr lang="ko-KR" altLang="en-US" sz="2000" spc="-100">
                <a:latin typeface="맑은 고딕"/>
                <a:ea typeface="맑은 고딕"/>
              </a:rPr>
              <a:t>시</a:t>
            </a:r>
            <a:r>
              <a:rPr lang="en-US" altLang="ko-KR" sz="2000" spc="-100">
                <a:latin typeface="맑은 고딕"/>
                <a:ea typeface="맑은 고딕"/>
              </a:rPr>
              <a:t>·</a:t>
            </a:r>
            <a:r>
              <a:rPr lang="ko-KR" altLang="en-US" sz="2000" spc="-100">
                <a:latin typeface="맑은 고딕"/>
                <a:ea typeface="맑은 고딕"/>
              </a:rPr>
              <a:t>도 축산물 시험</a:t>
            </a:r>
            <a:r>
              <a:rPr lang="en-US" altLang="ko-KR" sz="2000" spc="-100">
                <a:latin typeface="맑은 고딕"/>
                <a:ea typeface="맑은 고딕"/>
              </a:rPr>
              <a:t>·</a:t>
            </a:r>
            <a:r>
              <a:rPr lang="ko-KR" altLang="en-US" sz="2000" spc="-100">
                <a:latin typeface="맑은 고딕"/>
                <a:ea typeface="맑은 고딕"/>
              </a:rPr>
              <a:t>검사기관은「축산물 위생관리법령」및 관련 고시에 따라 검사 수행 </a:t>
            </a:r>
            <a:endParaRPr lang="ko-KR" altLang="en-US" sz="2000" spc="-100">
              <a:latin typeface="맑은 고딕"/>
              <a:ea typeface="맑은 고딕"/>
            </a:endParaRPr>
          </a:p>
          <a:p>
            <a:pPr marL="719138" lvl="0" indent="-457200">
              <a:spcBef>
                <a:spcPct val="20000"/>
              </a:spcBef>
              <a:buAutoNum type="arabicParenR"/>
              <a:defRPr/>
            </a:pPr>
            <a:r>
              <a:rPr lang="ko-KR" altLang="en-US" sz="2000" spc="-100">
                <a:latin typeface="맑은 고딕"/>
                <a:ea typeface="맑은 고딕"/>
              </a:rPr>
              <a:t>시</a:t>
            </a:r>
            <a:r>
              <a:rPr lang="en-US" altLang="ko-KR" sz="2000" spc="-100">
                <a:latin typeface="맑은 고딕"/>
                <a:ea typeface="맑은 고딕"/>
              </a:rPr>
              <a:t>·</a:t>
            </a:r>
            <a:r>
              <a:rPr lang="ko-KR" altLang="en-US" sz="2000" spc="-100">
                <a:latin typeface="맑은 고딕"/>
                <a:ea typeface="맑은 고딕"/>
              </a:rPr>
              <a:t>도 축산물 시험</a:t>
            </a:r>
            <a:r>
              <a:rPr lang="en-US" altLang="ko-KR" sz="2000" spc="-100">
                <a:latin typeface="맑은 고딕"/>
                <a:ea typeface="맑은 고딕"/>
              </a:rPr>
              <a:t>·</a:t>
            </a:r>
            <a:r>
              <a:rPr lang="ko-KR" altLang="en-US" sz="2000" spc="-100">
                <a:latin typeface="맑은 고딕"/>
                <a:ea typeface="맑은 고딕"/>
              </a:rPr>
              <a:t>검사기관장은 매 분기별 실적</a:t>
            </a:r>
            <a:r>
              <a:rPr lang="en-US" altLang="ko-KR" sz="2000" spc="-100">
                <a:latin typeface="맑은 고딕"/>
                <a:ea typeface="맑은 고딕"/>
              </a:rPr>
              <a:t>(</a:t>
            </a:r>
            <a:r>
              <a:rPr lang="ko-KR" altLang="en-US" sz="2000" spc="-100">
                <a:latin typeface="맑은 고딕"/>
                <a:ea typeface="맑은 고딕"/>
              </a:rPr>
              <a:t>원유는 반기별</a:t>
            </a:r>
            <a:r>
              <a:rPr lang="en-US" altLang="ko-KR" sz="2000" spc="-100">
                <a:latin typeface="맑은 고딕"/>
                <a:ea typeface="맑은 고딕"/>
              </a:rPr>
              <a:t>)</a:t>
            </a:r>
            <a:r>
              <a:rPr lang="ko-KR" altLang="en-US" sz="2000" spc="-100">
                <a:latin typeface="맑은 고딕"/>
                <a:ea typeface="맑은 고딕"/>
              </a:rPr>
              <a:t>은 아래와 같이 검역본부로 제출하고</a:t>
            </a:r>
            <a:r>
              <a:rPr lang="en-US" altLang="ko-KR" sz="2000" spc="-100">
                <a:latin typeface="맑은 고딕"/>
                <a:ea typeface="맑은 고딕"/>
              </a:rPr>
              <a:t>, </a:t>
            </a:r>
            <a:r>
              <a:rPr lang="ko-KR" altLang="en-US" sz="2000" spc="-100">
                <a:latin typeface="맑은 고딕"/>
                <a:ea typeface="맑은 고딕"/>
              </a:rPr>
              <a:t>검역본부는 다음 분기</a:t>
            </a:r>
            <a:r>
              <a:rPr lang="en-US" altLang="ko-KR" sz="2000" spc="-100">
                <a:latin typeface="맑은 고딕"/>
                <a:ea typeface="맑은 고딕"/>
              </a:rPr>
              <a:t>(</a:t>
            </a:r>
            <a:r>
              <a:rPr lang="ko-KR" altLang="en-US" sz="2000" spc="-100">
                <a:latin typeface="맑은 고딕"/>
                <a:ea typeface="맑은 고딕"/>
              </a:rPr>
              <a:t>원유는 반기</a:t>
            </a:r>
            <a:r>
              <a:rPr lang="en-US" altLang="ko-KR" sz="2000" spc="-100">
                <a:latin typeface="맑은 고딕"/>
                <a:ea typeface="맑은 고딕"/>
              </a:rPr>
              <a:t>) </a:t>
            </a:r>
            <a:r>
              <a:rPr lang="ko-KR" altLang="en-US" sz="2000" spc="-100">
                <a:latin typeface="맑은 고딕"/>
                <a:ea typeface="맑은 고딕"/>
              </a:rPr>
              <a:t>첫 달 말일까지 종합 분석보고서를 식약처 및 농식품부에 제출</a:t>
            </a:r>
            <a:endParaRPr lang="ko-KR" altLang="en-US" sz="2000" spc="-100">
              <a:latin typeface="맑은 고딕"/>
              <a:ea typeface="맑은 고딕"/>
            </a:endParaRPr>
          </a:p>
          <a:p>
            <a:pPr marL="541338" lvl="0" indent="-279400">
              <a:spcBef>
                <a:spcPct val="20000"/>
              </a:spcBef>
              <a:defRPr/>
            </a:pPr>
            <a:r>
              <a:rPr lang="ko-KR" altLang="en-US" sz="2000" spc="-100">
                <a:latin typeface="맑은 고딕"/>
                <a:ea typeface="맑은 고딕"/>
              </a:rPr>
              <a:t>*「식육 중 미생물 검사에 관한 규정」</a:t>
            </a:r>
            <a:r>
              <a:rPr lang="en-US" altLang="ko-KR" sz="2000" spc="-100">
                <a:latin typeface="맑은 고딕"/>
                <a:ea typeface="맑은 고딕"/>
              </a:rPr>
              <a:t>: </a:t>
            </a:r>
            <a:r>
              <a:rPr lang="ko-KR" altLang="en-US" sz="2000" spc="-100">
                <a:latin typeface="맑은 고딕"/>
                <a:ea typeface="맑은 고딕"/>
              </a:rPr>
              <a:t>다음 분기 첫 달 </a:t>
            </a:r>
            <a:r>
              <a:rPr lang="en-US" altLang="ko-KR" sz="2000" spc="-100">
                <a:latin typeface="맑은 고딕"/>
                <a:ea typeface="맑은 고딕"/>
              </a:rPr>
              <a:t>5</a:t>
            </a:r>
            <a:r>
              <a:rPr lang="ko-KR" altLang="en-US" sz="2000" spc="-100">
                <a:latin typeface="맑은 고딕"/>
                <a:ea typeface="맑은 고딕"/>
              </a:rPr>
              <a:t>일까지 보고 </a:t>
            </a:r>
            <a:endParaRPr lang="ko-KR" altLang="en-US" sz="2000" spc="-100">
              <a:latin typeface="맑은 고딕"/>
              <a:ea typeface="맑은 고딕"/>
            </a:endParaRPr>
          </a:p>
          <a:p>
            <a:pPr marL="541338" lvl="0" indent="-279400">
              <a:spcBef>
                <a:spcPct val="20000"/>
              </a:spcBef>
              <a:defRPr/>
            </a:pPr>
            <a:r>
              <a:rPr lang="ko-KR" altLang="en-US" sz="2000" spc="-100">
                <a:latin typeface="맑은 고딕"/>
                <a:ea typeface="맑은 고딕"/>
              </a:rPr>
              <a:t>*「식육 중 잔류물질 검사에 관한 규정」</a:t>
            </a:r>
            <a:r>
              <a:rPr lang="en-US" altLang="ko-KR" sz="2000" spc="-100">
                <a:latin typeface="맑은 고딕"/>
                <a:ea typeface="맑은 고딕"/>
              </a:rPr>
              <a:t>,</a:t>
            </a:r>
            <a:r>
              <a:rPr lang="ko-KR" altLang="en-US" sz="2000" spc="-100">
                <a:latin typeface="맑은 고딕"/>
                <a:ea typeface="맑은 고딕"/>
              </a:rPr>
              <a:t>「식용란의 미생물 및 잔류물질 등 검사에 관한 규정」</a:t>
            </a:r>
            <a:r>
              <a:rPr lang="en-US" altLang="ko-KR" sz="2000" spc="-100">
                <a:latin typeface="맑은 고딕"/>
                <a:ea typeface="맑은 고딕"/>
              </a:rPr>
              <a:t>: </a:t>
            </a:r>
            <a:r>
              <a:rPr lang="ko-KR" altLang="en-US" sz="2000" spc="-100">
                <a:latin typeface="맑은 고딕"/>
                <a:ea typeface="맑은 고딕"/>
              </a:rPr>
              <a:t>다음 분기 첫 달 </a:t>
            </a:r>
            <a:r>
              <a:rPr lang="en-US" altLang="ko-KR" sz="2000" spc="-100">
                <a:latin typeface="맑은 고딕"/>
                <a:ea typeface="맑은 고딕"/>
              </a:rPr>
              <a:t>10</a:t>
            </a:r>
            <a:r>
              <a:rPr lang="ko-KR" altLang="en-US" sz="2000" spc="-100">
                <a:latin typeface="맑은 고딕"/>
                <a:ea typeface="맑은 고딕"/>
              </a:rPr>
              <a:t>일까지 보고 </a:t>
            </a:r>
            <a:endParaRPr lang="ko-KR" altLang="en-US" sz="2000" spc="-100">
              <a:latin typeface="맑은 고딕"/>
              <a:ea typeface="맑은 고딕"/>
            </a:endParaRPr>
          </a:p>
          <a:p>
            <a:pPr marL="541338" lvl="0" indent="-279400">
              <a:spcBef>
                <a:spcPct val="20000"/>
              </a:spcBef>
              <a:defRPr/>
            </a:pPr>
            <a:r>
              <a:rPr lang="ko-KR" altLang="en-US" sz="2000" b="1" spc="-100">
                <a:latin typeface="맑은 고딕"/>
                <a:ea typeface="맑은 고딕"/>
              </a:rPr>
              <a:t>*「원유 중 잔류물질 검사에 관한 규정」</a:t>
            </a:r>
            <a:r>
              <a:rPr lang="en-US" altLang="ko-KR" sz="2000" b="1" spc="-100">
                <a:latin typeface="맑은 고딕"/>
                <a:ea typeface="맑은 고딕"/>
              </a:rPr>
              <a:t>: </a:t>
            </a:r>
            <a:r>
              <a:rPr lang="ko-KR" altLang="en-US" sz="2000" b="1" spc="-100">
                <a:latin typeface="맑은 고딕"/>
                <a:ea typeface="맑은 고딕"/>
              </a:rPr>
              <a:t>다음 반기 첫 달 </a:t>
            </a:r>
            <a:r>
              <a:rPr lang="en-US" altLang="ko-KR" sz="2000" b="1" spc="-100">
                <a:latin typeface="맑은 고딕"/>
                <a:ea typeface="맑은 고딕"/>
              </a:rPr>
              <a:t>10</a:t>
            </a:r>
            <a:r>
              <a:rPr lang="ko-KR" altLang="en-US" sz="2000" b="1" spc="-100">
                <a:latin typeface="맑은 고딕"/>
                <a:ea typeface="맑은 고딕"/>
              </a:rPr>
              <a:t>일까지 보고</a:t>
            </a:r>
            <a:endParaRPr lang="en-US" altLang="ko-KR" sz="2000" b="1" spc="-10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년도 축산물 안전성 검사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(p.415)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52213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467544" y="1052736"/>
            <a:ext cx="8176423" cy="518457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3568" y="1196752"/>
            <a:ext cx="7776864" cy="2725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600"/>
              </a:lnSpc>
              <a:buFont typeface="Wingdings"/>
              <a:buChar char="l"/>
              <a:defRPr/>
            </a:pP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생산단계   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441325" lvl="0" indent="-441325">
              <a:lnSpc>
                <a:spcPts val="2600"/>
              </a:lnSpc>
              <a:defRPr/>
            </a:pP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>
                <a:latin typeface="맑은 고딕"/>
                <a:ea typeface="맑은 고딕"/>
              </a:rPr>
              <a:t>5) </a:t>
            </a:r>
            <a:r>
              <a:rPr lang="ko-KR" altLang="en-US" sz="2000" b="1">
                <a:latin typeface="맑은 고딕"/>
                <a:ea typeface="맑은 고딕"/>
              </a:rPr>
              <a:t>원유</a:t>
            </a:r>
            <a:r>
              <a:rPr lang="ko-KR" altLang="en-US" sz="2000">
                <a:latin typeface="맑은 고딕"/>
                <a:ea typeface="맑은 고딕"/>
              </a:rPr>
              <a:t>의 생산과정 중 오염될 수 있는 </a:t>
            </a:r>
            <a:r>
              <a:rPr lang="ko-KR" altLang="en-US" sz="2000" b="1">
                <a:latin typeface="맑은 고딕"/>
                <a:ea typeface="맑은 고딕"/>
              </a:rPr>
              <a:t>동물용의약품 및 농약 등 잔류물질</a:t>
            </a:r>
            <a:r>
              <a:rPr lang="ko-KR" altLang="en-US" sz="2000">
                <a:latin typeface="맑은 고딕"/>
                <a:ea typeface="맑은 고딕"/>
              </a:rPr>
              <a:t>에 대한 검사 실시 </a:t>
            </a:r>
            <a:endParaRPr lang="ko-KR" altLang="en-US" sz="2000">
              <a:latin typeface="맑은 고딕"/>
              <a:ea typeface="맑은 고딕"/>
            </a:endParaRPr>
          </a:p>
          <a:p>
            <a:pPr marL="441325" lvl="0" indent="-441325">
              <a:lnSpc>
                <a:spcPts val="2600"/>
              </a:lnSpc>
              <a:defRPr/>
            </a:pPr>
            <a:endParaRPr lang="en-US" altLang="ko-KR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342900" lvl="0" indent="-342900">
              <a:lnSpc>
                <a:spcPts val="2600"/>
              </a:lnSpc>
              <a:buFont typeface="Wingdings"/>
              <a:buChar char="l"/>
              <a:defRPr/>
            </a:pP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유통단계   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441325" lvl="0" indent="-441325">
              <a:lnSpc>
                <a:spcPts val="2600"/>
              </a:lnSpc>
              <a:defRPr/>
            </a:pP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유통 중인 식육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식용란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포장육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식육가공품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 b="1">
                <a:latin typeface="맑은 고딕"/>
                <a:ea typeface="맑은 고딕"/>
              </a:rPr>
              <a:t>유가공품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알가공품 등에 대한 수거검사 실시</a:t>
            </a:r>
            <a:endParaRPr lang="ko-KR" altLang="en-US" sz="2000">
              <a:latin typeface="맑은 고딕"/>
              <a:ea typeface="맑은 고딕"/>
            </a:endParaRPr>
          </a:p>
          <a:p>
            <a:pPr marL="441325" lvl="0" indent="-441325">
              <a:lnSpc>
                <a:spcPts val="2600"/>
              </a:lnSpc>
              <a:defRPr/>
            </a:pPr>
            <a:endParaRPr lang="en-US" altLang="ko-KR" sz="200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251520" y="368660"/>
            <a:ext cx="8712968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년도 축산물 안전성 검사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유제품 중심 발췌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(p.415)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546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467544" y="1052736"/>
            <a:ext cx="8176423" cy="518457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83568" y="1196752"/>
            <a:ext cx="7776864" cy="5040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600"/>
              </a:lnSpc>
              <a:buFont typeface="Wingdings"/>
              <a:buChar char="l"/>
              <a:defRPr/>
            </a:pP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생산단계  원유 검사 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441325" lvl="0" indent="-441325">
              <a:lnSpc>
                <a:spcPts val="2600"/>
              </a:lnSpc>
              <a:defRPr/>
            </a:pP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  - (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원유위생검사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시도 축산물 시험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검사기관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또는 집유장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에서 집유 전 검사 및 실험실 검사 실시 </a:t>
            </a:r>
            <a:r>
              <a:rPr lang="en-US" altLang="ko-KR" sz="2000">
                <a:solidFill>
                  <a:srgbClr val="003762"/>
                </a:solidFill>
                <a:ea typeface="맑은 고딕"/>
              </a:rPr>
              <a:t>․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800100" lvl="1" indent="-342900">
              <a:lnSpc>
                <a:spcPts val="2600"/>
              </a:lnSpc>
              <a:buFont typeface="Arial"/>
              <a:buChar char="•"/>
              <a:defRPr/>
            </a:pPr>
            <a:r>
              <a:rPr lang="ko-KR" altLang="en-US" sz="2000" b="1">
                <a:solidFill>
                  <a:srgbClr val="003762"/>
                </a:solidFill>
                <a:latin typeface="맑은 고딕"/>
                <a:ea typeface="맑은 고딕"/>
              </a:rPr>
              <a:t>세균수시험 및 체세포수시험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은 각각 </a:t>
            </a:r>
            <a:r>
              <a:rPr lang="ko-KR" altLang="en-US" sz="2000" b="1">
                <a:solidFill>
                  <a:srgbClr val="003762"/>
                </a:solidFill>
                <a:latin typeface="맑은 고딕"/>
                <a:ea typeface="맑은 고딕"/>
              </a:rPr>
              <a:t>농가별로 </a:t>
            </a:r>
            <a:r>
              <a:rPr lang="en-US" altLang="ko-KR" sz="2000" b="1">
                <a:solidFill>
                  <a:srgbClr val="003762"/>
                </a:solidFill>
                <a:latin typeface="맑은 고딕"/>
                <a:ea typeface="맑은 고딕"/>
              </a:rPr>
              <a:t>15</a:t>
            </a:r>
            <a:r>
              <a:rPr lang="ko-KR" altLang="en-US" sz="2000" b="1">
                <a:solidFill>
                  <a:srgbClr val="003762"/>
                </a:solidFill>
                <a:latin typeface="맑은 고딕"/>
                <a:ea typeface="맑은 고딕"/>
              </a:rPr>
              <a:t>일에 </a:t>
            </a:r>
            <a:r>
              <a:rPr lang="en-US" altLang="ko-KR" sz="2000" b="1">
                <a:solidFill>
                  <a:srgbClr val="003762"/>
                </a:solidFill>
                <a:latin typeface="맑은 고딕"/>
                <a:ea typeface="맑은 고딕"/>
              </a:rPr>
              <a:t>1</a:t>
            </a:r>
            <a:r>
              <a:rPr lang="ko-KR" altLang="en-US" sz="2000" b="1">
                <a:solidFill>
                  <a:srgbClr val="003762"/>
                </a:solidFill>
                <a:latin typeface="맑은 고딕"/>
                <a:ea typeface="맑은 고딕"/>
              </a:rPr>
              <a:t>회 이상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 실시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800100" lvl="1" indent="-342900">
              <a:lnSpc>
                <a:spcPts val="2600"/>
              </a:lnSpc>
              <a:buFont typeface="Arial"/>
              <a:buChar char="•"/>
              <a:defRPr/>
            </a:pP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그 외 항목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적정산도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세균수시험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체세포수시험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세균발육억제물질검사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성분검사 등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은 </a:t>
            </a:r>
            <a:r>
              <a:rPr lang="ko-KR" altLang="en-US" sz="2000" b="1">
                <a:solidFill>
                  <a:srgbClr val="003762"/>
                </a:solidFill>
                <a:latin typeface="맑은 고딕"/>
                <a:ea typeface="맑은 고딕"/>
              </a:rPr>
              <a:t>필요한 기간을 정하여 정기적으로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실시 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441325" lvl="0" indent="-441325">
              <a:lnSpc>
                <a:spcPts val="2600"/>
              </a:lnSpc>
              <a:defRPr/>
            </a:pP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  - (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잔류물질검사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집유장 책임수의사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시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도 축산물 시험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검사기관 소속 검사관이 집유장에 집유되는 원유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농장시료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차량시료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저유조시료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에 대하여 검사 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898525" lvl="1" indent="-441325">
              <a:lnSpc>
                <a:spcPts val="2600"/>
              </a:lnSpc>
              <a:buFont typeface="Arial"/>
              <a:buChar char="•"/>
              <a:defRPr/>
            </a:pP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상시검사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집유장 책임수의사가 집유된 원유에 대해 자체적으로 실시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898525" lvl="1" indent="-441325">
              <a:lnSpc>
                <a:spcPts val="2600"/>
              </a:lnSpc>
              <a:buFont typeface="Arial"/>
              <a:buChar char="•"/>
              <a:defRPr/>
            </a:pP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계획검사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시</a:t>
            </a:r>
            <a:r>
              <a:rPr lang="en-US" altLang="ko-KR" sz="2000">
                <a:solidFill>
                  <a:srgbClr val="00376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도 소속 검사관이 국가 잔류물질 검사 계획에 따라 실시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251520" y="368660"/>
            <a:ext cx="8712968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년도 축산물 안전성 검사방법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유 관련 발췌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(p.416)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59197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0"/>
          <p:cNvSpPr>
            <a:spLocks noChangeArrowheads="1"/>
          </p:cNvSpPr>
          <p:nvPr/>
        </p:nvSpPr>
        <p:spPr>
          <a:xfrm>
            <a:off x="323528" y="980727"/>
            <a:ext cx="8568952" cy="5504201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55600" lvl="0" indent="-355600">
              <a:lnSpc>
                <a:spcPts val="28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14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11560" y="1052736"/>
            <a:ext cx="8280920" cy="542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800"/>
              </a:lnSpc>
              <a:buFont typeface="Wingdings"/>
              <a:buChar char="l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검사 결과 조치 </a:t>
            </a:r>
            <a:endParaRPr lang="ko-KR" altLang="en-US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441325" lvl="0" indent="-441325">
              <a:lnSpc>
                <a:spcPts val="2800"/>
              </a:lnSpc>
              <a:defRPr/>
            </a:pP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  - (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원유 잔류물질 검사 부적합시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책임수의사 및 검사관은 부적합 원유가 제조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가공공정에 투입되지 않도록 해당 집유장 영업자에게 통보 → 집유업 영업자는 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해당원유 폐기 또는 식용외의 다른 용도로 전환조치하고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,  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조치결과를 기록 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(2</a:t>
            </a:r>
            <a:r>
              <a:rPr lang="ko-KR" altLang="en-US" sz="2000" b="1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년간 보관</a:t>
            </a:r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)</a:t>
            </a:r>
            <a:endParaRPr lang="en-US" altLang="ko-KR" sz="2000" b="1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898525" lvl="1" indent="-441325">
              <a:lnSpc>
                <a:spcPts val="2800"/>
              </a:lnSpc>
              <a:buFont typeface="Arial"/>
              <a:buChar char="•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상시검사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: : </a:t>
            </a:r>
            <a:endParaRPr lang="en-US" altLang="ko-KR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1243012" lvl="2" indent="-342900">
              <a:lnSpc>
                <a:spcPts val="2800"/>
              </a:lnSpc>
              <a:buFont typeface="HY견고딕"/>
              <a:buChar char="-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책임수의사는 불합격 원유 납유 농가에 대한 잔류원인 조사 실시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endParaRPr lang="en-US" altLang="ko-KR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1243012" lvl="2" indent="-342900">
              <a:lnSpc>
                <a:spcPts val="2800"/>
              </a:lnSpc>
              <a:buFont typeface="HY견고딕"/>
              <a:buChar char="-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해당 농장 위생관리 지도 등 재발방지 조치 실시</a:t>
            </a:r>
            <a:endParaRPr lang="ko-KR" altLang="en-US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1165225" lvl="2" indent="-265113">
              <a:lnSpc>
                <a:spcPts val="2800"/>
              </a:lnSpc>
              <a:defRPr/>
            </a:pP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   (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계획검사 대상인 경우 농가별 시료와 집유차량 시료를 시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도 검사기관에 송부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)</a:t>
            </a:r>
            <a:endParaRPr lang="en-US" altLang="ko-KR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898525" lvl="1" indent="-441325">
              <a:lnSpc>
                <a:spcPts val="2800"/>
              </a:lnSpc>
              <a:buFont typeface="Arial"/>
              <a:buChar char="•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계획검사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: : </a:t>
            </a:r>
            <a:endParaRPr lang="en-US" altLang="ko-KR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1165225" lvl="2" indent="-250825">
              <a:lnSpc>
                <a:spcPts val="2800"/>
              </a:lnSpc>
              <a:buFont typeface="HY견고딕"/>
              <a:buChar char="-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시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도 축산물 시험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검사기관은 농장에 대한 잔류원인조사를 실시하고</a:t>
            </a:r>
            <a:r>
              <a:rPr lang="en-US" altLang="ko-KR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, </a:t>
            </a:r>
            <a:endParaRPr lang="en-US" altLang="ko-KR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1165225" lvl="2" indent="-250825">
              <a:lnSpc>
                <a:spcPts val="2800"/>
              </a:lnSpc>
              <a:buFont typeface="HY견고딕"/>
              <a:buChar char="-"/>
              <a:defRPr/>
            </a:pPr>
            <a:r>
              <a:rPr lang="ko-KR" altLang="en-US" sz="20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해당 업체 및 관련 기관에 통보 등의 조치</a:t>
            </a:r>
            <a:endParaRPr lang="ko-KR" altLang="en-US" sz="2000">
              <a:solidFill>
                <a:schemeClr val="accent1">
                  <a:lumMod val="75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년도 축산물 안전성 검사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유 관련  발췌 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(p.417)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6168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년도 축산물 안전성 검사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유 관련 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(p.418)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90928" y="1988840"/>
            <a:ext cx="8209260" cy="316835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9980" y="1619508"/>
            <a:ext cx="4363010" cy="359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b="1">
                <a:latin typeface="맑은 고딕"/>
                <a:ea typeface="맑은 고딕"/>
              </a:rPr>
              <a:t>&lt;</a:t>
            </a:r>
            <a:r>
              <a:rPr lang="ko-KR" altLang="en-US" b="1">
                <a:latin typeface="맑은 고딕"/>
                <a:ea typeface="맑은 고딕"/>
              </a:rPr>
              <a:t>참고 </a:t>
            </a:r>
            <a:r>
              <a:rPr lang="en-US" altLang="ko-KR" b="1">
                <a:latin typeface="맑은 고딕"/>
                <a:ea typeface="맑은 고딕"/>
              </a:rPr>
              <a:t>:</a:t>
            </a:r>
            <a:r>
              <a:rPr lang="ko-KR" altLang="en-US" b="1">
                <a:latin typeface="맑은 고딕"/>
                <a:ea typeface="맑은 고딕"/>
              </a:rPr>
              <a:t> </a:t>
            </a:r>
            <a:r>
              <a:rPr lang="en-US" altLang="ko-KR" b="1">
                <a:latin typeface="맑은 고딕"/>
                <a:ea typeface="맑은 고딕"/>
              </a:rPr>
              <a:t>2022</a:t>
            </a:r>
            <a:r>
              <a:rPr lang="ko-KR" altLang="en-US" b="1">
                <a:latin typeface="맑은 고딕"/>
                <a:ea typeface="맑은 고딕"/>
              </a:rPr>
              <a:t>년도 관련 고시 개정 사항</a:t>
            </a:r>
            <a:r>
              <a:rPr lang="en-US" altLang="ko-KR" b="1">
                <a:latin typeface="맑은 고딕"/>
                <a:ea typeface="맑은 고딕"/>
              </a:rPr>
              <a:t>&gt;</a:t>
            </a:r>
            <a:endParaRPr lang="en-US" altLang="ko-KR" b="1">
              <a:latin typeface="맑은 고딕"/>
              <a:ea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39552" y="5085184"/>
            <a:ext cx="5294706" cy="36004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540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2714620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 txBox="1">
            <a:spLocks/>
          </p:cNvSpPr>
          <p:nvPr/>
        </p:nvSpPr>
        <p:spPr>
          <a:xfrm>
            <a:off x="2627784" y="3071810"/>
            <a:ext cx="6336704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Ⅰ. </a:t>
            </a:r>
            <a:r>
              <a:rPr kumimoji="0" lang="ko-KR" altLang="en-US" sz="4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기준규격 관리 제도 변천</a:t>
            </a:r>
            <a:endParaRPr kumimoji="0" lang="ko-KR" alt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(p.423)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196752"/>
            <a:ext cx="8568952" cy="3744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2. </a:t>
            </a:r>
            <a:r>
              <a:rPr lang="ko-KR" altLang="en-US" sz="2000">
                <a:latin typeface="맑은 고딕"/>
                <a:ea typeface="맑은 고딕"/>
              </a:rPr>
              <a:t>축산물 가공품 안전관리 </a:t>
            </a:r>
            <a:endParaRPr lang="ko-KR" altLang="en-US" sz="2000">
              <a:latin typeface="맑은 고딕"/>
              <a:ea typeface="맑은 고딕"/>
            </a:endParaRPr>
          </a:p>
          <a:p>
            <a:pPr marL="457200" lvl="0" indent="-195263">
              <a:lnSpc>
                <a:spcPct val="150000"/>
              </a:lnSpc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영업장 위생관리 점검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○ 원료의 건전성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가공 전 원료 취급상태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가공 작업장의 청결유지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주기적 소독상태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가공작업실 실내온도 적정 유지 등 자체위생관리기준 준수 여부 등을 확인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○ 비살균제품을 생산하는 가공장은 신선한 원료 사용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오염방지를 위한 시설 청결유지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작업실 및 제품보관실 온도 관리 등을 중점 점검</a:t>
            </a:r>
            <a:endParaRPr lang="en-US" altLang="ko-KR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053852870"/>
      </p:ext>
    </p:extLst>
  </p:cSld>
  <p:clrMapOvr>
    <a:masterClrMapping/>
  </p:clrMapOvr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(p.424)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052736"/>
            <a:ext cx="8568952" cy="557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633413">
              <a:defRPr/>
            </a:pP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중점 점검 사항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원료의 입고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사용에 관한 원료수불서류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생산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작업기록에 관한 서류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제품의 생산단위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로트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별로 생산일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생산량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판매처 및 판매량 등에 관한 거래내역서류 작성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보관 여부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원료의 구비요건을 위반하여 부적정 원료 사용 행위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원료 및 제품 보관 온도 준수 여부 확인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품목제조보고에 따른 원료사용 및 배합비율 준수 여부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축산물 가공품별 제조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가공기준 등 준수여부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「식품의 기준 및 규격」제</a:t>
            </a:r>
            <a:r>
              <a:rPr lang="en-US" altLang="ko-KR" sz="2000">
                <a:latin typeface="맑은 고딕"/>
                <a:ea typeface="맑은 고딕"/>
              </a:rPr>
              <a:t>2. 2. </a:t>
            </a:r>
            <a:r>
              <a:rPr lang="ko-KR" altLang="en-US" sz="2000">
                <a:latin typeface="맑은 고딕"/>
                <a:ea typeface="맑은 고딕"/>
              </a:rPr>
              <a:t>제조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가공기준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endParaRPr lang="en-US" altLang="ko-KR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en-US" altLang="ko-KR" sz="2000">
                <a:latin typeface="맑은 고딕"/>
                <a:ea typeface="맑은 고딕"/>
              </a:rPr>
              <a:t>○ </a:t>
            </a:r>
            <a:r>
              <a:rPr lang="ko-KR" altLang="en-US" sz="2000">
                <a:latin typeface="맑은 고딕"/>
                <a:ea typeface="맑은 고딕"/>
              </a:rPr>
              <a:t>제조일자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유통기한 관련 허위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초과표시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미표시 행위 포함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endParaRPr lang="en-US" altLang="ko-KR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en-US" altLang="ko-KR" sz="2000">
                <a:latin typeface="맑은 고딕"/>
                <a:ea typeface="맑은 고딕"/>
              </a:rPr>
              <a:t>○ </a:t>
            </a:r>
            <a:r>
              <a:rPr lang="ko-KR" altLang="en-US" sz="2000">
                <a:latin typeface="맑은 고딕"/>
                <a:ea typeface="맑은 고딕"/>
              </a:rPr>
              <a:t>살균여부에 따른 멸균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살균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비살균제품 표시 누락 행위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폐기대상 축산물의 부적정 보관 행위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폐기용 표시 및 구분 보관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endParaRPr lang="en-US" altLang="ko-KR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en-US" altLang="ko-KR" sz="2000">
                <a:latin typeface="맑은 고딕"/>
                <a:ea typeface="맑은 고딕"/>
              </a:rPr>
              <a:t>○ </a:t>
            </a:r>
            <a:r>
              <a:rPr lang="ko-KR" altLang="en-US" sz="2000">
                <a:latin typeface="맑은 고딕"/>
                <a:ea typeface="맑은 고딕"/>
              </a:rPr>
              <a:t>자체위생관리기준 미작성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운용행위 * 안전관리인증작업장 또는 안전관리인증업소로 인증을 받거나 받은 것으로 보는 경우에는 제외하는 사항 확인 필요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영업자 자가품질검사 미실시 및 부적합 제품 부적정 처리 행위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633413">
              <a:defRPr/>
            </a:pPr>
            <a:r>
              <a:rPr lang="en-US" altLang="ko-KR" sz="2000">
                <a:latin typeface="맑은 고딕"/>
                <a:ea typeface="맑은 고딕"/>
              </a:rPr>
              <a:t>3) </a:t>
            </a:r>
            <a:r>
              <a:rPr lang="ko-KR" altLang="en-US" sz="2000">
                <a:latin typeface="맑은 고딕"/>
                <a:ea typeface="맑은 고딕"/>
              </a:rPr>
              <a:t>행정사항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점검 및 수거검사 실적은 전산시스템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식품행정통합시스템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에 입력</a:t>
            </a:r>
            <a:endParaRPr lang="ko-KR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72902510"/>
      </p:ext>
    </p:extLst>
  </p:cSld>
  <p:clrMapOvr>
    <a:masterClrMapping/>
  </p:clrMapOvr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(p.425)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9512" y="1196752"/>
            <a:ext cx="8892480" cy="557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4. 냉동 전환 축산물 안전관리 </a:t>
            </a:r>
            <a:r>
              <a:rPr lang="en-US" altLang="ko-KR" sz="2000">
                <a:latin typeface="맑은 고딕"/>
                <a:ea typeface="맑은 고딕"/>
              </a:rPr>
              <a:t>-1</a:t>
            </a:r>
            <a:endParaRPr lang="en-US" altLang="ko-KR" sz="2000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1) 냉동 전환 신고 절차(축산물가공업 또는 식육포장처리업 영업자)</a:t>
            </a:r>
            <a:endParaRPr lang="ko-KR" altLang="en-US" sz="2000">
              <a:latin typeface="맑은 고딕"/>
              <a:ea typeface="맑은 고딕"/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  ○ </a:t>
            </a:r>
            <a:r>
              <a:rPr lang="ko-KR" altLang="en-US" sz="2000" b="1">
                <a:latin typeface="맑은 고딕"/>
                <a:ea typeface="맑은 고딕"/>
              </a:rPr>
              <a:t>냉장제품(축산물가공품 또는 포장육)을 냉동제품으로 전환</a:t>
            </a:r>
            <a:r>
              <a:rPr lang="ko-KR" altLang="en-US" sz="2000">
                <a:latin typeface="맑은 고딕"/>
                <a:ea typeface="맑은 고딕"/>
              </a:rPr>
              <a:t>하려는 경우 </a:t>
            </a:r>
            <a:r>
              <a:rPr lang="ko-KR" altLang="en-US" sz="2000" b="1">
                <a:latin typeface="맑은 고딕"/>
                <a:ea typeface="맑은 고딕"/>
              </a:rPr>
              <a:t>사전에 영업허가 시·도지사 또는 시장·군수·구청장에게</a:t>
            </a:r>
            <a:r>
              <a:rPr lang="ko-KR" altLang="en-US" sz="2000">
                <a:latin typeface="맑은 고딕"/>
                <a:ea typeface="맑은 고딕"/>
              </a:rPr>
              <a:t> 전환 품목명, 중량, 보관방법, 소비(유통)기한(냉장제품 및 냉동 전환 제품의 소비(유통)기한), 냉동으로 전환하는 시설의 소재지 및 냉동 전환 실시 날짜와 냉동 전환이 완료되는 날짜를 신고(전자문서 신고 포함)하여야 함</a:t>
            </a:r>
            <a:endParaRPr lang="ko-KR" altLang="en-US" sz="2000">
              <a:latin typeface="맑은 고딕"/>
              <a:ea typeface="맑은 고딕"/>
            </a:endParaRPr>
          </a:p>
          <a:p>
            <a:pPr marL="952500" lvl="0" indent="-95250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     - 신고일부터 10일 이내에 냉동 전환을 실시하고 냉동 전환 완료일이 냉장제품의 소비(유통)기한을 초과하지 아니하도록 할 것</a:t>
            </a:r>
            <a:endParaRPr lang="ko-KR" altLang="en-US" sz="2000">
              <a:latin typeface="맑은 고딕"/>
              <a:ea typeface="맑은 고딕"/>
            </a:endParaRPr>
          </a:p>
          <a:p>
            <a:pPr marL="952500" lvl="0" indent="-95250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     - 냉동 전환 대상 축산물에 표시기준을 준수하여 표시할 것</a:t>
            </a:r>
            <a:endParaRPr lang="ko-KR" altLang="en-US" sz="2000">
              <a:latin typeface="맑은 고딕"/>
              <a:ea typeface="맑은 고딕"/>
            </a:endParaRPr>
          </a:p>
          <a:p>
            <a:pPr marL="952500" lvl="0" indent="-95250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      - 신고사항 변경 시 해당 변경 내역을 지체 없이 신고할 것</a:t>
            </a:r>
            <a:endParaRPr lang="ko-KR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718967065"/>
      </p:ext>
    </p:extLst>
  </p:cSld>
  <p:clrMapOvr>
    <a:masterClrMapping/>
  </p:clrMapOvr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(p.425)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097652"/>
            <a:ext cx="8640960" cy="557170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4. 냉동 전환 축산물 안전관리 </a:t>
            </a:r>
            <a:r>
              <a:rPr lang="en-US" altLang="ko-KR" sz="2000">
                <a:latin typeface="맑은 고딕"/>
                <a:ea typeface="맑은 고딕"/>
              </a:rPr>
              <a:t>-2</a:t>
            </a:r>
            <a:endParaRPr lang="en-US" altLang="ko-KR" sz="2000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 1) 냉동 전환 신고 절차(축산물가공업 또는 식육포장처리업 영업자)</a:t>
            </a:r>
            <a:endParaRPr lang="ko-KR" altLang="en-US" sz="2000">
              <a:latin typeface="맑은 고딕"/>
              <a:ea typeface="맑은 고딕"/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   </a:t>
            </a:r>
            <a:r>
              <a:rPr lang="en-US" altLang="ko-KR" sz="2000">
                <a:latin typeface="맑은 고딕"/>
                <a:ea typeface="맑은 고딕"/>
              </a:rPr>
              <a:t>○ </a:t>
            </a:r>
            <a:r>
              <a:rPr lang="en-US" altLang="ko-KR" sz="2000" spc="-200">
                <a:solidFill>
                  <a:schemeClr val="tx1"/>
                </a:solidFill>
              </a:rPr>
              <a:t>식품안전나라(www.foodsafetykorea.go.kr)을 이용하는 경우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- 화면 위쪽의 “우리회사 안전관리” 클릭 후 로그인(회원가입 필요) 하여 “우리회사민원”란의 “축산물 냉동 전환” 메뉴에서 냉동 전환 보고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- 문서로 신고하는 건에 대해서는 담당 공무원이 수동 등록 가능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- 신고한 내용에 변경사항 발생 시 즉시 관할 관청에 ‘냉동 전환 보고사항 변경신고’ 제출(신고된 내용은 임의로 영업자가 수정 불가)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* 신고내용 변경은 관할 관청만 수정 가능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</a:t>
            </a:r>
            <a:r>
              <a:rPr lang="en-US" altLang="ko-KR" sz="2000" spc="-200">
                <a:solidFill>
                  <a:schemeClr val="tx1"/>
                </a:solidFill>
              </a:rPr>
              <a:t>○ 냉동 전환 신고사항은 성실하게 입력하고 신속하게 급속냉동을 실시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 * 전산시스템에서 신고사항 출력하여 냉동 전환하는 시설의 영업자에게 제시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</a:t>
            </a:r>
            <a:endParaRPr lang="en-US" altLang="ko-KR" sz="2000" spc="-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5737"/>
      </p:ext>
    </p:extLst>
  </p:cSld>
  <p:clrMapOvr>
    <a:masterClrMapping/>
  </p:clrMapOvr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(p.426)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836712"/>
            <a:ext cx="8640960" cy="557170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</a:t>
            </a:r>
            <a:r>
              <a:rPr lang="en-US" altLang="ko-KR" sz="2000" spc="-200">
                <a:solidFill>
                  <a:schemeClr val="tx1"/>
                </a:solidFill>
              </a:rPr>
              <a:t>○ 냉동전환 완료 후 전환완료한 제품의 표시사항*이 나오도록 촬영한 사진을</a:t>
            </a:r>
            <a:r>
              <a:rPr lang="ko-KR" altLang="en-US" sz="2000" spc="-200">
                <a:solidFill>
                  <a:schemeClr val="tx1"/>
                </a:solidFill>
              </a:rPr>
              <a:t> </a:t>
            </a:r>
            <a:r>
              <a:rPr lang="en-US" altLang="ko-KR" sz="2000" spc="-200">
                <a:solidFill>
                  <a:schemeClr val="tx1"/>
                </a:solidFill>
              </a:rPr>
              <a:t>시스템에 입력할 것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</a:t>
            </a:r>
            <a:r>
              <a:rPr lang="en-US" altLang="ko-KR" sz="2000" spc="-200">
                <a:solidFill>
                  <a:schemeClr val="tx1"/>
                </a:solidFill>
              </a:rPr>
              <a:t>* “기존 냉장제품의 소비(유통)기한을 포함한 표시사항”, “냉동제품의 소비(유통)기한”, “이 제품은 냉장제품을 냉동시킨 제품입니다.”, “해당 제품의 냉동 전환일”, “냉동제품의 보관온도”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ko-KR" altLang="en-US" sz="2000" spc="-200">
                <a:solidFill>
                  <a:schemeClr val="tx1"/>
                </a:solidFill>
              </a:rPr>
              <a:t>   2) 냉동 전환 축산물 안전관리(관할 관청)</a:t>
            </a:r>
            <a:endParaRPr lang="ko-KR" altLang="en-US" sz="2000" spc="-200">
              <a:solidFill>
                <a:schemeClr val="tx1"/>
              </a:solidFill>
            </a:endParaRPr>
          </a:p>
          <a:p>
            <a:pPr marL="400050" lvl="0" indent="-400050">
              <a:lnSpc>
                <a:spcPct val="150000"/>
              </a:lnSpc>
              <a:defRPr/>
            </a:pPr>
            <a:r>
              <a:rPr lang="ko-KR" altLang="en-US" sz="2000" spc="-200">
                <a:solidFill>
                  <a:schemeClr val="tx1"/>
                </a:solidFill>
              </a:rPr>
              <a:t>   ○ 식품행정통합시스템(admin.foodsafetykorea.go.kr)에서 냉동 전환 보고내역 주기적으로 관리</a:t>
            </a:r>
            <a:endParaRPr lang="ko-KR" altLang="en-US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ko-KR" altLang="en-US" sz="2000" spc="-200">
                <a:solidFill>
                  <a:schemeClr val="tx1"/>
                </a:solidFill>
              </a:rPr>
              <a:t>       * 지방청 : 행정업무처리[식약처], 지자체 : 행정업무처리[공통]</a:t>
            </a:r>
            <a:endParaRPr lang="ko-KR" altLang="en-US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ko-KR" altLang="en-US" sz="2000" spc="-200">
                <a:solidFill>
                  <a:schemeClr val="tx1"/>
                </a:solidFill>
              </a:rPr>
              <a:t>   ○ 전산 등록 내역을 활용하여 냉동 전환 실태점검을 실시(연중)</a:t>
            </a:r>
            <a:endParaRPr lang="ko-KR" altLang="en-US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endParaRPr lang="en-US" altLang="ko-KR" sz="2000" spc="-200">
              <a:solidFill>
                <a:schemeClr val="tx1"/>
              </a:solidFill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59668" y="5445224"/>
            <a:ext cx="812889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29673"/>
      </p:ext>
    </p:extLst>
  </p:cSld>
  <p:clrMapOvr>
    <a:masterClrMapping/>
  </p:clrMapOvr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(p.427)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836712"/>
            <a:ext cx="8640960" cy="6028908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3) 주요 점검 사항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</a:t>
            </a:r>
            <a:r>
              <a:rPr lang="en-US" altLang="ko-KR" sz="2000" spc="-200">
                <a:solidFill>
                  <a:schemeClr val="tx1"/>
                </a:solidFill>
              </a:rPr>
              <a:t>○ 냉동 전환 신고사항 일치 여부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 </a:t>
            </a:r>
            <a:r>
              <a:rPr lang="en-US" altLang="ko-KR" sz="2000" spc="-200">
                <a:solidFill>
                  <a:schemeClr val="tx1"/>
                </a:solidFill>
              </a:rPr>
              <a:t>* 제품명, 중량, 보관방법, 냉동 전후 소비(유통)기한, 냉동 전환 시설, 냉동 전환 실시일과 완료일, 축산물수입신고필증번호(수입축산물에 한함)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</a:t>
            </a:r>
            <a:r>
              <a:rPr lang="en-US" altLang="ko-KR" sz="2000" spc="-200">
                <a:solidFill>
                  <a:schemeClr val="tx1"/>
                </a:solidFill>
              </a:rPr>
              <a:t>○ 소비(유통)기한 경과 후 냉동 전환 신고 및 실시 여부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</a:t>
            </a:r>
            <a:r>
              <a:rPr lang="en-US" altLang="ko-KR" sz="2000" spc="-200">
                <a:solidFill>
                  <a:schemeClr val="tx1"/>
                </a:solidFill>
              </a:rPr>
              <a:t>○ 냉동 전환 완료 전에 소비(유통)기한 경과 여부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</a:t>
            </a:r>
            <a:r>
              <a:rPr lang="en-US" altLang="ko-KR" sz="2000" spc="-200">
                <a:solidFill>
                  <a:schemeClr val="tx1"/>
                </a:solidFill>
              </a:rPr>
              <a:t>○ 타사의 제품 냉동 전환 여부 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</a:t>
            </a:r>
            <a:r>
              <a:rPr lang="en-US" altLang="ko-KR" sz="2000" spc="-200">
                <a:solidFill>
                  <a:schemeClr val="tx1"/>
                </a:solidFill>
              </a:rPr>
              <a:t>○ 냉동 전환 축산물에 표시 적정 여부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√ 기존 냉장제품의 표시사항을 가리거나 제거하는 행위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</a:t>
            </a:r>
            <a:r>
              <a:rPr lang="en-US" altLang="ko-KR" sz="2000" spc="-200">
                <a:solidFill>
                  <a:schemeClr val="tx1"/>
                </a:solidFill>
              </a:rPr>
              <a:t>√ 표시사항 누락 여부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   </a:t>
            </a:r>
            <a:r>
              <a:rPr lang="en-US" altLang="ko-KR" sz="2000" spc="-200">
                <a:solidFill>
                  <a:schemeClr val="tx1"/>
                </a:solidFill>
              </a:rPr>
              <a:t>① “이 제품은 냉장제품을 냉동시킨 제품입니다.”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   </a:t>
            </a:r>
            <a:r>
              <a:rPr lang="en-US" altLang="ko-KR" sz="2000" spc="-200">
                <a:solidFill>
                  <a:schemeClr val="tx1"/>
                </a:solidFill>
              </a:rPr>
              <a:t>② “해당 제품의 냉동 전환일”</a:t>
            </a:r>
            <a:endParaRPr lang="en-US" altLang="ko-KR" sz="2000" spc="-200">
              <a:solidFill>
                <a:schemeClr val="tx1"/>
              </a:solidFill>
            </a:endParaRPr>
          </a:p>
          <a:p>
            <a:pPr marL="762000" lvl="0" indent="-762000">
              <a:lnSpc>
                <a:spcPct val="150000"/>
              </a:lnSpc>
              <a:defRPr/>
            </a:pPr>
            <a:r>
              <a:rPr lang="en-US" altLang="ko-KR" sz="2000" spc="-200">
                <a:solidFill>
                  <a:schemeClr val="tx1"/>
                </a:solidFill>
              </a:rPr>
              <a:t> </a:t>
            </a:r>
            <a:r>
              <a:rPr lang="ko-KR" altLang="en-US" sz="2000" spc="-200">
                <a:solidFill>
                  <a:schemeClr val="tx1"/>
                </a:solidFill>
              </a:rPr>
              <a:t>          </a:t>
            </a:r>
            <a:r>
              <a:rPr lang="en-US" altLang="ko-KR" sz="2000" spc="-200">
                <a:solidFill>
                  <a:schemeClr val="tx1"/>
                </a:solidFill>
              </a:rPr>
              <a:t>③ “냉동제품의 소비(유통)기한 및 보관온도”</a:t>
            </a:r>
            <a:endParaRPr lang="en-US" altLang="ko-KR" sz="2000" spc="-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72425"/>
      </p:ext>
    </p:extLst>
  </p:cSld>
  <p:clrMapOvr>
    <a:masterClrMapping/>
  </p:clrMapOvr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(p.434)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052736"/>
            <a:ext cx="8568952" cy="496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>
              <a:defRPr/>
            </a:pPr>
            <a:r>
              <a:rPr lang="en-US" altLang="ko-KR" sz="2000">
                <a:latin typeface="맑은 고딕"/>
                <a:ea typeface="맑은 고딕"/>
              </a:rPr>
              <a:t>5. </a:t>
            </a:r>
            <a:r>
              <a:rPr lang="ko-KR" altLang="en-US" sz="2000">
                <a:latin typeface="맑은 고딕"/>
                <a:ea typeface="맑은 고딕"/>
              </a:rPr>
              <a:t>축산물가공품 등 자가품질검사 관리 </a:t>
            </a:r>
            <a:endParaRPr lang="ko-KR" altLang="en-US" sz="2000">
              <a:latin typeface="맑은 고딕"/>
              <a:ea typeface="맑은 고딕"/>
            </a:endParaRPr>
          </a:p>
          <a:p>
            <a:pPr marL="541338" lvl="0" indent="-279400">
              <a:buAutoNum type="arabicParenR"/>
              <a:defRPr/>
            </a:pPr>
            <a:r>
              <a:rPr lang="ko-KR" altLang="en-US" sz="2000">
                <a:latin typeface="맑은 고딕"/>
                <a:ea typeface="맑은 고딕"/>
              </a:rPr>
              <a:t>근거법령 </a:t>
            </a:r>
            <a:endParaRPr lang="ko-KR" altLang="en-US" sz="2000">
              <a:latin typeface="맑은 고딕"/>
              <a:ea typeface="맑은 고딕"/>
            </a:endParaRPr>
          </a:p>
          <a:p>
            <a:pPr marL="989013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「축산물 위생관리법」제</a:t>
            </a:r>
            <a:r>
              <a:rPr lang="en-US" altLang="ko-KR" sz="2000">
                <a:latin typeface="맑은 고딕"/>
                <a:ea typeface="맑은 고딕"/>
              </a:rPr>
              <a:t>12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3</a:t>
            </a:r>
            <a:r>
              <a:rPr lang="ko-KR" altLang="en-US" sz="2000">
                <a:latin typeface="맑은 고딕"/>
                <a:ea typeface="맑은 고딕"/>
              </a:rPr>
              <a:t>항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4</a:t>
            </a:r>
            <a:r>
              <a:rPr lang="ko-KR" altLang="en-US" sz="2000">
                <a:latin typeface="맑은 고딕"/>
                <a:ea typeface="맑은 고딕"/>
              </a:rPr>
              <a:t>항 및 같은 법 시행규칙 제</a:t>
            </a:r>
            <a:r>
              <a:rPr lang="en-US" altLang="ko-KR" sz="2000">
                <a:latin typeface="맑은 고딕"/>
                <a:ea typeface="맑은 고딕"/>
              </a:rPr>
              <a:t>14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항 </a:t>
            </a:r>
            <a:r>
              <a:rPr lang="en-US" altLang="ko-KR" sz="2000">
                <a:latin typeface="맑은 고딕"/>
                <a:ea typeface="맑은 고딕"/>
              </a:rPr>
              <a:t>[</a:t>
            </a:r>
            <a:r>
              <a:rPr lang="ko-KR" altLang="en-US" sz="2000">
                <a:latin typeface="맑은 고딕"/>
                <a:ea typeface="맑은 고딕"/>
              </a:rPr>
              <a:t>별표 </a:t>
            </a:r>
            <a:r>
              <a:rPr lang="en-US" altLang="ko-KR" sz="2000">
                <a:latin typeface="맑은 고딕"/>
                <a:ea typeface="맑은 고딕"/>
              </a:rPr>
              <a:t>5] </a:t>
            </a:r>
            <a:endParaRPr lang="en-US" altLang="ko-KR" sz="2000">
              <a:latin typeface="맑은 고딕"/>
              <a:ea typeface="맑은 고딕"/>
            </a:endParaRPr>
          </a:p>
          <a:p>
            <a:pPr marL="989013" lvl="0" indent="-354013">
              <a:defRPr/>
            </a:pPr>
            <a:r>
              <a:rPr lang="en-US" altLang="ko-KR" sz="2000">
                <a:latin typeface="맑은 고딕"/>
                <a:ea typeface="맑은 고딕"/>
              </a:rPr>
              <a:t>○ </a:t>
            </a:r>
            <a:r>
              <a:rPr lang="ko-KR" altLang="en-US" sz="2000">
                <a:latin typeface="맑은 고딕"/>
                <a:ea typeface="맑은 고딕"/>
              </a:rPr>
              <a:t>「축산물 위생관리법」제</a:t>
            </a:r>
            <a:r>
              <a:rPr lang="en-US" altLang="ko-KR" sz="2000">
                <a:latin typeface="맑은 고딕"/>
                <a:ea typeface="맑은 고딕"/>
              </a:rPr>
              <a:t>12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2</a:t>
            </a:r>
            <a:r>
              <a:rPr lang="ko-KR" altLang="en-US" sz="2000">
                <a:latin typeface="맑은 고딕"/>
                <a:ea typeface="맑은 고딕"/>
              </a:rPr>
              <a:t>항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6</a:t>
            </a:r>
            <a:r>
              <a:rPr lang="ko-KR" altLang="en-US" sz="2000">
                <a:latin typeface="맑은 고딕"/>
                <a:ea typeface="맑은 고딕"/>
              </a:rPr>
              <a:t>항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7</a:t>
            </a:r>
            <a:r>
              <a:rPr lang="ko-KR" altLang="en-US" sz="2000">
                <a:latin typeface="맑은 고딕"/>
                <a:ea typeface="맑은 고딕"/>
              </a:rPr>
              <a:t>항 및 같은 법 시행규칙 제</a:t>
            </a:r>
            <a:r>
              <a:rPr lang="en-US" altLang="ko-KR" sz="2000">
                <a:latin typeface="맑은 고딕"/>
                <a:ea typeface="맑은 고딕"/>
              </a:rPr>
              <a:t>12</a:t>
            </a:r>
            <a:r>
              <a:rPr lang="ko-KR" altLang="en-US" sz="2000">
                <a:latin typeface="맑은 고딕"/>
                <a:ea typeface="맑은 고딕"/>
              </a:rPr>
              <a:t>조 </a:t>
            </a:r>
            <a:r>
              <a:rPr lang="en-US" altLang="ko-KR" sz="2000">
                <a:latin typeface="맑은 고딕"/>
                <a:ea typeface="맑은 고딕"/>
              </a:rPr>
              <a:t>[</a:t>
            </a:r>
            <a:r>
              <a:rPr lang="ko-KR" altLang="en-US" sz="2000">
                <a:latin typeface="맑은 고딕"/>
                <a:ea typeface="맑은 고딕"/>
              </a:rPr>
              <a:t>별표 </a:t>
            </a:r>
            <a:r>
              <a:rPr lang="en-US" altLang="ko-KR" sz="2000">
                <a:latin typeface="맑은 고딕"/>
                <a:ea typeface="맑은 고딕"/>
              </a:rPr>
              <a:t>4] </a:t>
            </a:r>
            <a:endParaRPr lang="en-US" altLang="ko-KR" sz="2000">
              <a:latin typeface="맑은 고딕"/>
              <a:ea typeface="맑은 고딕"/>
            </a:endParaRPr>
          </a:p>
          <a:p>
            <a:pPr marL="989013" lvl="0" indent="-354013">
              <a:defRPr/>
            </a:pPr>
            <a:r>
              <a:rPr lang="en-US" altLang="ko-KR" sz="2000">
                <a:latin typeface="맑은 고딕"/>
                <a:ea typeface="맑은 고딕"/>
              </a:rPr>
              <a:t>○ </a:t>
            </a:r>
            <a:r>
              <a:rPr lang="ko-KR" altLang="en-US" sz="2000">
                <a:latin typeface="맑은 고딕"/>
                <a:ea typeface="맑은 고딕"/>
              </a:rPr>
              <a:t>「축산물의 자가품질검사 규정」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식약처 고시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endParaRPr lang="en-US" altLang="ko-KR" sz="2000">
              <a:latin typeface="맑은 고딕"/>
              <a:ea typeface="맑은 고딕"/>
            </a:endParaRPr>
          </a:p>
          <a:p>
            <a:pPr marL="989013" lvl="0" indent="-354013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989013" lvl="0" indent="-727075">
              <a:defRPr/>
            </a:pPr>
            <a:r>
              <a:rPr lang="en-US" altLang="ko-KR" sz="2000">
                <a:latin typeface="맑은 고딕"/>
                <a:ea typeface="맑은 고딕"/>
              </a:rPr>
              <a:t>2) </a:t>
            </a:r>
            <a:r>
              <a:rPr lang="ko-KR" altLang="en-US" sz="2000">
                <a:latin typeface="맑은 고딕"/>
                <a:ea typeface="맑은 고딕"/>
              </a:rPr>
              <a:t>검사 항목 및 검사주기 </a:t>
            </a:r>
            <a:endParaRPr lang="ko-KR" altLang="en-US" sz="2000">
              <a:latin typeface="맑은 고딕"/>
              <a:ea typeface="맑은 고딕"/>
            </a:endParaRPr>
          </a:p>
          <a:p>
            <a:pPr marL="989013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○ 검사기준</a:t>
            </a:r>
            <a:r>
              <a:rPr lang="en-US" altLang="ko-KR" sz="2000">
                <a:latin typeface="맑은 고딕"/>
                <a:ea typeface="맑은 고딕"/>
              </a:rPr>
              <a:t>[</a:t>
            </a:r>
            <a:r>
              <a:rPr lang="ko-KR" altLang="en-US" sz="2000">
                <a:latin typeface="맑은 고딕"/>
                <a:ea typeface="맑은 고딕"/>
              </a:rPr>
              <a:t>시행규칙 제</a:t>
            </a:r>
            <a:r>
              <a:rPr lang="en-US" altLang="ko-KR" sz="2000">
                <a:latin typeface="맑은 고딕"/>
                <a:ea typeface="맑은 고딕"/>
              </a:rPr>
              <a:t>14</a:t>
            </a:r>
            <a:r>
              <a:rPr lang="ko-KR" altLang="en-US" sz="2000">
                <a:latin typeface="맑은 고딕"/>
                <a:ea typeface="맑은 고딕"/>
              </a:rPr>
              <a:t>조 </a:t>
            </a:r>
            <a:r>
              <a:rPr lang="en-US" altLang="ko-KR" sz="2000">
                <a:latin typeface="맑은 고딕"/>
                <a:ea typeface="맑은 고딕"/>
              </a:rPr>
              <a:t>[</a:t>
            </a:r>
            <a:r>
              <a:rPr lang="ko-KR" altLang="en-US" sz="2000">
                <a:latin typeface="맑은 고딕"/>
                <a:ea typeface="맑은 고딕"/>
              </a:rPr>
              <a:t>별표 </a:t>
            </a:r>
            <a:r>
              <a:rPr lang="en-US" altLang="ko-KR" sz="2000">
                <a:latin typeface="맑은 고딕"/>
                <a:ea typeface="맑은 고딕"/>
              </a:rPr>
              <a:t>5] </a:t>
            </a:r>
            <a:r>
              <a:rPr lang="ko-KR" altLang="en-US" sz="2000">
                <a:latin typeface="맑은 고딕"/>
                <a:ea typeface="맑은 고딕"/>
              </a:rPr>
              <a:t>및 축산물의 자가품질검사 규정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식약처 고시</a:t>
            </a:r>
            <a:r>
              <a:rPr lang="en-US" altLang="ko-KR" sz="2000">
                <a:latin typeface="맑은 고딕"/>
                <a:ea typeface="맑은 고딕"/>
              </a:rPr>
              <a:t>)]</a:t>
            </a:r>
            <a:endParaRPr lang="en-US" altLang="ko-KR" sz="2000">
              <a:latin typeface="맑은 고딕"/>
              <a:ea typeface="맑은 고딕"/>
            </a:endParaRPr>
          </a:p>
          <a:p>
            <a:pPr marL="989013" lvl="0" indent="-354013">
              <a:defRPr/>
            </a:pPr>
            <a:r>
              <a:rPr lang="en-US" altLang="ko-KR" sz="2000">
                <a:latin typeface="맑은 고딕"/>
                <a:ea typeface="맑은 고딕"/>
              </a:rPr>
              <a:t>    - </a:t>
            </a:r>
            <a:r>
              <a:rPr lang="ko-KR" altLang="en-US" sz="2000">
                <a:latin typeface="맑은 고딕"/>
                <a:ea typeface="맑은 고딕"/>
              </a:rPr>
              <a:t>축산물가공업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endParaRPr lang="en-US" altLang="ko-KR" sz="2000">
              <a:latin typeface="맑은 고딕"/>
              <a:ea typeface="맑은 고딕"/>
            </a:endParaRPr>
          </a:p>
          <a:p>
            <a:pPr marL="2519363" lvl="0" indent="-1884363">
              <a:defRPr/>
            </a:pPr>
            <a:r>
              <a:rPr lang="en-US" altLang="ko-KR" sz="2000">
                <a:latin typeface="맑은 고딕"/>
                <a:ea typeface="맑은 고딕"/>
              </a:rPr>
              <a:t>     * </a:t>
            </a:r>
            <a:r>
              <a:rPr lang="ko-KR" altLang="en-US" sz="2000" b="1">
                <a:latin typeface="맑은 고딕"/>
                <a:ea typeface="맑은 고딕"/>
              </a:rPr>
              <a:t>유가공품 </a:t>
            </a:r>
            <a:r>
              <a:rPr lang="en-US" altLang="ko-KR" sz="2000" b="1">
                <a:latin typeface="맑은 고딕"/>
                <a:ea typeface="맑은 고딕"/>
              </a:rPr>
              <a:t>: </a:t>
            </a:r>
            <a:r>
              <a:rPr lang="ko-KR" altLang="en-US" sz="2000" b="1">
                <a:latin typeface="맑은 고딕"/>
                <a:ea typeface="맑은 고딕"/>
              </a:rPr>
              <a:t>매월 </a:t>
            </a:r>
            <a:r>
              <a:rPr lang="en-US" altLang="ko-KR" sz="2000" b="1">
                <a:latin typeface="맑은 고딕"/>
                <a:ea typeface="맑은 고딕"/>
              </a:rPr>
              <a:t>1</a:t>
            </a:r>
            <a:r>
              <a:rPr lang="ko-KR" altLang="en-US" sz="2000" b="1">
                <a:latin typeface="맑은 고딕"/>
                <a:ea typeface="맑은 고딕"/>
              </a:rPr>
              <a:t>회 이상</a:t>
            </a:r>
            <a:r>
              <a:rPr lang="en-US" altLang="ko-KR" sz="2000" b="1">
                <a:latin typeface="맑은 고딕"/>
                <a:ea typeface="맑은 고딕"/>
              </a:rPr>
              <a:t>,</a:t>
            </a:r>
            <a:r>
              <a:rPr lang="en-US" altLang="ko-KR" sz="2000">
                <a:latin typeface="맑은 고딕"/>
                <a:ea typeface="맑은 고딕"/>
              </a:rPr>
              <a:t> ‘</a:t>
            </a:r>
            <a:r>
              <a:rPr lang="ko-KR" altLang="en-US" sz="2000">
                <a:latin typeface="맑은 고딕"/>
                <a:ea typeface="맑은 고딕"/>
              </a:rPr>
              <a:t>축산물의 자가품질검사 규정</a:t>
            </a:r>
            <a:r>
              <a:rPr lang="en-US" altLang="ko-KR" sz="2000">
                <a:latin typeface="맑은 고딕"/>
                <a:ea typeface="맑은 고딕"/>
              </a:rPr>
              <a:t>’</a:t>
            </a:r>
            <a:r>
              <a:rPr lang="ko-KR" altLang="en-US" sz="2000">
                <a:latin typeface="맑은 고딕"/>
                <a:ea typeface="맑은 고딕"/>
              </a:rPr>
              <a:t>고시에서 정하는 검사항목</a:t>
            </a:r>
            <a:endParaRPr lang="ko-KR" altLang="en-US" sz="2000">
              <a:latin typeface="맑은 고딕"/>
              <a:ea typeface="맑은 고딕"/>
            </a:endParaRPr>
          </a:p>
          <a:p>
            <a:pPr marL="2425700" lvl="0" indent="-1790700">
              <a:defRPr/>
            </a:pPr>
            <a:r>
              <a:rPr lang="ko-KR" altLang="en-US" sz="2000">
                <a:latin typeface="맑은 고딕"/>
                <a:ea typeface="맑은 고딕"/>
              </a:rPr>
              <a:t>                    단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일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톤 이하의 원유를 사용하여 유가공품을 생산하는 영업자는 </a:t>
            </a:r>
            <a:r>
              <a:rPr lang="en-US" altLang="ko-KR" sz="2000">
                <a:latin typeface="맑은 고딕"/>
                <a:ea typeface="맑은 고딕"/>
              </a:rPr>
              <a:t>2</a:t>
            </a:r>
            <a:r>
              <a:rPr lang="ko-KR" altLang="en-US" sz="2000">
                <a:latin typeface="맑은 고딕"/>
                <a:ea typeface="맑은 고딕"/>
              </a:rPr>
              <a:t>개월에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회 이상</a:t>
            </a:r>
            <a:endParaRPr lang="ko-KR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969491666"/>
      </p:ext>
    </p:extLst>
  </p:cSld>
  <p:clrMapOvr>
    <a:masterClrMapping/>
  </p:clrMapOvr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(p.428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052736"/>
            <a:ext cx="8568952" cy="557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>
              <a:defRPr/>
            </a:pPr>
            <a:r>
              <a:rPr lang="en-US" altLang="ko-KR" sz="2000">
                <a:latin typeface="맑은 고딕"/>
                <a:ea typeface="맑은 고딕"/>
              </a:rPr>
              <a:t>5. </a:t>
            </a:r>
            <a:r>
              <a:rPr lang="ko-KR" altLang="en-US" sz="2000">
                <a:latin typeface="맑은 고딕"/>
                <a:ea typeface="맑은 고딕"/>
              </a:rPr>
              <a:t>축산물가공품 등 자가품질검사 관리 </a:t>
            </a:r>
            <a:endParaRPr lang="ko-KR" altLang="en-US" sz="2000">
              <a:latin typeface="맑은 고딕"/>
              <a:ea typeface="맑은 고딕"/>
            </a:endParaRPr>
          </a:p>
          <a:p>
            <a:pPr marL="261938" lvl="0">
              <a:defRPr/>
            </a:pPr>
            <a:r>
              <a:rPr lang="en-US" altLang="ko-KR" sz="2000">
                <a:latin typeface="맑은 고딕"/>
                <a:ea typeface="맑은 고딕"/>
              </a:rPr>
              <a:t>3) </a:t>
            </a:r>
            <a:r>
              <a:rPr lang="ko-KR" altLang="en-US" sz="2000">
                <a:latin typeface="맑은 고딕"/>
                <a:ea typeface="맑은 고딕"/>
              </a:rPr>
              <a:t>검사기준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633413">
              <a:defRPr/>
            </a:pPr>
            <a:r>
              <a:rPr lang="en-US" altLang="ko-KR" sz="2000">
                <a:latin typeface="맑은 고딕"/>
                <a:ea typeface="맑은 고딕"/>
              </a:rPr>
              <a:t>   </a:t>
            </a: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영업자는 판매를 목적으로 제조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가공하는 품목별로 자가품질검사 실시</a:t>
            </a:r>
            <a:endParaRPr lang="ko-KR" altLang="en-US" sz="2000">
              <a:latin typeface="맑은 고딕"/>
              <a:ea typeface="맑은 고딕"/>
            </a:endParaRPr>
          </a:p>
          <a:p>
            <a:pPr marL="1082675" lvl="0" indent="-820738">
              <a:defRPr/>
            </a:pPr>
            <a:r>
              <a:rPr lang="en-US" altLang="ko-KR" sz="2000">
                <a:latin typeface="맑은 고딕"/>
                <a:ea typeface="맑은 고딕"/>
              </a:rPr>
              <a:t>      </a:t>
            </a:r>
            <a:r>
              <a:rPr lang="ko-KR" altLang="en-US" sz="2000">
                <a:latin typeface="맑은 고딕"/>
                <a:ea typeface="맑은 고딕"/>
              </a:rPr>
              <a:t> </a:t>
            </a:r>
            <a:r>
              <a:rPr lang="en-US" altLang="ko-KR" sz="2000">
                <a:latin typeface="맑은 고딕"/>
                <a:ea typeface="맑은 고딕"/>
              </a:rPr>
              <a:t>- </a:t>
            </a:r>
            <a:r>
              <a:rPr lang="ko-KR" altLang="en-US" sz="2000">
                <a:latin typeface="맑은 고딕"/>
                <a:ea typeface="맑은 고딕"/>
              </a:rPr>
              <a:t>단</a:t>
            </a:r>
            <a:r>
              <a:rPr lang="en-US" altLang="ko-KR" sz="2000">
                <a:latin typeface="맑은 고딕"/>
                <a:ea typeface="맑은 고딕"/>
              </a:rPr>
              <a:t>,</a:t>
            </a:r>
            <a:r>
              <a:rPr lang="ko-KR" altLang="en-US" sz="2000">
                <a:latin typeface="맑은 고딕"/>
                <a:ea typeface="맑은 고딕"/>
              </a:rPr>
              <a:t>「식품의 기준 및 규격」고시에서 정한 동일한 검사항목을 적용받는 축산물가공품 및 식육즉석판매가공업 영업자가 생산하는 식육가공품은 유형별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여러 품목 중 대표 품목 한 개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로 검사를 실시할 수 있음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633413">
              <a:defRPr/>
            </a:pPr>
            <a:r>
              <a:rPr lang="en-US" altLang="ko-KR" sz="2000">
                <a:latin typeface="맑은 고딕"/>
                <a:ea typeface="맑은 고딕"/>
              </a:rPr>
              <a:t>    ※ </a:t>
            </a:r>
            <a:r>
              <a:rPr lang="ko-KR" altLang="en-US" sz="2000">
                <a:latin typeface="맑은 고딕"/>
                <a:ea typeface="맑은 고딕"/>
              </a:rPr>
              <a:t>동일한 유형이라 하더라도 살균한 제품과 살균을 하지 않은 제품은 미생물 규격이 각기 다르므로 각각의 제품별로 자가품질검사를 실시하여야 함 </a:t>
            </a:r>
            <a:endParaRPr lang="ko-KR" altLang="en-US" sz="2000">
              <a:latin typeface="맑은 고딕"/>
              <a:ea typeface="맑은 고딕"/>
            </a:endParaRPr>
          </a:p>
          <a:p>
            <a:pPr marL="1082675" lvl="0" indent="-820738" defTabSz="1082675">
              <a:defRPr/>
            </a:pPr>
            <a:r>
              <a:rPr lang="en-US" altLang="ko-KR" sz="2000">
                <a:latin typeface="맑은 고딕"/>
                <a:ea typeface="맑은 고딕"/>
              </a:rPr>
              <a:t>       - </a:t>
            </a:r>
            <a:r>
              <a:rPr lang="ko-KR" altLang="en-US" sz="2000">
                <a:latin typeface="맑은 고딕"/>
                <a:ea typeface="맑은 고딕"/>
              </a:rPr>
              <a:t>축산물가공업 영업자는 자가품질검사를 유형별로 실시할 시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년의 기간을 기준으로 전년에 생산된 해당 동일 유형의 품목 수가 </a:t>
            </a:r>
            <a:r>
              <a:rPr lang="en-US" altLang="ko-KR" sz="2000">
                <a:latin typeface="맑은 고딕"/>
                <a:ea typeface="맑은 고딕"/>
              </a:rPr>
              <a:t>12</a:t>
            </a:r>
            <a:r>
              <a:rPr lang="ko-KR" altLang="en-US" sz="2000">
                <a:latin typeface="맑은 고딕"/>
                <a:ea typeface="맑은 고딕"/>
              </a:rPr>
              <a:t>개 이하인 경우 에는 모든 품목의 </a:t>
            </a:r>
            <a:r>
              <a:rPr lang="en-US" altLang="ko-KR" sz="2000">
                <a:latin typeface="맑은 고딕"/>
                <a:ea typeface="맑은 고딕"/>
              </a:rPr>
              <a:t>50</a:t>
            </a:r>
            <a:r>
              <a:rPr lang="ko-KR" altLang="en-US" sz="2000">
                <a:latin typeface="맑은 고딕"/>
                <a:ea typeface="맑은 고딕"/>
              </a:rPr>
              <a:t>퍼센트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소수점 이하는 반올림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이상의 품목에 대해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회 이상 검사해야 하고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품목 수가 </a:t>
            </a:r>
            <a:r>
              <a:rPr lang="en-US" altLang="ko-KR" sz="2000">
                <a:latin typeface="맑은 고딕"/>
                <a:ea typeface="맑은 고딕"/>
              </a:rPr>
              <a:t>12</a:t>
            </a:r>
            <a:r>
              <a:rPr lang="ko-KR" altLang="en-US" sz="2000">
                <a:latin typeface="맑은 고딕"/>
                <a:ea typeface="맑은 고딕"/>
              </a:rPr>
              <a:t>개를 초과하는 경우에는 최소 </a:t>
            </a:r>
            <a:r>
              <a:rPr lang="en-US" altLang="ko-KR" sz="2000">
                <a:latin typeface="맑은 고딕"/>
                <a:ea typeface="맑은 고딕"/>
              </a:rPr>
              <a:t>6</a:t>
            </a:r>
            <a:r>
              <a:rPr lang="ko-KR" altLang="en-US" sz="2000">
                <a:latin typeface="맑은 고딕"/>
                <a:ea typeface="맑은 고딕"/>
              </a:rPr>
              <a:t>개 이상의 품목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생산중량 상위 </a:t>
            </a:r>
            <a:r>
              <a:rPr lang="en-US" altLang="ko-KR" sz="2000">
                <a:latin typeface="맑은 고딕"/>
                <a:ea typeface="맑은 고딕"/>
              </a:rPr>
              <a:t>3</a:t>
            </a:r>
            <a:r>
              <a:rPr lang="ko-KR" altLang="en-US" sz="2000">
                <a:latin typeface="맑은 고딕"/>
                <a:ea typeface="맑은 고딕"/>
              </a:rPr>
              <a:t>개인 품목 포함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에 대해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회 이상 검사하여야 함 </a:t>
            </a:r>
            <a:endParaRPr lang="en-US" altLang="ko-KR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3058709"/>
      </p:ext>
    </p:extLst>
  </p:cSld>
  <p:clrMapOvr>
    <a:masterClrMapping/>
  </p:clrMapOvr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(p.429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052736"/>
            <a:ext cx="8568952" cy="496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>
              <a:defRPr/>
            </a:pPr>
            <a:r>
              <a:rPr lang="en-US" altLang="ko-KR" sz="2000">
                <a:latin typeface="맑은 고딕"/>
                <a:ea typeface="맑은 고딕"/>
              </a:rPr>
              <a:t>5. </a:t>
            </a:r>
            <a:r>
              <a:rPr lang="ko-KR" altLang="en-US" sz="2000">
                <a:latin typeface="맑은 고딕"/>
                <a:ea typeface="맑은 고딕"/>
              </a:rPr>
              <a:t>축산물가공품 등 자가품질검사 관리 </a:t>
            </a:r>
            <a:endParaRPr lang="ko-KR" altLang="en-US" sz="2000">
              <a:latin typeface="맑은 고딕"/>
              <a:ea typeface="맑은 고딕"/>
            </a:endParaRPr>
          </a:p>
          <a:p>
            <a:pPr marL="261938" lvl="0">
              <a:defRPr/>
            </a:pPr>
            <a:r>
              <a:rPr lang="en-US" altLang="ko-KR" sz="2000">
                <a:latin typeface="맑은 고딕"/>
                <a:ea typeface="맑은 고딕"/>
              </a:rPr>
              <a:t>3) </a:t>
            </a:r>
            <a:r>
              <a:rPr lang="ko-KR" altLang="en-US" sz="2000">
                <a:latin typeface="맑은 고딕"/>
                <a:ea typeface="맑은 고딕"/>
              </a:rPr>
              <a:t>검사기준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 defTabSz="1082675">
              <a:defRPr/>
            </a:pPr>
            <a:r>
              <a:rPr lang="ko-KR" altLang="en-US" sz="2000">
                <a:latin typeface="맑은 고딕"/>
                <a:ea typeface="맑은 고딕"/>
              </a:rPr>
              <a:t>라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검사항목의 적용은 식품의약품안전처장이 정하여 고시하는 항목에 한하고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검사항목의 규격은 축산물의 가공기준 및 성분규격에서 정한 규격을 준수함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다만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축산물의 가공과정 중 특정 식품첨가물을 사용하지 아니한 경우에는 그 항목을 생략할 수 있음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endParaRPr lang="en-US" altLang="ko-KR" sz="2000">
              <a:latin typeface="맑은 고딕"/>
              <a:ea typeface="맑은 고딕"/>
            </a:endParaRPr>
          </a:p>
          <a:p>
            <a:pPr marL="895350" lvl="0" indent="-354013" defTabSz="1082675">
              <a:defRPr/>
            </a:pPr>
            <a:r>
              <a:rPr lang="ko-KR" altLang="en-US" sz="2000">
                <a:latin typeface="맑은 고딕"/>
                <a:ea typeface="맑은 고딕"/>
              </a:rPr>
              <a:t>마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자가품질검사 주기의 적용시점은 제품제조일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식용란의 경우 산란일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을 기준으로 함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 defTabSz="1082675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895350" lvl="0" indent="-633413" defTabSz="1082675">
              <a:defRPr/>
            </a:pPr>
            <a:r>
              <a:rPr lang="en-US" altLang="ko-KR" sz="2000">
                <a:latin typeface="맑은 고딕"/>
                <a:ea typeface="맑은 고딕"/>
              </a:rPr>
              <a:t>4) </a:t>
            </a:r>
            <a:r>
              <a:rPr lang="ko-KR" altLang="en-US" sz="2000">
                <a:latin typeface="맑은 고딕"/>
                <a:ea typeface="맑은 고딕"/>
              </a:rPr>
              <a:t>검사면제 요건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 defTabSz="1082675">
              <a:defRPr/>
            </a:pP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. (</a:t>
            </a:r>
            <a:r>
              <a:rPr lang="ko-KR" altLang="en-US" sz="2000">
                <a:latin typeface="맑은 고딕"/>
                <a:ea typeface="맑은 고딕"/>
              </a:rPr>
              <a:t>안전관리인증작업장</a:t>
            </a:r>
            <a:r>
              <a:rPr lang="en-US" altLang="ko-KR" sz="2000">
                <a:latin typeface="맑은 고딕"/>
                <a:ea typeface="맑은 고딕"/>
              </a:rPr>
              <a:t>) ①</a:t>
            </a:r>
            <a:r>
              <a:rPr lang="ko-KR" altLang="en-US" sz="2000">
                <a:latin typeface="맑은 고딕"/>
                <a:ea typeface="맑은 고딕"/>
              </a:rPr>
              <a:t>자가품질검사 항목이 포함된 안전관리인증기준을 준수 하거나 ②안전관리인증 조사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평가 결과가 그 총점의 </a:t>
            </a:r>
            <a:r>
              <a:rPr lang="en-US" altLang="ko-KR" sz="2000">
                <a:latin typeface="맑은 고딕"/>
                <a:ea typeface="맑은 고딕"/>
              </a:rPr>
              <a:t>95</a:t>
            </a:r>
            <a:r>
              <a:rPr lang="ko-KR" altLang="en-US" sz="2000">
                <a:latin typeface="맑은 고딕"/>
                <a:ea typeface="맑은 고딕"/>
              </a:rPr>
              <a:t>퍼센트 이상인 점수에 해당될 경우 </a:t>
            </a:r>
            <a:endParaRPr lang="ko-KR" altLang="en-US" sz="2000">
              <a:latin typeface="맑은 고딕"/>
              <a:ea typeface="맑은 고딕"/>
            </a:endParaRPr>
          </a:p>
          <a:p>
            <a:pPr marL="1082675" lvl="0" indent="-541338" defTabSz="1082675">
              <a:defRPr/>
            </a:pPr>
            <a:r>
              <a:rPr lang="en-US" altLang="ko-KR" sz="2000">
                <a:latin typeface="맑은 고딕"/>
                <a:ea typeface="맑은 고딕"/>
              </a:rPr>
              <a:t>   ※ ① </a:t>
            </a:r>
            <a:r>
              <a:rPr lang="ko-KR" altLang="en-US" sz="2000">
                <a:latin typeface="맑은 고딕"/>
                <a:ea typeface="맑은 고딕"/>
              </a:rPr>
              <a:t>기준 준수여부 결과가 나온 날로부터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년간 면제 </a:t>
            </a:r>
            <a:r>
              <a:rPr lang="en-US" altLang="ko-KR" sz="2000">
                <a:latin typeface="맑은 고딕"/>
                <a:ea typeface="맑은 고딕"/>
              </a:rPr>
              <a:t>/ ② </a:t>
            </a:r>
            <a:r>
              <a:rPr lang="ko-KR" altLang="en-US" sz="2000">
                <a:latin typeface="맑은 고딕"/>
                <a:ea typeface="맑은 고딕"/>
              </a:rPr>
              <a:t>조사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평가 결과가 나온 날로부터 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년간 면제</a:t>
            </a:r>
            <a:endParaRPr lang="ko-KR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92844707"/>
      </p:ext>
    </p:extLst>
  </p:cSld>
  <p:clrMapOvr>
    <a:masterClrMapping/>
  </p:clrMapOvr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51520" y="1052736"/>
            <a:ext cx="8568952" cy="496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lvl="0" indent="-279400">
              <a:defRPr/>
            </a:pPr>
            <a:r>
              <a:rPr lang="en-US" altLang="ko-KR" sz="2000">
                <a:latin typeface="맑은 고딕"/>
                <a:ea typeface="맑은 고딕"/>
              </a:rPr>
              <a:t>5) </a:t>
            </a:r>
            <a:r>
              <a:rPr lang="ko-KR" altLang="en-US" sz="2000">
                <a:latin typeface="맑은 고딕"/>
                <a:ea typeface="맑은 고딕"/>
              </a:rPr>
              <a:t>검사관리 부적합제품의 처리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>
              <a:defRPr/>
            </a:pP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영업자는 자가품질검사 결과 식품 등의 기준 및 규격에 적합하지 아니한 경우 </a:t>
            </a:r>
            <a:r>
              <a:rPr lang="en-US" altLang="ko-KR" sz="2000">
                <a:latin typeface="맑은 고딕"/>
                <a:ea typeface="맑은 고딕"/>
              </a:rPr>
              <a:t>:</a:t>
            </a:r>
            <a:r>
              <a:rPr lang="ko-KR" altLang="en-US" sz="2000">
                <a:latin typeface="맑은 고딕"/>
                <a:ea typeface="맑은 고딕"/>
              </a:rPr>
              <a:t> 지체 없이 관할 지자체에 통보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다음에 따른 조치 </a:t>
            </a:r>
            <a:endParaRPr lang="ko-KR" altLang="en-US" sz="2000">
              <a:latin typeface="맑은 고딕"/>
              <a:ea typeface="맑은 고딕"/>
            </a:endParaRPr>
          </a:p>
          <a:p>
            <a:pPr marL="1343025" lvl="0" indent="-447675" defTabSz="1343025">
              <a:defRPr/>
            </a:pP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회수대상 부적합 사항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「축산물 위생관리법」제</a:t>
            </a:r>
            <a:r>
              <a:rPr lang="en-US" altLang="ko-KR" sz="2000">
                <a:latin typeface="맑은 고딕"/>
                <a:ea typeface="맑은 고딕"/>
              </a:rPr>
              <a:t>31</a:t>
            </a:r>
            <a:r>
              <a:rPr lang="ko-KR" altLang="en-US" sz="2000">
                <a:latin typeface="맑은 고딕"/>
                <a:ea typeface="맑은 고딕"/>
              </a:rPr>
              <a:t>조의</a:t>
            </a:r>
            <a:r>
              <a:rPr lang="en-US" altLang="ko-KR" sz="2000">
                <a:latin typeface="맑은 고딕"/>
                <a:ea typeface="맑은 고딕"/>
              </a:rPr>
              <a:t>2 </a:t>
            </a:r>
            <a:r>
              <a:rPr lang="ko-KR" altLang="en-US" sz="2000">
                <a:latin typeface="맑은 고딕"/>
                <a:ea typeface="맑은 고딕"/>
              </a:rPr>
              <a:t>규정에 따라 회수 폐기 조치 </a:t>
            </a:r>
            <a:endParaRPr lang="ko-KR" altLang="en-US" sz="2000">
              <a:latin typeface="맑은 고딕"/>
              <a:ea typeface="맑은 고딕"/>
            </a:endParaRPr>
          </a:p>
          <a:p>
            <a:pPr marL="1343025" lvl="0" indent="-447675" defTabSz="1343025">
              <a:defRPr/>
            </a:pPr>
            <a:r>
              <a:rPr lang="ko-KR" altLang="en-US" sz="2000">
                <a:latin typeface="맑은 고딕"/>
                <a:ea typeface="맑은 고딕"/>
              </a:rPr>
              <a:t>나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회수대상이 되지 않은 자가품질검사 부적합 사항 </a:t>
            </a:r>
            <a:r>
              <a:rPr lang="en-US" altLang="ko-KR" sz="2000">
                <a:latin typeface="맑은 고딕"/>
                <a:ea typeface="맑은 고딕"/>
              </a:rPr>
              <a:t>:</a:t>
            </a:r>
            <a:r>
              <a:rPr lang="ko-KR" altLang="en-US" sz="2000">
                <a:latin typeface="맑은 고딕"/>
                <a:ea typeface="맑은 고딕"/>
              </a:rPr>
              <a:t> 부적합 원인을 분석 및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개선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재검사 등 필요한 조치 </a:t>
            </a:r>
            <a:endParaRPr lang="ko-KR" altLang="en-US" sz="2000">
              <a:latin typeface="맑은 고딕"/>
              <a:ea typeface="맑은 고딕"/>
            </a:endParaRPr>
          </a:p>
          <a:p>
            <a:pPr marL="1343025" lvl="0" indent="-447675" defTabSz="1343025">
              <a:defRPr/>
            </a:pPr>
            <a:r>
              <a:rPr lang="en-US" altLang="ko-KR" sz="2000">
                <a:latin typeface="맑은 고딕"/>
                <a:ea typeface="맑은 고딕"/>
              </a:rPr>
              <a:t> ※ </a:t>
            </a:r>
            <a:r>
              <a:rPr lang="ko-KR" altLang="en-US" sz="2000">
                <a:latin typeface="맑은 고딕"/>
                <a:ea typeface="맑은 고딕"/>
              </a:rPr>
              <a:t>식약처 식품안전정보포털 </a:t>
            </a:r>
            <a:r>
              <a:rPr lang="en-US" altLang="ko-KR" sz="2000">
                <a:latin typeface="맑은 고딕"/>
                <a:ea typeface="맑은 고딕"/>
              </a:rPr>
              <a:t>(www.foodsafetykorea.go.kr) → </a:t>
            </a:r>
            <a:r>
              <a:rPr lang="ko-KR" altLang="en-US" sz="2000">
                <a:latin typeface="맑은 고딕"/>
                <a:ea typeface="맑은 고딕"/>
              </a:rPr>
              <a:t>통합민원상담서비스 → 협업시스템 → 부적합긴급통보 시스템으로 통보 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 defTabSz="1343025">
              <a:defRPr/>
            </a:pPr>
            <a:r>
              <a:rPr lang="ko-KR" altLang="en-US" sz="2000">
                <a:latin typeface="맑은 고딕"/>
                <a:ea typeface="맑은 고딕"/>
              </a:rPr>
              <a:t>나</a:t>
            </a:r>
            <a:r>
              <a:rPr lang="en-US" altLang="ko-KR" sz="2000">
                <a:latin typeface="맑은 고딕"/>
                <a:ea typeface="맑은 고딕"/>
              </a:rPr>
              <a:t>.</a:t>
            </a:r>
            <a:r>
              <a:rPr lang="ko-KR" altLang="en-US" sz="2000">
                <a:latin typeface="맑은 고딕"/>
                <a:ea typeface="맑은 고딕"/>
              </a:rPr>
              <a:t>「축산물 위생관리법」제</a:t>
            </a:r>
            <a:r>
              <a:rPr lang="en-US" altLang="ko-KR" sz="2000">
                <a:latin typeface="맑은 고딕"/>
                <a:ea typeface="맑은 고딕"/>
              </a:rPr>
              <a:t>31</a:t>
            </a:r>
            <a:r>
              <a:rPr lang="ko-KR" altLang="en-US" sz="2000">
                <a:latin typeface="맑은 고딕"/>
                <a:ea typeface="맑은 고딕"/>
              </a:rPr>
              <a:t>조의</a:t>
            </a:r>
            <a:r>
              <a:rPr lang="en-US" altLang="ko-KR" sz="2000">
                <a:latin typeface="맑은 고딕"/>
                <a:ea typeface="맑은 고딕"/>
              </a:rPr>
              <a:t>2 </a:t>
            </a:r>
            <a:r>
              <a:rPr lang="ko-KR" altLang="en-US" sz="2000">
                <a:latin typeface="맑은 고딕"/>
                <a:ea typeface="맑은 고딕"/>
              </a:rPr>
              <a:t>규정에 의한 자가품질위탁 시험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검사기관의 자가품질위탁검사 결과 부적합 판정되어 이를 통보받은 등록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신고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관청은 의뢰한 축산물 등의 영업자가 해당 부적합제품에 대하여 회수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폐기 등 필요한 조치를 신속히 이행하도록 조치</a:t>
            </a:r>
            <a:endParaRPr lang="ko-KR" altLang="en-US" sz="2000">
              <a:latin typeface="맑은 고딕"/>
              <a:ea typeface="맑은 고딕"/>
            </a:endParaRPr>
          </a:p>
          <a:p>
            <a:pPr marL="895350" lvl="0" indent="-354013" defTabSz="1343025">
              <a:defRPr/>
            </a:pPr>
            <a:r>
              <a:rPr lang="ko-KR" altLang="en-US" sz="2000">
                <a:latin typeface="맑은 고딕"/>
                <a:ea typeface="맑은 고딕"/>
              </a:rPr>
              <a:t>다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생략 </a:t>
            </a:r>
            <a:endParaRPr lang="ko-KR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104546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60893" y="3003235"/>
            <a:ext cx="2786083" cy="252107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2200"/>
              </a:lnSpc>
              <a:buFontTx/>
              <a:buChar char="-"/>
            </a:pPr>
            <a:r>
              <a:rPr lang="ko-KR" altLang="en-US" sz="1150" b="1" dirty="0" smtClean="0">
                <a:solidFill>
                  <a:srgbClr val="C00000"/>
                </a:solidFill>
              </a:rPr>
              <a:t>식품위생법 제정</a:t>
            </a:r>
            <a:r>
              <a:rPr lang="en-US" altLang="ko-KR" sz="1150" b="1" dirty="0" smtClean="0">
                <a:solidFill>
                  <a:srgbClr val="C00000"/>
                </a:solidFill>
              </a:rPr>
              <a:t>(‘62)*</a:t>
            </a:r>
          </a:p>
          <a:p>
            <a:pPr>
              <a:lnSpc>
                <a:spcPts val="2200"/>
              </a:lnSpc>
            </a:pPr>
            <a:r>
              <a:rPr lang="en-US" altLang="ko-KR" sz="1150" b="1" dirty="0" smtClean="0">
                <a:solidFill>
                  <a:srgbClr val="C00000"/>
                </a:solidFill>
              </a:rPr>
              <a:t>   </a:t>
            </a:r>
            <a:r>
              <a:rPr lang="ko-KR" altLang="en-US" sz="1150" b="1" dirty="0" smtClean="0">
                <a:solidFill>
                  <a:srgbClr val="C00000"/>
                </a:solidFill>
              </a:rPr>
              <a:t>축산물가공처리법</a:t>
            </a:r>
            <a:r>
              <a:rPr lang="en-US" altLang="ko-KR" sz="1150" b="1" dirty="0" smtClean="0">
                <a:solidFill>
                  <a:srgbClr val="C00000"/>
                </a:solidFill>
              </a:rPr>
              <a:t>(‘62)**</a:t>
            </a:r>
          </a:p>
          <a:p>
            <a:pPr>
              <a:lnSpc>
                <a:spcPts val="2200"/>
              </a:lnSpc>
            </a:pPr>
            <a:r>
              <a:rPr lang="en-US" altLang="ko-KR" sz="1150" b="1" dirty="0" smtClean="0"/>
              <a:t>- </a:t>
            </a:r>
            <a:r>
              <a:rPr lang="ko-KR" altLang="en-US" sz="1150" b="1" dirty="0" smtClean="0"/>
              <a:t>라면 등장</a:t>
            </a:r>
            <a:r>
              <a:rPr lang="en-US" altLang="ko-KR" sz="1150" b="1" dirty="0" smtClean="0"/>
              <a:t>(‘63)</a:t>
            </a:r>
          </a:p>
          <a:p>
            <a:pPr>
              <a:lnSpc>
                <a:spcPts val="2200"/>
              </a:lnSpc>
            </a:pPr>
            <a:r>
              <a:rPr lang="en-US" altLang="ko-KR" sz="1150" b="1" dirty="0" smtClean="0"/>
              <a:t>-</a:t>
            </a:r>
            <a:r>
              <a:rPr lang="ko-KR" altLang="en-US" sz="115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150" b="1" dirty="0" smtClean="0">
                <a:solidFill>
                  <a:srgbClr val="C00000"/>
                </a:solidFill>
              </a:rPr>
              <a:t>식품첨가물의 기준 및 규격 제정</a:t>
            </a:r>
            <a:r>
              <a:rPr lang="en-US" altLang="ko-KR" sz="1150" b="1" dirty="0" smtClean="0">
                <a:solidFill>
                  <a:srgbClr val="C00000"/>
                </a:solidFill>
              </a:rPr>
              <a:t>(‘66)</a:t>
            </a:r>
          </a:p>
          <a:p>
            <a:pPr>
              <a:lnSpc>
                <a:spcPts val="2200"/>
              </a:lnSpc>
            </a:pPr>
            <a:r>
              <a:rPr lang="en-US" altLang="ko-KR" sz="1150" b="1" dirty="0" smtClean="0"/>
              <a:t>- </a:t>
            </a:r>
            <a:r>
              <a:rPr lang="ko-KR" altLang="en-US" sz="1150" b="1" dirty="0" smtClean="0">
                <a:solidFill>
                  <a:srgbClr val="C00000"/>
                </a:solidFill>
              </a:rPr>
              <a:t>식품의 기준 및 규격 제정</a:t>
            </a:r>
            <a:r>
              <a:rPr lang="en-US" altLang="ko-KR" sz="1150" b="1" dirty="0" smtClean="0">
                <a:solidFill>
                  <a:srgbClr val="C00000"/>
                </a:solidFill>
              </a:rPr>
              <a:t>(‘66)</a:t>
            </a:r>
          </a:p>
          <a:p>
            <a:pPr>
              <a:lnSpc>
                <a:spcPts val="2200"/>
              </a:lnSpc>
            </a:pPr>
            <a:r>
              <a:rPr lang="en-US" altLang="ko-KR" sz="1150" b="1" dirty="0" smtClean="0"/>
              <a:t>- </a:t>
            </a:r>
            <a:r>
              <a:rPr lang="ko-KR" altLang="en-US" sz="1150" b="1" dirty="0" smtClean="0"/>
              <a:t>식품공업협회 설립</a:t>
            </a:r>
            <a:r>
              <a:rPr lang="en-US" altLang="ko-KR" sz="1150" b="1" dirty="0" smtClean="0"/>
              <a:t>(‘69)</a:t>
            </a:r>
          </a:p>
          <a:p>
            <a:pPr>
              <a:lnSpc>
                <a:spcPts val="2200"/>
              </a:lnSpc>
            </a:pPr>
            <a:r>
              <a:rPr lang="en-US" altLang="ko-KR" sz="1150" b="1" dirty="0" smtClean="0"/>
              <a:t>- </a:t>
            </a:r>
            <a:r>
              <a:rPr lang="ko-KR" altLang="en-US" sz="1150" b="1" dirty="0" smtClean="0"/>
              <a:t>국민영양조사 실시</a:t>
            </a:r>
            <a:r>
              <a:rPr lang="en-US" altLang="ko-KR" sz="1150" b="1" dirty="0" smtClean="0"/>
              <a:t>(‘69)</a:t>
            </a:r>
          </a:p>
        </p:txBody>
      </p:sp>
      <p:sp>
        <p:nvSpPr>
          <p:cNvPr id="11" name="타원 10"/>
          <p:cNvSpPr/>
          <p:nvPr/>
        </p:nvSpPr>
        <p:spPr>
          <a:xfrm>
            <a:off x="241115" y="1333691"/>
            <a:ext cx="1080120" cy="10801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1960’s</a:t>
            </a:r>
          </a:p>
        </p:txBody>
      </p:sp>
      <p:sp>
        <p:nvSpPr>
          <p:cNvPr id="12" name="타원 11"/>
          <p:cNvSpPr/>
          <p:nvPr/>
        </p:nvSpPr>
        <p:spPr>
          <a:xfrm>
            <a:off x="3020223" y="1333691"/>
            <a:ext cx="1080120" cy="10801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1970’s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5770755" y="1333691"/>
            <a:ext cx="1080120" cy="10801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1980’s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타원 13"/>
          <p:cNvSpPr/>
          <p:nvPr/>
        </p:nvSpPr>
        <p:spPr>
          <a:xfrm>
            <a:off x="7168619" y="1477708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1990’s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7716107" y="1477708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2000’s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1393123" y="1873751"/>
            <a:ext cx="1548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6916043" y="1866891"/>
            <a:ext cx="180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4"/>
          <p:cNvSpPr txBox="1"/>
          <p:nvPr/>
        </p:nvSpPr>
        <p:spPr>
          <a:xfrm>
            <a:off x="453378" y="261122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/>
              <a:t>태동기</a:t>
            </a:r>
            <a:endParaRPr lang="en-US" altLang="ko-KR" sz="1400" b="1" dirty="0" smtClean="0"/>
          </a:p>
        </p:txBody>
      </p:sp>
      <p:sp>
        <p:nvSpPr>
          <p:cNvPr id="19" name="TextBox 35"/>
          <p:cNvSpPr txBox="1"/>
          <p:nvPr/>
        </p:nvSpPr>
        <p:spPr>
          <a:xfrm>
            <a:off x="3247282" y="261122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smtClean="0"/>
              <a:t>성장기</a:t>
            </a:r>
            <a:endParaRPr lang="ko-KR" altLang="en-US" sz="1400" b="1" dirty="0"/>
          </a:p>
        </p:txBody>
      </p:sp>
      <p:sp>
        <p:nvSpPr>
          <p:cNvPr id="20" name="TextBox 36"/>
          <p:cNvSpPr txBox="1"/>
          <p:nvPr/>
        </p:nvSpPr>
        <p:spPr>
          <a:xfrm>
            <a:off x="5975119" y="261122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/>
              <a:t>도약기</a:t>
            </a:r>
            <a:endParaRPr lang="ko-KR" altLang="en-US" sz="1400" b="1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788035" y="250010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578744" y="250010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6332531" y="250010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8263027" y="1477708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2010’s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3051753" y="3003235"/>
            <a:ext cx="2928959" cy="252107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1150" b="1" dirty="0" smtClean="0"/>
              <a:t>-</a:t>
            </a:r>
            <a:r>
              <a:rPr lang="ko-KR" altLang="en-US" sz="1150" b="1" dirty="0" smtClean="0"/>
              <a:t> 국제식품규격위원회</a:t>
            </a:r>
            <a:r>
              <a:rPr lang="en-US" altLang="ko-KR" sz="1150" b="1" dirty="0" smtClean="0"/>
              <a:t>(CODEX) </a:t>
            </a:r>
            <a:r>
              <a:rPr lang="ko-KR" altLang="en-US" sz="1150" b="1" dirty="0" smtClean="0"/>
              <a:t>가입</a:t>
            </a:r>
            <a:r>
              <a:rPr lang="en-US" altLang="ko-KR" sz="1150" b="1" dirty="0" smtClean="0"/>
              <a:t>(‘71)</a:t>
            </a:r>
          </a:p>
          <a:p>
            <a:pPr>
              <a:lnSpc>
                <a:spcPct val="200000"/>
              </a:lnSpc>
            </a:pPr>
            <a:r>
              <a:rPr lang="en-US" altLang="ko-KR" sz="1150" b="1" dirty="0" smtClean="0"/>
              <a:t>- </a:t>
            </a:r>
            <a:r>
              <a:rPr lang="ko-KR" altLang="en-US" sz="1150" b="1" dirty="0" err="1" smtClean="0">
                <a:solidFill>
                  <a:srgbClr val="C00000"/>
                </a:solidFill>
              </a:rPr>
              <a:t>식품등의</a:t>
            </a:r>
            <a:r>
              <a:rPr lang="ko-KR" altLang="en-US" sz="1150" b="1" dirty="0" smtClean="0">
                <a:solidFill>
                  <a:srgbClr val="C00000"/>
                </a:solidFill>
              </a:rPr>
              <a:t> 규격 및 기준 전면 개정</a:t>
            </a:r>
            <a:r>
              <a:rPr lang="en-US" altLang="ko-KR" sz="1150" b="1" dirty="0" smtClean="0">
                <a:solidFill>
                  <a:srgbClr val="C00000"/>
                </a:solidFill>
              </a:rPr>
              <a:t>(‘77)</a:t>
            </a:r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en-US" altLang="ko-KR" sz="1150" b="1" dirty="0" smtClean="0">
              <a:solidFill>
                <a:srgbClr val="C00000"/>
              </a:solidFill>
            </a:endParaRPr>
          </a:p>
          <a:p>
            <a:pPr marL="171450" indent="-171450">
              <a:lnSpc>
                <a:spcPct val="200000"/>
              </a:lnSpc>
            </a:pPr>
            <a:endParaRPr lang="en-US" altLang="ko-KR" sz="1150" b="1" dirty="0" smtClean="0">
              <a:solidFill>
                <a:srgbClr val="C00000"/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en-US" altLang="ko-KR" sz="1150" b="1" dirty="0">
              <a:solidFill>
                <a:srgbClr val="C00000"/>
              </a:solidFill>
            </a:endParaRPr>
          </a:p>
          <a:p>
            <a:pPr marL="171450" indent="-171450">
              <a:lnSpc>
                <a:spcPct val="200000"/>
              </a:lnSpc>
              <a:buFontTx/>
              <a:buChar char="-"/>
            </a:pPr>
            <a:endParaRPr lang="en-US" altLang="ko-KR" sz="1150" b="1" dirty="0" smtClean="0">
              <a:solidFill>
                <a:srgbClr val="C00000"/>
              </a:solidFill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4172859" y="1879683"/>
            <a:ext cx="1548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6096189" y="3003235"/>
            <a:ext cx="2851580" cy="252107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endParaRPr lang="en-US" altLang="ko-KR" sz="1150" b="1" dirty="0" smtClean="0"/>
          </a:p>
          <a:p>
            <a:pPr>
              <a:lnSpc>
                <a:spcPct val="200000"/>
              </a:lnSpc>
            </a:pPr>
            <a:r>
              <a:rPr lang="en-US" altLang="ko-KR" sz="1150" b="1" dirty="0" smtClean="0"/>
              <a:t>- </a:t>
            </a:r>
            <a:r>
              <a:rPr lang="ko-KR" altLang="en-US" sz="1150" b="1" dirty="0" err="1" smtClean="0">
                <a:solidFill>
                  <a:srgbClr val="C00000"/>
                </a:solidFill>
              </a:rPr>
              <a:t>식품등의</a:t>
            </a:r>
            <a:r>
              <a:rPr lang="ko-KR" altLang="en-US" sz="1150" b="1" dirty="0" smtClean="0">
                <a:solidFill>
                  <a:srgbClr val="C00000"/>
                </a:solidFill>
              </a:rPr>
              <a:t> 규격 및 기준 전면 개정</a:t>
            </a:r>
            <a:r>
              <a:rPr lang="en-US" altLang="ko-KR" sz="1150" b="1" dirty="0" smtClean="0">
                <a:solidFill>
                  <a:srgbClr val="C00000"/>
                </a:solidFill>
              </a:rPr>
              <a:t>(’83)</a:t>
            </a:r>
          </a:p>
          <a:p>
            <a:pPr>
              <a:lnSpc>
                <a:spcPct val="200000"/>
              </a:lnSpc>
            </a:pPr>
            <a:r>
              <a:rPr lang="en-US" altLang="ko-KR" sz="1150" b="1" dirty="0" smtClean="0"/>
              <a:t>-</a:t>
            </a:r>
            <a:r>
              <a:rPr lang="en-US" altLang="ko-KR" sz="1150" dirty="0" smtClean="0"/>
              <a:t> </a:t>
            </a:r>
            <a:r>
              <a:rPr lang="ko-KR" altLang="en-US" sz="1150" b="1" dirty="0" smtClean="0"/>
              <a:t>식품위생법 제</a:t>
            </a:r>
            <a:r>
              <a:rPr lang="en-US" altLang="ko-KR" sz="1150" b="1" dirty="0" smtClean="0"/>
              <a:t>1</a:t>
            </a:r>
            <a:r>
              <a:rPr lang="ko-KR" altLang="en-US" sz="1150" b="1" dirty="0" smtClean="0"/>
              <a:t>차 전부개정</a:t>
            </a:r>
            <a:r>
              <a:rPr lang="en-US" altLang="ko-KR" sz="1150" b="1" dirty="0" smtClean="0"/>
              <a:t>(‘86)</a:t>
            </a:r>
          </a:p>
          <a:p>
            <a:pPr>
              <a:lnSpc>
                <a:spcPct val="200000"/>
              </a:lnSpc>
            </a:pPr>
            <a:r>
              <a:rPr lang="en-US" altLang="ko-KR" sz="1150" b="1" dirty="0" smtClean="0"/>
              <a:t>- 86 </a:t>
            </a:r>
            <a:r>
              <a:rPr lang="ko-KR" altLang="en-US" sz="1150" b="1" dirty="0" smtClean="0"/>
              <a:t>아시안게임</a:t>
            </a:r>
            <a:r>
              <a:rPr lang="en-US" altLang="ko-KR" sz="1150" b="1" dirty="0" smtClean="0"/>
              <a:t>(‘86)</a:t>
            </a:r>
          </a:p>
          <a:p>
            <a:pPr>
              <a:lnSpc>
                <a:spcPct val="200000"/>
              </a:lnSpc>
            </a:pPr>
            <a:r>
              <a:rPr lang="en-US" altLang="ko-KR" sz="1150" b="1" dirty="0" smtClean="0"/>
              <a:t>- 88</a:t>
            </a:r>
            <a:r>
              <a:rPr lang="ko-KR" altLang="en-US" sz="1150" b="1" dirty="0" smtClean="0"/>
              <a:t> 서울 올림픽</a:t>
            </a:r>
            <a:r>
              <a:rPr lang="en-US" altLang="ko-KR" sz="1150" b="1" dirty="0" smtClean="0"/>
              <a:t>(‘88)</a:t>
            </a:r>
          </a:p>
          <a:p>
            <a:pPr>
              <a:lnSpc>
                <a:spcPct val="200000"/>
              </a:lnSpc>
            </a:pPr>
            <a:endParaRPr lang="en-US" altLang="ko-KR" sz="115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115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altLang="ko-KR" sz="1150" dirty="0" smtClean="0"/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241115" y="277324"/>
            <a:ext cx="4486099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Ⅰ.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6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기준규격 관리제도 변천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3762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1753" y="5704352"/>
            <a:ext cx="2847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1970. </a:t>
            </a:r>
            <a:r>
              <a:rPr lang="ko-KR" altLang="en-US" sz="1400" dirty="0" smtClean="0"/>
              <a:t>시중 우유 대장균 오염사건</a:t>
            </a:r>
            <a:endParaRPr lang="ko-KR" altLang="en-US" sz="1400" dirty="0"/>
          </a:p>
        </p:txBody>
      </p:sp>
      <p:sp>
        <p:nvSpPr>
          <p:cNvPr id="3" name="직사각형 2"/>
          <p:cNvSpPr/>
          <p:nvPr/>
        </p:nvSpPr>
        <p:spPr>
          <a:xfrm>
            <a:off x="325208" y="6211669"/>
            <a:ext cx="8657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* </a:t>
            </a:r>
            <a:r>
              <a:rPr lang="ko-KR" altLang="en-US" sz="1400" dirty="0" smtClean="0"/>
              <a:t>식품위생법 제정에 따라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조선우유영업취체규칙</a:t>
            </a:r>
            <a:r>
              <a:rPr lang="en-US" altLang="ko-KR" sz="1400" dirty="0"/>
              <a:t>(1940</a:t>
            </a:r>
            <a:r>
              <a:rPr lang="ko-KR" altLang="en-US" sz="1400" dirty="0"/>
              <a:t>년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총령</a:t>
            </a:r>
            <a:r>
              <a:rPr lang="ko-KR" altLang="en-US" sz="1400" dirty="0"/>
              <a:t> 제</a:t>
            </a:r>
            <a:r>
              <a:rPr lang="en-US" altLang="ko-KR" sz="1400" dirty="0"/>
              <a:t>114</a:t>
            </a:r>
            <a:r>
              <a:rPr lang="ko-KR" altLang="en-US" sz="1400" dirty="0"/>
              <a:t>호</a:t>
            </a:r>
            <a:r>
              <a:rPr lang="en-US" altLang="ko-KR" sz="1400" dirty="0" smtClean="0"/>
              <a:t>)’ </a:t>
            </a:r>
            <a:r>
              <a:rPr lang="ko-KR" altLang="en-US" sz="1400" dirty="0" smtClean="0"/>
              <a:t>폐지</a:t>
            </a:r>
            <a:endParaRPr lang="en-US" altLang="ko-KR" sz="1400" dirty="0" smtClean="0"/>
          </a:p>
          <a:p>
            <a:r>
              <a:rPr lang="en-US" altLang="ko-KR" sz="1400" dirty="0" smtClean="0"/>
              <a:t>**</a:t>
            </a:r>
            <a:r>
              <a:rPr lang="ko-KR" altLang="en-US" sz="1400" dirty="0" smtClean="0"/>
              <a:t>가축전염병을 </a:t>
            </a:r>
            <a:r>
              <a:rPr lang="ko-KR" altLang="en-US" sz="1400" dirty="0"/>
              <a:t>예방하며 </a:t>
            </a:r>
            <a:r>
              <a:rPr lang="ko-KR" altLang="en-US" sz="1400" dirty="0" err="1"/>
              <a:t>가축위생상위해를</a:t>
            </a:r>
            <a:r>
              <a:rPr lang="ko-KR" altLang="en-US" sz="1400" dirty="0"/>
              <a:t> 미연에 방지함을 </a:t>
            </a:r>
            <a:r>
              <a:rPr lang="ko-KR" altLang="en-US" sz="1400" dirty="0" smtClean="0"/>
              <a:t>목적으로 함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251520" y="476672"/>
            <a:ext cx="8712968" cy="645790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900">
                <a:latin typeface="맑은 고딕"/>
                <a:ea typeface="맑은 고딕"/>
              </a:rPr>
              <a:t>6) 자가품질검사 지도</a:t>
            </a:r>
            <a:r>
              <a:rPr lang="ko-KR" altLang="en-US" sz="1900">
                <a:latin typeface="맑은 고딕"/>
              </a:rPr>
              <a:t>･</a:t>
            </a:r>
            <a:r>
              <a:rPr lang="ko-KR" altLang="en-US" sz="1900">
                <a:latin typeface="맑은 고딕"/>
                <a:ea typeface="맑은 고딕"/>
              </a:rPr>
              <a:t>점검 등</a:t>
            </a:r>
            <a:endParaRPr lang="ko-KR" altLang="en-US" sz="19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1900">
                <a:latin typeface="맑은 고딕"/>
                <a:ea typeface="맑은 고딕"/>
              </a:rPr>
              <a:t> ○ 자가품질검사 지도</a:t>
            </a:r>
            <a:r>
              <a:rPr lang="ko-KR" altLang="en-US" sz="1900">
                <a:latin typeface="맑은 고딕"/>
              </a:rPr>
              <a:t>･</a:t>
            </a:r>
            <a:r>
              <a:rPr lang="ko-KR" altLang="en-US" sz="1900">
                <a:latin typeface="맑은 고딕"/>
                <a:ea typeface="맑은 고딕"/>
              </a:rPr>
              <a:t>점검</a:t>
            </a:r>
            <a:endParaRPr lang="ko-KR" altLang="en-US" sz="1900">
              <a:latin typeface="맑은 고딕"/>
              <a:ea typeface="맑은 고딕"/>
            </a:endParaRPr>
          </a:p>
          <a:p>
            <a:pPr marL="495300" lvl="0" indent="-495300">
              <a:defRPr/>
            </a:pPr>
            <a:r>
              <a:rPr lang="ko-KR" altLang="en-US" sz="1900">
                <a:latin typeface="맑은 고딕"/>
                <a:ea typeface="맑은 고딕"/>
              </a:rPr>
              <a:t>  가) 지방식약청, 시</a:t>
            </a:r>
            <a:r>
              <a:rPr lang="ko-KR" altLang="en-US" sz="1900">
                <a:latin typeface="맑은 고딕"/>
              </a:rPr>
              <a:t>･</a:t>
            </a:r>
            <a:r>
              <a:rPr lang="ko-KR" altLang="en-US" sz="1900">
                <a:latin typeface="맑은 고딕"/>
                <a:ea typeface="맑은 고딕"/>
              </a:rPr>
              <a:t>도, 시</a:t>
            </a:r>
            <a:r>
              <a:rPr lang="ko-KR" altLang="en-US" sz="1900">
                <a:latin typeface="맑은 고딕"/>
              </a:rPr>
              <a:t>･</a:t>
            </a:r>
            <a:r>
              <a:rPr lang="ko-KR" altLang="en-US" sz="1900">
                <a:latin typeface="맑은 고딕"/>
                <a:ea typeface="맑은 고딕"/>
              </a:rPr>
              <a:t>군</a:t>
            </a:r>
            <a:r>
              <a:rPr lang="ko-KR" altLang="en-US" sz="1900">
                <a:latin typeface="맑은 고딕"/>
              </a:rPr>
              <a:t>･</a:t>
            </a:r>
            <a:r>
              <a:rPr lang="ko-KR" altLang="en-US" sz="1900">
                <a:latin typeface="맑은 고딕"/>
                <a:ea typeface="맑은 고딕"/>
              </a:rPr>
              <a:t>구는 위생감시 계획에 자가품질검사 기준 준수 여부를 포함하여 지도점검 실시</a:t>
            </a:r>
            <a:endParaRPr lang="ko-KR" altLang="en-US" sz="1900">
              <a:latin typeface="맑은 고딕"/>
              <a:ea typeface="맑은 고딕"/>
            </a:endParaRPr>
          </a:p>
          <a:p>
            <a:pPr marL="0" lvl="0" indent="495300">
              <a:defRPr/>
            </a:pPr>
            <a:r>
              <a:rPr lang="ko-KR" altLang="en-US" sz="1900">
                <a:latin typeface="맑은 고딕"/>
                <a:ea typeface="맑은 고딕"/>
              </a:rPr>
              <a:t> - 자가품질검사 주기에 따른 이행 여부</a:t>
            </a:r>
            <a:endParaRPr lang="ko-KR" altLang="en-US" sz="1900">
              <a:latin typeface="맑은 고딕"/>
              <a:ea typeface="맑은 고딕"/>
            </a:endParaRPr>
          </a:p>
          <a:p>
            <a:pPr marL="0" lvl="0" indent="495300">
              <a:defRPr/>
            </a:pPr>
            <a:r>
              <a:rPr lang="ko-KR" altLang="en-US" sz="1900">
                <a:latin typeface="맑은 고딕"/>
                <a:ea typeface="맑은 고딕"/>
              </a:rPr>
              <a:t> - 자가품질검사 부적합 제품의 유통 및 재사용 여부</a:t>
            </a:r>
            <a:endParaRPr lang="ko-KR" altLang="en-US" sz="1900">
              <a:latin typeface="맑은 고딕"/>
              <a:ea typeface="맑은 고딕"/>
            </a:endParaRPr>
          </a:p>
          <a:p>
            <a:pPr marL="0" lvl="0" indent="495300">
              <a:defRPr/>
            </a:pPr>
            <a:r>
              <a:rPr lang="ko-KR" altLang="en-US" sz="1900">
                <a:latin typeface="맑은 고딕"/>
                <a:ea typeface="맑은 고딕"/>
              </a:rPr>
              <a:t> - 검사 결과 부적합 사항 관할 기관 보고 여부</a:t>
            </a:r>
            <a:endParaRPr lang="ko-KR" altLang="en-US" sz="1900">
              <a:latin typeface="맑은 고딕"/>
              <a:ea typeface="맑은 고딕"/>
            </a:endParaRPr>
          </a:p>
          <a:p>
            <a:pPr marL="762000" lvl="0" indent="-266700">
              <a:defRPr/>
            </a:pPr>
            <a:r>
              <a:rPr lang="ko-KR" altLang="en-US" sz="1900">
                <a:latin typeface="맑은 고딕"/>
                <a:ea typeface="맑은 고딕"/>
              </a:rPr>
              <a:t> - 자체 검사를 수행할 수 있는 인력, 검사실 및 장비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기구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시약류 등 보유 여부</a:t>
            </a:r>
            <a:endParaRPr lang="ko-KR" altLang="en-US" sz="1900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 sz="1900">
                <a:latin typeface="맑은 고딕"/>
                <a:ea typeface="맑은 고딕"/>
              </a:rPr>
              <a:t> - 검사성적서 허위작성 여부 확인(실제 검사 여부, 시험검사 결과와 다르게 판정, 검사관련 기록 위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변조, 다른 제품의 검사 결과 인용 등)</a:t>
            </a:r>
            <a:endParaRPr lang="ko-KR" altLang="en-US" sz="1900">
              <a:latin typeface="맑은 고딕"/>
              <a:ea typeface="맑은 고딕"/>
            </a:endParaRPr>
          </a:p>
          <a:p>
            <a:pPr marL="952500" lvl="0" indent="-457200">
              <a:defRPr/>
            </a:pPr>
            <a:r>
              <a:rPr lang="ko-KR" altLang="en-US" sz="1900">
                <a:latin typeface="맑은 고딕"/>
                <a:ea typeface="맑은 고딕"/>
              </a:rPr>
              <a:t>   ※ 자가품질검사를 직접 실시하는 업체는 검사결과의 위조·변조를 방지할 수 있는 기록관리 시스템 설치·운영하여야 함(동일 생산단위별로 1회 이상 실시하는 성상·이물검사결과는 입력대상 제외)</a:t>
            </a:r>
            <a:endParaRPr lang="ko-KR" altLang="en-US" sz="1900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 sz="1900">
                <a:latin typeface="맑은 고딕"/>
                <a:ea typeface="맑은 고딕"/>
              </a:rPr>
              <a:t> - 검사관련 장부 작성 및 보관 여부 확인(검사일시 기재, 검사 실시대장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검사일지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시약 장부대장 작성, 장비 사용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점검</a:t>
            </a:r>
            <a:r>
              <a:rPr lang="ko-KR" altLang="en-US" sz="1900">
                <a:ea typeface="맑은 고딕"/>
              </a:rPr>
              <a:t>‧</a:t>
            </a:r>
            <a:r>
              <a:rPr lang="ko-KR" altLang="en-US" sz="1900">
                <a:latin typeface="맑은 고딕"/>
                <a:ea typeface="맑은 고딕"/>
              </a:rPr>
              <a:t>유지보수 일지, 초자 구입대장 등 구비)</a:t>
            </a:r>
            <a:endParaRPr lang="ko-KR" altLang="en-US" sz="1900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 sz="1900">
                <a:latin typeface="맑은 고딕"/>
                <a:ea typeface="맑은 고딕"/>
              </a:rPr>
              <a:t> - 식품 및 식품첨가물 공전 등에서 정한 기준 및 규정에 따라 검사하는지 여부(표준물질 사용 여부, 미생물 배양시간 준수, 필요시 확인시험 및 공시험 여부, 유효기간 경과 표준물질 사용, 판정이 모호한 피크(Peak) 확인검사 등)</a:t>
            </a:r>
            <a:endParaRPr lang="ko-KR" altLang="en-US" sz="1900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 sz="1900">
                <a:latin typeface="맑은 고딕"/>
                <a:ea typeface="맑은 고딕"/>
              </a:rPr>
              <a:t> </a:t>
            </a:r>
            <a:endParaRPr lang="ko-KR" altLang="en-US" sz="1900"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가로 글상자 1"/>
          <p:cNvSpPr txBox="1"/>
          <p:nvPr/>
        </p:nvSpPr>
        <p:spPr>
          <a:xfrm>
            <a:off x="251520" y="728880"/>
            <a:ext cx="8712968" cy="4479390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>
                <a:latin typeface="맑은 고딕"/>
                <a:ea typeface="맑은 고딕"/>
              </a:rPr>
              <a:t>6) 자가품질검사 지도</a:t>
            </a:r>
            <a:r>
              <a:rPr lang="ko-KR" altLang="en-US">
                <a:latin typeface="맑은 고딕"/>
              </a:rPr>
              <a:t>･</a:t>
            </a:r>
            <a:r>
              <a:rPr lang="ko-KR" altLang="en-US">
                <a:latin typeface="맑은 고딕"/>
                <a:ea typeface="맑은 고딕"/>
              </a:rPr>
              <a:t>점검 등</a:t>
            </a:r>
            <a:endParaRPr lang="ko-KR" altLang="en-US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>
                <a:latin typeface="맑은 고딕"/>
                <a:ea typeface="맑은 고딕"/>
              </a:rPr>
              <a:t>  ○ 자가품질검사 지도</a:t>
            </a:r>
            <a:r>
              <a:rPr lang="ko-KR" altLang="en-US">
                <a:latin typeface="맑은 고딕"/>
              </a:rPr>
              <a:t>･</a:t>
            </a:r>
            <a:r>
              <a:rPr lang="ko-KR" altLang="en-US">
                <a:latin typeface="맑은 고딕"/>
                <a:ea typeface="맑은 고딕"/>
              </a:rPr>
              <a:t>점검</a:t>
            </a:r>
            <a:endParaRPr lang="ko-KR" altLang="en-US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>
                <a:latin typeface="맑은 고딕"/>
                <a:ea typeface="맑은 고딕"/>
              </a:rPr>
              <a:t> - 회수</a:t>
            </a:r>
            <a:r>
              <a:rPr lang="ko-KR" altLang="en-US">
                <a:latin typeface="맑은 고딕"/>
              </a:rPr>
              <a:t>･</a:t>
            </a:r>
            <a:r>
              <a:rPr lang="ko-KR" altLang="en-US">
                <a:latin typeface="맑은 고딕"/>
                <a:ea typeface="맑은 고딕"/>
              </a:rPr>
              <a:t>폐기 대상 식품의 적정 처리 여부</a:t>
            </a:r>
            <a:endParaRPr lang="ko-KR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>
                <a:latin typeface="맑은 고딕"/>
                <a:ea typeface="맑은 고딕"/>
              </a:rPr>
              <a:t> - 회수</a:t>
            </a:r>
            <a:r>
              <a:rPr lang="ko-KR" altLang="en-US">
                <a:latin typeface="맑은 고딕"/>
              </a:rPr>
              <a:t>･</a:t>
            </a:r>
            <a:r>
              <a:rPr lang="ko-KR" altLang="en-US">
                <a:latin typeface="맑은 고딕"/>
                <a:ea typeface="맑은 고딕"/>
              </a:rPr>
              <a:t>폐기 대상이 아닌 경우 원인규명 및 개선조치 등 필요한 조치를 하지않았다고 판단될 경우에는 신속하게 유통 중인 해당제품을 수거·검사하여 그 결과에 따라 조치</a:t>
            </a:r>
            <a:endParaRPr lang="ko-KR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ko-KR" altLang="en-US">
                <a:latin typeface="맑은 고딕"/>
                <a:ea typeface="맑은 고딕"/>
              </a:rPr>
              <a:t> - 자가품질검사에 관한 기록서 2년간 보관 여부 등</a:t>
            </a:r>
            <a:endParaRPr lang="ko-KR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endParaRPr lang="ja-JP" altLang="en-US">
              <a:latin typeface="맑은 고딕"/>
              <a:ea typeface="맑은 고딕"/>
            </a:endParaRPr>
          </a:p>
          <a:p>
            <a:pPr marL="762000" lvl="0" indent="-438150">
              <a:defRPr/>
            </a:pPr>
            <a:r>
              <a:rPr lang="ja-JP" altLang="en-US">
                <a:latin typeface="맑은 고딕"/>
                <a:ea typeface="맑은 고딕"/>
              </a:rPr>
              <a:t>나) 자가품질검사와 관련 당해 영업자가 제품 제조･가공 시 특정 식품첨가물(보존료 등)을 사용하지 아니한 경우에는 그 항목을 생략할 수 있도록 함에 따라 그 사실 여부를 철저히 확인</a:t>
            </a:r>
            <a:endParaRPr lang="ja-JP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ja-JP" altLang="en-US">
                <a:latin typeface="맑은 고딕"/>
                <a:ea typeface="맑은 고딕"/>
              </a:rPr>
              <a:t> - 지도･점검 시 특정 식품첨가물의 검사항목 생략 시 그 사실 확인</a:t>
            </a:r>
            <a:endParaRPr lang="ja-JP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r>
              <a:rPr lang="ja-JP" altLang="en-US">
                <a:latin typeface="맑은 고딕"/>
                <a:ea typeface="맑은 고딕"/>
              </a:rPr>
              <a:t> - 필요 시 수거･검사 병행실시</a:t>
            </a:r>
            <a:endParaRPr lang="ja-JP" altLang="en-US">
              <a:latin typeface="맑은 고딕"/>
              <a:ea typeface="맑은 고딕"/>
            </a:endParaRPr>
          </a:p>
          <a:p>
            <a:pPr marL="762000" lvl="0" indent="-266699">
              <a:defRPr/>
            </a:pPr>
            <a:endParaRPr lang="ja-JP" altLang="en-US">
              <a:latin typeface="맑은 고딕"/>
              <a:ea typeface="맑은 고딕"/>
            </a:endParaRPr>
          </a:p>
          <a:p>
            <a:pPr marL="762000" lvl="0" indent="-533400">
              <a:defRPr/>
            </a:pPr>
            <a:r>
              <a:rPr lang="ja-JP" altLang="en-US">
                <a:latin typeface="맑은 고딕"/>
                <a:ea typeface="맑은 고딕"/>
              </a:rPr>
              <a:t> 다) 법에서 정한 자가품질검사 면제요건에 해당되는지 확인 </a:t>
            </a:r>
            <a:endParaRPr lang="ja-JP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8615221"/>
      </p:ext>
    </p:extLst>
  </p:cSld>
  <p:clrMapOvr>
    <a:masterClrMapping/>
  </p:clrMapOvr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중점 추진사항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(p.432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1052736"/>
            <a:ext cx="8568952" cy="3441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lvl="0" indent="-895350">
              <a:defRPr/>
            </a:pPr>
            <a:r>
              <a:rPr lang="en-US" altLang="ko-KR" sz="2000">
                <a:latin typeface="맑은 고딕"/>
                <a:ea typeface="맑은 고딕"/>
              </a:rPr>
              <a:t>1. </a:t>
            </a:r>
            <a:r>
              <a:rPr lang="ko-KR" altLang="en-US" sz="2000">
                <a:latin typeface="맑은 고딕"/>
                <a:ea typeface="맑은 고딕"/>
              </a:rPr>
              <a:t>축산물 위생감시 </a:t>
            </a:r>
            <a:endParaRPr lang="en-US" altLang="ko-KR" sz="2000">
              <a:latin typeface="맑은 고딕"/>
              <a:ea typeface="맑은 고딕"/>
            </a:endParaRPr>
          </a:p>
          <a:p>
            <a:pPr marL="590549" lvl="0" indent="-590549">
              <a:defRPr/>
            </a:pPr>
            <a:r>
              <a:rPr lang="ko-KR" altLang="en-US" sz="2000">
                <a:latin typeface="맑은 고딕"/>
                <a:ea typeface="맑은 고딕"/>
              </a:rPr>
              <a:t>  </a:t>
            </a:r>
            <a:r>
              <a:rPr lang="ja-JP" altLang="en-US" sz="2000">
                <a:latin typeface="맑은 고딕"/>
                <a:ea typeface="맑은 고딕"/>
              </a:rPr>
              <a:t>가. 목적: 가축의 도살･처리, 축산물의 제조･가공･유통･판매 등 전반적인 과정에 대한 위생상 문제점을 조사하고 수거･검사의뢰 등의 수단을 통하여 안전하고 위생적인 축산물을 소비자에게 공급하는 것</a:t>
            </a:r>
            <a:endParaRPr lang="ja-JP" altLang="en-US" sz="2000" b="1">
              <a:latin typeface="맑은 고딕"/>
              <a:ea typeface="맑은 고딕"/>
            </a:endParaRPr>
          </a:p>
          <a:p>
            <a:pPr marL="895350" lvl="0" indent="-354013" defTabSz="1082675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895350" lvl="0" indent="-633413" defTabSz="1082675">
              <a:defRPr/>
            </a:pPr>
            <a:r>
              <a:rPr lang="ja-JP" altLang="en-US" sz="2000">
                <a:latin typeface="맑은 고딕"/>
                <a:ea typeface="맑은 고딕"/>
              </a:rPr>
              <a:t>나. 법적 근거</a:t>
            </a:r>
            <a:endParaRPr lang="ja-JP" altLang="en-US" sz="2000">
              <a:latin typeface="맑은 고딕"/>
              <a:ea typeface="맑은 고딕"/>
            </a:endParaRPr>
          </a:p>
          <a:p>
            <a:pPr marL="895350" lvl="0" indent="-633413" defTabSz="1082675">
              <a:defRPr/>
            </a:pPr>
            <a:r>
              <a:rPr lang="ja-JP" altLang="en-US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  </a:t>
            </a:r>
            <a:r>
              <a:rPr lang="ja-JP" altLang="en-US" sz="2000">
                <a:latin typeface="맑은 고딕"/>
                <a:ea typeface="맑은 고딕"/>
              </a:rPr>
              <a:t>1) 출입·검사·수거 권한 :「축산물 위생관리법」제19조(출입･검사･수거)</a:t>
            </a:r>
            <a:endParaRPr lang="ja-JP" altLang="en-US" sz="2000">
              <a:latin typeface="맑은 고딕"/>
              <a:ea typeface="맑은 고딕"/>
            </a:endParaRPr>
          </a:p>
          <a:p>
            <a:pPr marL="895350" lvl="0" indent="-633413" defTabSz="1082675">
              <a:defRPr/>
            </a:pPr>
            <a:r>
              <a:rPr lang="ja-JP" altLang="en-US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  </a:t>
            </a:r>
            <a:r>
              <a:rPr lang="ja-JP" altLang="en-US" sz="2000">
                <a:latin typeface="맑은 고딕"/>
                <a:ea typeface="맑은 고딕"/>
              </a:rPr>
              <a:t>2) 법령에 따른 축산물 위생감시 관계자</a:t>
            </a:r>
            <a:endParaRPr lang="ja-JP" altLang="en-US" sz="2000">
              <a:latin typeface="맑은 고딕"/>
              <a:ea typeface="맑은 고딕"/>
            </a:endParaRPr>
          </a:p>
          <a:p>
            <a:pPr marL="895350" lvl="0" indent="-133350" defTabSz="1082675">
              <a:defRPr/>
            </a:pPr>
            <a:r>
              <a:rPr lang="ja-JP" altLang="en-US" sz="2000">
                <a:latin typeface="맑은 고딕"/>
                <a:ea typeface="맑은 고딕"/>
              </a:rPr>
              <a:t> ① 검사관(「축산물 위생관리법」제13조 관련)</a:t>
            </a:r>
            <a:endParaRPr lang="ja-JP" altLang="en-US" sz="2000">
              <a:latin typeface="맑은 고딕"/>
              <a:ea typeface="맑은 고딕"/>
            </a:endParaRPr>
          </a:p>
          <a:p>
            <a:pPr marL="895350" lvl="0" indent="-133350" defTabSz="1082675">
              <a:defRPr/>
            </a:pPr>
            <a:r>
              <a:rPr lang="ja-JP" altLang="en-US" sz="2000">
                <a:latin typeface="맑은 고딕"/>
                <a:ea typeface="맑은 고딕"/>
              </a:rPr>
              <a:t> ② 축산물위생감시원(「축산물 위생관리법」제20조의2 관련)</a:t>
            </a:r>
            <a:endParaRPr lang="ja-JP" altLang="en-US" sz="2000">
              <a:latin typeface="맑은 고딕"/>
              <a:ea typeface="맑은 고딕"/>
            </a:endParaRPr>
          </a:p>
          <a:p>
            <a:pPr marL="895350" lvl="0" indent="-133350" defTabSz="1082675">
              <a:defRPr/>
            </a:pPr>
            <a:r>
              <a:rPr lang="ja-JP" altLang="en-US" sz="2000">
                <a:latin typeface="맑은 고딕"/>
                <a:ea typeface="맑은 고딕"/>
              </a:rPr>
              <a:t> ③ 명예축산물위생감시원(「축산물 위생관리법」제20조의3 관련)</a:t>
            </a:r>
            <a:endParaRPr lang="ja-JP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2422343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683568" y="116632"/>
            <a:ext cx="7724775" cy="6721454"/>
            <a:chOff x="683568" y="188640"/>
            <a:chExt cx="7724775" cy="672145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74" y="188640"/>
              <a:ext cx="7677150" cy="419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366919"/>
              <a:ext cx="7724775" cy="254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81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620688"/>
            <a:ext cx="76581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8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구분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(p.437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980728"/>
            <a:ext cx="8208912" cy="5265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감시는 목적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취지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성격 등에 따라 ‘정기감시’</a:t>
            </a:r>
            <a:r>
              <a:rPr lang="en-US" altLang="ko-KR" sz="2000">
                <a:latin typeface="맑은 고딕"/>
                <a:ea typeface="맑은 고딕"/>
              </a:rPr>
              <a:t>, ‘</a:t>
            </a:r>
            <a:r>
              <a:rPr lang="ko-KR" altLang="en-US" sz="2000">
                <a:latin typeface="맑은 고딕"/>
                <a:ea typeface="맑은 고딕"/>
              </a:rPr>
              <a:t>특별감시’ 및 ‘기획 감시’세 가지로 구분</a:t>
            </a:r>
            <a:endParaRPr lang="ko-KR" altLang="en-US" sz="2000">
              <a:latin typeface="맑은 고딕"/>
              <a:ea typeface="맑은 고딕"/>
            </a:endParaRPr>
          </a:p>
          <a:p>
            <a:pPr marL="342900" lvl="0" indent="-342900">
              <a:buFont typeface="Wingdings"/>
              <a:buChar char="l"/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342900" lvl="0" indent="-342900"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정기감시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영업의 허가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신고 등의 업무를 관할하는 기관에서「축산물 위생관리법 시행 규칙」제</a:t>
            </a:r>
            <a:r>
              <a:rPr lang="en-US" altLang="ko-KR" sz="2000">
                <a:latin typeface="맑은 고딕"/>
                <a:ea typeface="맑은 고딕"/>
              </a:rPr>
              <a:t>25</a:t>
            </a:r>
            <a:r>
              <a:rPr lang="ko-KR" altLang="en-US" sz="2000">
                <a:latin typeface="맑은 고딕"/>
                <a:ea typeface="맑은 고딕"/>
              </a:rPr>
              <a:t>조 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항에 따라 실시하는 것으로서 예방중심의 지도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홍보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교육 활동 포함 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000" b="1">
                <a:latin typeface="맑은 고딕"/>
                <a:ea typeface="맑은 고딕"/>
              </a:rPr>
              <a:t>    </a:t>
            </a:r>
            <a:r>
              <a:rPr lang="ko-KR" altLang="en-US" sz="2000" b="1">
                <a:latin typeface="맑은 고딕"/>
                <a:ea typeface="맑은 고딕"/>
              </a:rPr>
              <a:t>나</a:t>
            </a:r>
            <a:r>
              <a:rPr lang="en-US" altLang="ko-KR" sz="2000" b="1">
                <a:latin typeface="맑은 고딕"/>
                <a:ea typeface="맑은 고딕"/>
              </a:rPr>
              <a:t>) </a:t>
            </a:r>
            <a:r>
              <a:rPr lang="ko-KR" altLang="en-US" sz="2000" b="1">
                <a:latin typeface="맑은 고딕"/>
                <a:ea typeface="맑은 고딕"/>
              </a:rPr>
              <a:t>집유업 </a:t>
            </a:r>
            <a:endParaRPr lang="ko-KR" altLang="en-US" sz="2000" b="1">
              <a:latin typeface="맑은 고딕"/>
              <a:ea typeface="맑은 고딕"/>
            </a:endParaRPr>
          </a:p>
          <a:p>
            <a:pPr marL="457200" lvl="0" indent="-9525">
              <a:buAutoNum type="arabicParenBoth"/>
              <a:defRPr/>
            </a:pPr>
            <a:r>
              <a:rPr lang="ko-KR" altLang="en-US" sz="2000">
                <a:latin typeface="맑은 고딕"/>
                <a:ea typeface="맑은 고딕"/>
              </a:rPr>
              <a:t>현장점검 </a:t>
            </a:r>
            <a:endParaRPr lang="ko-KR" altLang="en-US" sz="2000">
              <a:latin typeface="맑은 고딕"/>
              <a:ea typeface="맑은 고딕"/>
            </a:endParaRPr>
          </a:p>
          <a:p>
            <a:pPr marL="1250950" lvl="0" indent="-541338">
              <a:defRPr/>
            </a:pP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점검 중 위반사항이나 의심되는 사항이 있으면 증거물을 확보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수거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압류 또는 사진촬영 등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r>
              <a:rPr lang="ko-KR" altLang="en-US" sz="2000">
                <a:latin typeface="맑은 고딕"/>
                <a:ea typeface="맑은 고딕"/>
              </a:rPr>
              <a:t>한다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endParaRPr lang="en-US" altLang="ko-KR" sz="2000">
              <a:latin typeface="맑은 고딕"/>
              <a:ea typeface="맑은 고딕"/>
            </a:endParaRPr>
          </a:p>
          <a:p>
            <a:pPr lvl="0" indent="709613">
              <a:defRPr/>
            </a:pPr>
            <a:r>
              <a:rPr lang="en-US" altLang="ko-KR" sz="2000">
                <a:latin typeface="맑은 고딕"/>
                <a:ea typeface="맑은 고딕"/>
              </a:rPr>
              <a:t>① </a:t>
            </a:r>
            <a:r>
              <a:rPr lang="ko-KR" altLang="en-US" sz="2000">
                <a:latin typeface="맑은 고딕"/>
                <a:ea typeface="맑은 고딕"/>
              </a:rPr>
              <a:t>주차장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차도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도로포장 등 </a:t>
            </a:r>
            <a:endParaRPr lang="ko-KR" altLang="en-US" sz="2000">
              <a:latin typeface="맑은 고딕"/>
              <a:ea typeface="맑은 고딕"/>
            </a:endParaRPr>
          </a:p>
          <a:p>
            <a:pPr lvl="0" indent="709613">
              <a:defRPr/>
            </a:pPr>
            <a:r>
              <a:rPr lang="ko-KR" altLang="en-US" sz="2000">
                <a:latin typeface="맑은 고딕"/>
                <a:ea typeface="맑은 고딕"/>
              </a:rPr>
              <a:t>② 원유 취급실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저유조의 원유 저장 여부 등 </a:t>
            </a:r>
            <a:endParaRPr lang="ko-KR" altLang="en-US" sz="2000">
              <a:latin typeface="맑은 고딕"/>
              <a:ea typeface="맑은 고딕"/>
            </a:endParaRPr>
          </a:p>
          <a:p>
            <a:pPr lvl="0" indent="709613">
              <a:defRPr/>
            </a:pPr>
            <a:r>
              <a:rPr lang="ko-KR" altLang="en-US" sz="2000">
                <a:latin typeface="맑은 고딕"/>
                <a:ea typeface="맑은 고딕"/>
              </a:rPr>
              <a:t>③ 검사실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검사 장비 및 기구 비치 및 면적 등 </a:t>
            </a:r>
            <a:endParaRPr lang="ko-KR" altLang="en-US" sz="2000">
              <a:latin typeface="맑은 고딕"/>
              <a:ea typeface="맑은 고딕"/>
            </a:endParaRPr>
          </a:p>
          <a:p>
            <a:pPr lvl="0" indent="447675">
              <a:defRPr/>
            </a:pPr>
            <a:r>
              <a:rPr lang="en-US" altLang="ko-KR" sz="2000">
                <a:latin typeface="맑은 고딕"/>
                <a:ea typeface="맑은 고딕"/>
              </a:rPr>
              <a:t>(2) </a:t>
            </a:r>
            <a:r>
              <a:rPr lang="ko-KR" altLang="en-US" sz="2000">
                <a:latin typeface="맑은 고딕"/>
                <a:ea typeface="맑은 고딕"/>
              </a:rPr>
              <a:t>사무실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서류점검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endParaRPr lang="en-US" altLang="ko-KR" sz="2000">
              <a:latin typeface="맑은 고딕"/>
              <a:ea typeface="맑은 고딕"/>
            </a:endParaRPr>
          </a:p>
          <a:p>
            <a:pPr marL="1250950" lvl="0" indent="-541338">
              <a:defRPr/>
            </a:pP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안전관리인증기준</a:t>
            </a:r>
            <a:r>
              <a:rPr lang="en-US" altLang="ko-KR" sz="2000">
                <a:latin typeface="맑은 고딕"/>
                <a:ea typeface="맑은 고딕"/>
              </a:rPr>
              <a:t>(HACCP) </a:t>
            </a:r>
            <a:r>
              <a:rPr lang="ko-KR" altLang="en-US" sz="2000">
                <a:latin typeface="맑은 고딕"/>
                <a:ea typeface="맑은 고딕"/>
              </a:rPr>
              <a:t>및 자체위생관리기준</a:t>
            </a:r>
            <a:r>
              <a:rPr lang="en-US" altLang="ko-KR" sz="2000">
                <a:latin typeface="맑은 고딕"/>
                <a:ea typeface="맑은 고딕"/>
              </a:rPr>
              <a:t>(SSOP) </a:t>
            </a:r>
            <a:r>
              <a:rPr lang="ko-KR" altLang="en-US" sz="2000">
                <a:latin typeface="맑은 고딕"/>
                <a:ea typeface="맑은 고딕"/>
              </a:rPr>
              <a:t>운용 확인 </a:t>
            </a:r>
            <a:endParaRPr lang="ko-KR" altLang="en-US" sz="2000">
              <a:latin typeface="맑은 고딕"/>
              <a:ea typeface="맑은 고딕"/>
            </a:endParaRPr>
          </a:p>
          <a:p>
            <a:pPr lvl="0" indent="709613">
              <a:defRPr/>
            </a:pP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나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책임수의사의 검사 및 지정 여부 등</a:t>
            </a:r>
            <a:endParaRPr lang="ko-KR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57817544"/>
      </p:ext>
    </p:extLst>
  </p:cSld>
  <p:clrMapOvr>
    <a:masterClrMapping/>
  </p:clrMapOvr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구분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(p.428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980728"/>
            <a:ext cx="8208912" cy="282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특별감시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공중위생 또는 축산물의 거래질서 유지를 위해 당해 년도 위생감시 지침에서 정하는 특별 위생점검으로써 계절별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분야별 위해사고의 사전예방에 중점을 두어 실시</a:t>
            </a:r>
            <a:endParaRPr lang="ko-KR" altLang="en-US" sz="2000">
              <a:latin typeface="맑은 고딕"/>
              <a:ea typeface="맑은 고딕"/>
            </a:endParaRPr>
          </a:p>
          <a:p>
            <a:pPr marL="342900" lvl="0" indent="-342900">
              <a:buFont typeface="Wingdings"/>
              <a:buChar char="l"/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marL="342900" lvl="0" indent="-342900"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기획감시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언론동향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국내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외 정보수집에 의하여 감시 사각지대 및 취약시기에 위해 방지 또는 위해 해소를 위한 활동으로서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사육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도축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가공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운반</a:t>
            </a:r>
            <a:r>
              <a:rPr lang="ko-KR" altLang="en-US" sz="2000">
                <a:latin typeface="맑은 고딕"/>
              </a:rPr>
              <a:t>･</a:t>
            </a:r>
            <a:r>
              <a:rPr lang="ko-KR" altLang="en-US" sz="2000">
                <a:latin typeface="맑은 고딕"/>
                <a:ea typeface="맑은 고딕"/>
              </a:rPr>
              <a:t>판매 등의 단계별 위해발생 요인을 분석하여 해당 위해요인 해소를 위한 활동</a:t>
            </a:r>
            <a:endParaRPr lang="ko-KR" altLang="en-US" sz="2000">
              <a:latin typeface="맑은 고딕"/>
              <a:ea typeface="맑은 고딕"/>
            </a:endParaRPr>
          </a:p>
          <a:p>
            <a:pPr marL="342900" lvl="0" indent="-342900">
              <a:buFont typeface="Wingdings"/>
              <a:buChar char="l"/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73203268"/>
      </p:ext>
    </p:extLst>
  </p:cSld>
  <p:clrMapOvr>
    <a:masterClrMapping/>
  </p:clrMapOvr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그림 205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7544" y="692696"/>
            <a:ext cx="7124700" cy="3676650"/>
          </a:xfrm>
          <a:prstGeom prst="rect">
            <a:avLst/>
          </a:prstGeom>
        </p:spPr>
      </p:pic>
      <p:pic>
        <p:nvPicPr>
          <p:cNvPr id="2053" name="그림 205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979712" y="3255218"/>
            <a:ext cx="7029450" cy="3486150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2564954" y="5343450"/>
            <a:ext cx="6444208" cy="504056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054" name="제목 1"/>
          <p:cNvSpPr txBox="1"/>
          <p:nvPr/>
        </p:nvSpPr>
        <p:spPr>
          <a:xfrm>
            <a:off x="467544" y="116632"/>
            <a:ext cx="8424936" cy="504056"/>
          </a:xfrm>
          <a:prstGeom prst="rect">
            <a:avLst/>
          </a:prstGeom>
        </p:spPr>
        <p:txBody>
          <a:bodyPr vert="horz" wrap="square" lIns="91440" tIns="45720" rIns="91440" bIns="45720" anchor="t"/>
          <a:p>
            <a:pPr lvl="0">
              <a:defRPr/>
            </a:pPr>
            <a:r>
              <a:rPr lang="en-US" altLang="ko-KR" sz="2200" b="1">
                <a:latin typeface="맑은 고딕"/>
                <a:ea typeface="맑은 고딕"/>
              </a:rPr>
              <a:t>´23</a:t>
            </a:r>
            <a:r>
              <a:rPr lang="ko-KR" altLang="en-US" sz="2200" b="1">
                <a:latin typeface="맑은 고딕"/>
                <a:ea typeface="맑은 고딕"/>
              </a:rPr>
              <a:t>년도</a:t>
            </a:r>
            <a:r>
              <a:rPr lang="ko-KR" altLang="en-US" sz="2200" b="1">
                <a:solidFill>
                  <a:schemeClr val="dk1"/>
                </a:solidFill>
              </a:rPr>
              <a:t> 주요 특별활동 감시 계획 </a:t>
            </a:r>
            <a:r>
              <a:rPr lang="en-US" altLang="ko-KR" sz="2200" b="1">
                <a:solidFill>
                  <a:schemeClr val="dk1"/>
                </a:solidFill>
              </a:rPr>
              <a:t>(p.444)</a:t>
            </a:r>
            <a:endParaRPr lang="en-US" altLang="ko-KR" sz="2200" b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139249"/>
      </p:ext>
    </p:extLst>
  </p:cSld>
  <p:clrMapOvr>
    <a:masterClrMapping/>
  </p:clrMapOvr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950396" y="340166"/>
            <a:ext cx="4656019" cy="3913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000" b="1">
                <a:latin typeface="맑은 고딕"/>
                <a:ea typeface="맑은 고딕"/>
              </a:rPr>
              <a:t>´23</a:t>
            </a:r>
            <a:r>
              <a:rPr lang="ko-KR" altLang="en-US" sz="2000" b="1">
                <a:latin typeface="맑은 고딕"/>
                <a:ea typeface="맑은 고딕"/>
              </a:rPr>
              <a:t>년도 기관별 수거</a:t>
            </a:r>
            <a:r>
              <a:rPr lang="en-US" altLang="ko-KR" sz="2000" b="1">
                <a:latin typeface="맑은 고딕"/>
                <a:ea typeface="맑은 고딕"/>
              </a:rPr>
              <a:t>·</a:t>
            </a:r>
            <a:r>
              <a:rPr lang="ko-KR" altLang="en-US" sz="2000" b="1">
                <a:latin typeface="맑은 고딕"/>
                <a:ea typeface="맑은 고딕"/>
              </a:rPr>
              <a:t>검사 물량</a:t>
            </a:r>
            <a:r>
              <a:rPr lang="en-US" altLang="ko-KR" sz="2000" b="1">
                <a:latin typeface="맑은 고딕"/>
                <a:ea typeface="맑은 고딕"/>
              </a:rPr>
              <a:t> (p.449)</a:t>
            </a:r>
            <a:endParaRPr lang="en-US" altLang="ko-KR" sz="2000" b="1">
              <a:latin typeface="맑은 고딕"/>
              <a:ea typeface="맑은 고딕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9" y="764704"/>
            <a:ext cx="6917035" cy="588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모서리가 둥근 직사각형 10"/>
          <p:cNvSpPr/>
          <p:nvPr/>
        </p:nvSpPr>
        <p:spPr>
          <a:xfrm>
            <a:off x="6156176" y="1030567"/>
            <a:ext cx="864096" cy="56166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634609"/>
      </p:ext>
    </p:extLst>
  </p:cSld>
  <p:clrMapOvr>
    <a:masterClrMapping/>
  </p:clrMapOvr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Ⅱ. 2023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 축산물 위생감시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구분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(p.451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908720"/>
            <a:ext cx="8640960" cy="587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  <a:defRPr/>
            </a:pPr>
            <a:r>
              <a:rPr lang="ja-JP" altLang="en-US" sz="2000">
                <a:latin typeface="맑은 고딕"/>
                <a:ea typeface="맑은 고딕"/>
              </a:rPr>
              <a:t>7. 검사항목 : 「식품의 기준 및 규격」(식약처 고시)에 따름</a:t>
            </a:r>
            <a:endParaRPr lang="ja-JP" altLang="en-US" sz="2000">
              <a:latin typeface="맑은 고딕"/>
              <a:ea typeface="맑은 고딕"/>
            </a:endParaRPr>
          </a:p>
          <a:p>
            <a:pPr marL="0" lvl="0" indent="0"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</a:t>
            </a:r>
            <a:r>
              <a:rPr lang="ja-JP" altLang="en-US" sz="2000">
                <a:latin typeface="맑은 고딕"/>
                <a:ea typeface="맑은 고딕"/>
              </a:rPr>
              <a:t>나. 축산물가공품(식육가공품･유가공품･알가공품)</a:t>
            </a:r>
            <a:endParaRPr lang="ja-JP" altLang="en-US" sz="2000">
              <a:latin typeface="맑은 고딕"/>
              <a:ea typeface="맑은 고딕"/>
            </a:endParaRPr>
          </a:p>
          <a:p>
            <a:pPr marL="685799" lvl="0" indent="-685799">
              <a:buNone/>
              <a:defRPr/>
            </a:pPr>
            <a:r>
              <a:rPr lang="ja-JP" altLang="en-US" sz="2000">
                <a:latin typeface="맑은 고딕"/>
                <a:ea typeface="맑은 고딕"/>
              </a:rPr>
              <a:t> </a:t>
            </a: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ja-JP" altLang="en-US" sz="2000">
                <a:latin typeface="맑은 고딕"/>
                <a:ea typeface="맑은 고딕"/>
              </a:rPr>
              <a:t>1)「식품의 기준 및 규격」제5. 식품별 기준 및 규격‘에서 정하고 있는 축산물은 그 기준 및 규격을 우선 적용</a:t>
            </a:r>
            <a:endParaRPr lang="ja-JP" altLang="en-US" sz="2000">
              <a:latin typeface="맑은 고딕"/>
              <a:ea typeface="맑은 고딕"/>
            </a:endParaRPr>
          </a:p>
          <a:p>
            <a:pPr marL="762000" lvl="0" indent="-762000"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   </a:t>
            </a:r>
            <a:r>
              <a:rPr lang="ja-JP" altLang="en-US" sz="2000">
                <a:latin typeface="맑은 고딕"/>
                <a:ea typeface="맑은 고딕"/>
              </a:rPr>
              <a:t>2) 축산물 등은「식품의 기준 및 규격」‘제2 식품일반에 대한 공통기준 및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ja-JP" altLang="en-US" sz="2000">
                <a:latin typeface="맑은 고딕"/>
                <a:ea typeface="맑은 고딕"/>
              </a:rPr>
              <a:t>규격’ 에 적합하여야 하며, 식품 등의 특성을 고려할 때 그 필요성이 희박하거나 실효성이 적은 경우 그 중요도에 따라 선별 적용</a:t>
            </a:r>
            <a:endParaRPr lang="ja-JP" altLang="en-US" sz="2000">
              <a:latin typeface="맑은 고딕"/>
              <a:ea typeface="맑은 고딕"/>
            </a:endParaRPr>
          </a:p>
          <a:p>
            <a:pPr marL="857250" lvl="0" indent="-361950"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</a:t>
            </a:r>
            <a:r>
              <a:rPr lang="ja-JP" altLang="en-US" sz="2000">
                <a:latin typeface="맑은 고딕"/>
                <a:ea typeface="맑은 고딕"/>
              </a:rPr>
              <a:t>- 미생물 검사항목의 경우 반드시 검사제외 사항 등을 확인하여 검사의</a:t>
            </a:r>
            <a:r>
              <a:rPr lang="ko-KR" altLang="en-US" sz="2000">
                <a:latin typeface="맑은 고딕"/>
                <a:ea typeface="맑은 고딕"/>
              </a:rPr>
              <a:t>뢰</a:t>
            </a:r>
            <a:endParaRPr lang="ko-KR" altLang="en-US" sz="2000">
              <a:latin typeface="맑은 고딕"/>
              <a:ea typeface="맑은 고딕"/>
            </a:endParaRPr>
          </a:p>
          <a:p>
            <a:pPr marL="857250" lvl="0" indent="-361950"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</a:t>
            </a:r>
            <a:r>
              <a:rPr lang="ja-JP" altLang="en-US" sz="2000">
                <a:latin typeface="맑은 고딕"/>
                <a:ea typeface="맑은 고딕"/>
              </a:rPr>
              <a:t>- 위해정보, 축산물 특성 등을 고려하여 공통기준 검사항목 선정하여 진</a:t>
            </a:r>
            <a:r>
              <a:rPr lang="ko-KR" altLang="en-US" sz="2000">
                <a:latin typeface="맑은 고딕"/>
                <a:ea typeface="맑은 고딕"/>
              </a:rPr>
              <a:t>행</a:t>
            </a:r>
            <a:endParaRPr lang="ko-KR" altLang="en-US" sz="2000">
              <a:latin typeface="맑은 고딕"/>
              <a:ea typeface="맑은 고딕"/>
            </a:endParaRPr>
          </a:p>
          <a:p>
            <a:pPr marL="1123950" lvl="0" indent="-628649"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ja-JP" altLang="en-US" sz="2000">
                <a:latin typeface="맑은 고딕"/>
                <a:ea typeface="맑은 고딕"/>
              </a:rPr>
              <a:t>* 예: 조제유류(납, 아플라톡신 M1, 벤조피렌) 우유(아플라톡신 M1), 식육·유·알가공품(잔류물질 항목) 등</a:t>
            </a:r>
            <a:endParaRPr lang="ja-JP" altLang="en-US" sz="2000">
              <a:latin typeface="맑은 고딕"/>
              <a:ea typeface="맑은 고딕"/>
            </a:endParaRPr>
          </a:p>
          <a:p>
            <a:pPr marL="762000" lvl="0" indent="-762000"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   </a:t>
            </a:r>
            <a:r>
              <a:rPr lang="ja-JP" altLang="en-US" sz="2000">
                <a:latin typeface="맑은 고딕"/>
                <a:ea typeface="맑은 고딕"/>
              </a:rPr>
              <a:t>3) 영·유아 또는 고령자를 섭취대상으로 표시하여 판매하는 식품과 장기보존 식품은 축산물가공품 유형별 기준 및 규격과 함께 각각 식품공전 ‘제3. 영·유아 또는 고령자를 섭취대상으로 표시하여 판매하는 식품’과 ‘제4. 장기보존식품의 기준 및 규격’을 동시에 적용하여야 하며, 기준 및 규격 항목이</a:t>
            </a: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ja-JP" altLang="en-US" sz="2000">
                <a:latin typeface="맑은 고딕"/>
                <a:ea typeface="맑은 고딕"/>
              </a:rPr>
              <a:t>중복될 경우에는 강화된 기준 및 규격 항목을 적용</a:t>
            </a:r>
            <a:endParaRPr lang="ja-JP" altLang="en-US" sz="20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69305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2306413" y="1299313"/>
            <a:ext cx="1080120" cy="10801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1990’s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5107865" y="1299313"/>
            <a:ext cx="1080120" cy="10801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2000’s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7892757" y="1299313"/>
            <a:ext cx="1080120" cy="108012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2010’s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4"/>
          <p:cNvSpPr txBox="1"/>
          <p:nvPr/>
        </p:nvSpPr>
        <p:spPr>
          <a:xfrm>
            <a:off x="2492726" y="257684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smtClean="0"/>
              <a:t>성숙기</a:t>
            </a:r>
            <a:endParaRPr lang="ko-KR" altLang="en-US" sz="1400" b="1" dirty="0"/>
          </a:p>
        </p:txBody>
      </p:sp>
      <p:sp>
        <p:nvSpPr>
          <p:cNvPr id="14" name="TextBox 15"/>
          <p:cNvSpPr txBox="1"/>
          <p:nvPr/>
        </p:nvSpPr>
        <p:spPr>
          <a:xfrm>
            <a:off x="5243886" y="257684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dirty="0" err="1" smtClean="0"/>
              <a:t>재도약기</a:t>
            </a:r>
            <a:endParaRPr lang="ko-KR" altLang="en-US" sz="1400" b="1" dirty="0"/>
          </a:p>
        </p:txBody>
      </p:sp>
      <p:sp>
        <p:nvSpPr>
          <p:cNvPr id="15" name="TextBox 16"/>
          <p:cNvSpPr txBox="1"/>
          <p:nvPr/>
        </p:nvSpPr>
        <p:spPr>
          <a:xfrm>
            <a:off x="8121011" y="257684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smtClean="0"/>
              <a:t>안정기</a:t>
            </a:r>
            <a:endParaRPr lang="ko-KR" altLang="en-US" sz="1400" b="1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2852765" y="240857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636264" y="240857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462613" y="2408577"/>
            <a:ext cx="0" cy="1440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8"/>
          <p:cNvSpPr/>
          <p:nvPr/>
        </p:nvSpPr>
        <p:spPr>
          <a:xfrm>
            <a:off x="203325" y="148732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1960’s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735957" y="148732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1970’s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1283445" y="1487329"/>
            <a:ext cx="720080" cy="720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800" dirty="0" smtClean="0">
                <a:solidFill>
                  <a:schemeClr val="bg1">
                    <a:lumMod val="50000"/>
                  </a:schemeClr>
                </a:solidFill>
              </a:rPr>
              <a:t>1980’s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487117" y="1855725"/>
            <a:ext cx="1548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046957" y="1863153"/>
            <a:ext cx="180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6295429" y="1861657"/>
            <a:ext cx="15480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114269" y="2985334"/>
            <a:ext cx="2981347" cy="2520950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err="1" smtClean="0"/>
              <a:t>식품등의</a:t>
            </a:r>
            <a:r>
              <a:rPr lang="ko-KR" altLang="en-US" sz="1100" b="1" dirty="0" smtClean="0"/>
              <a:t> 기준 및 규격 전면개정</a:t>
            </a:r>
            <a:r>
              <a:rPr lang="en-US" altLang="ko-KR" sz="1100" b="1" dirty="0" smtClean="0"/>
              <a:t>(‘94)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err="1" smtClean="0"/>
              <a:t>식품등의</a:t>
            </a:r>
            <a:r>
              <a:rPr lang="ko-KR" altLang="en-US" sz="1100" b="1" dirty="0" smtClean="0"/>
              <a:t> 표시기준 제정</a:t>
            </a:r>
            <a:r>
              <a:rPr lang="en-US" altLang="ko-KR" sz="1100" b="1" dirty="0" smtClean="0"/>
              <a:t>(‘96)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solidFill>
                  <a:srgbClr val="C00000"/>
                </a:solidFill>
              </a:rPr>
              <a:t>★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식품의약품안전청 출범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(‘98)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>
                <a:solidFill>
                  <a:srgbClr val="C00000"/>
                </a:solidFill>
              </a:rPr>
              <a:t>- 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축산물가공처리법 개정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(‘98)</a:t>
            </a:r>
          </a:p>
          <a:p>
            <a:pPr>
              <a:lnSpc>
                <a:spcPct val="150000"/>
              </a:lnSpc>
            </a:pPr>
            <a:r>
              <a:rPr lang="en-US" altLang="ko-KR" sz="1100" dirty="0" smtClean="0"/>
              <a:t> (</a:t>
            </a:r>
            <a:r>
              <a:rPr lang="ko-KR" altLang="en-US" sz="1100" dirty="0" smtClean="0"/>
              <a:t>축산물가공품 관리업무 농림부로 이관</a:t>
            </a:r>
            <a:r>
              <a:rPr lang="en-US" altLang="ko-KR" sz="11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>
                <a:solidFill>
                  <a:srgbClr val="C00000"/>
                </a:solidFill>
              </a:rPr>
              <a:t>★ 축산물의 가공기준</a:t>
            </a:r>
            <a:r>
              <a:rPr lang="en-US" altLang="ko-KR" sz="11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11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및 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성분규격 제정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(‘98)</a:t>
            </a:r>
          </a:p>
          <a:p>
            <a:pPr>
              <a:lnSpc>
                <a:spcPct val="200000"/>
              </a:lnSpc>
              <a:buFontTx/>
              <a:buChar char="-"/>
            </a:pPr>
            <a:endParaRPr lang="en-US" altLang="ko-KR" sz="1100" b="1" dirty="0" smtClean="0">
              <a:solidFill>
                <a:srgbClr val="FF0000"/>
              </a:solidFill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3143240" y="2985334"/>
            <a:ext cx="2928957" cy="257335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smtClean="0"/>
              <a:t>식품의 기준 및 규격 전면개정</a:t>
            </a:r>
            <a:r>
              <a:rPr lang="en-US" altLang="ko-KR" sz="1100" b="1" dirty="0" smtClean="0"/>
              <a:t>(’00)</a:t>
            </a:r>
          </a:p>
          <a:p>
            <a:pPr>
              <a:lnSpc>
                <a:spcPct val="200000"/>
              </a:lnSpc>
            </a:pPr>
            <a:r>
              <a:rPr lang="en-US" altLang="ko-KR" sz="1100" dirty="0" smtClean="0"/>
              <a:t>- </a:t>
            </a:r>
            <a:r>
              <a:rPr lang="ko-KR" altLang="en-US" sz="1100" b="1" dirty="0" smtClean="0"/>
              <a:t>유전자재조합식품 표시기준 고시</a:t>
            </a:r>
            <a:r>
              <a:rPr lang="en-US" altLang="ko-KR" sz="1100" b="1" dirty="0" smtClean="0"/>
              <a:t>(‘00)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sz="1100" b="1" dirty="0" smtClean="0"/>
              <a:t> 건강기능식품에 관한 법률 제정</a:t>
            </a:r>
            <a:r>
              <a:rPr lang="en-US" altLang="ko-KR" sz="1100" b="1" dirty="0" smtClean="0"/>
              <a:t>(‘02)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solidFill>
                  <a:schemeClr val="tx2"/>
                </a:solidFill>
              </a:rPr>
              <a:t>★</a:t>
            </a:r>
            <a:r>
              <a:rPr lang="en-US" altLang="ko-KR" sz="1100" b="1" dirty="0" smtClean="0">
                <a:solidFill>
                  <a:schemeClr val="tx2"/>
                </a:solidFill>
              </a:rPr>
              <a:t> </a:t>
            </a:r>
            <a:r>
              <a:rPr lang="ko-KR" altLang="en-US" sz="1100" b="1" dirty="0" smtClean="0">
                <a:solidFill>
                  <a:schemeClr val="tx2"/>
                </a:solidFill>
              </a:rPr>
              <a:t>식품의 기준 및 규격 전면개정</a:t>
            </a:r>
            <a:r>
              <a:rPr lang="en-US" altLang="ko-KR" sz="1100" b="1" dirty="0" smtClean="0">
                <a:solidFill>
                  <a:schemeClr val="tx2"/>
                </a:solidFill>
              </a:rPr>
              <a:t>(‘07)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smtClean="0"/>
              <a:t>어린이식생활안전관리 특별법 제정</a:t>
            </a:r>
            <a:r>
              <a:rPr lang="en-US" altLang="ko-KR" sz="1100" b="1" dirty="0" smtClean="0"/>
              <a:t>(’08)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smtClean="0"/>
              <a:t>식품안전기본법 제정</a:t>
            </a:r>
            <a:r>
              <a:rPr lang="en-US" altLang="ko-KR" sz="1100" b="1" dirty="0" smtClean="0"/>
              <a:t>(’08)</a:t>
            </a:r>
          </a:p>
          <a:p>
            <a:pPr marL="171450" indent="-171450"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smtClean="0"/>
              <a:t>식품위생법 </a:t>
            </a:r>
            <a:r>
              <a:rPr lang="ko-KR" altLang="en-US" sz="1100" b="1" dirty="0"/>
              <a:t>제</a:t>
            </a:r>
            <a:r>
              <a:rPr lang="en-US" altLang="ko-KR" sz="1100" b="1" dirty="0"/>
              <a:t>2</a:t>
            </a:r>
            <a:r>
              <a:rPr lang="ko-KR" altLang="en-US" sz="1100" b="1" dirty="0"/>
              <a:t>차 전부개정</a:t>
            </a:r>
            <a:r>
              <a:rPr lang="en-US" altLang="ko-KR" sz="1100" b="1" dirty="0"/>
              <a:t>(‘09</a:t>
            </a:r>
            <a:r>
              <a:rPr lang="en-US" altLang="ko-KR" sz="1100" b="1" dirty="0" smtClean="0"/>
              <a:t>)</a:t>
            </a:r>
          </a:p>
        </p:txBody>
      </p: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6115062" y="2985334"/>
            <a:ext cx="2914671" cy="2520950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ko-KR" altLang="en-US" sz="1100" b="1" dirty="0" smtClean="0">
                <a:solidFill>
                  <a:srgbClr val="C00000"/>
                </a:solidFill>
              </a:rPr>
              <a:t>★ </a:t>
            </a:r>
            <a:r>
              <a:rPr lang="ko-KR" altLang="en-US" sz="1100" b="1" dirty="0" err="1" smtClean="0">
                <a:solidFill>
                  <a:srgbClr val="C00000"/>
                </a:solidFill>
              </a:rPr>
              <a:t>식품의약품안전처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 출범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(’13)</a:t>
            </a:r>
          </a:p>
          <a:p>
            <a:pPr>
              <a:lnSpc>
                <a:spcPct val="150000"/>
              </a:lnSpc>
            </a:pPr>
            <a:r>
              <a:rPr lang="en-US" altLang="ko-KR" sz="1100" b="1" dirty="0" smtClean="0">
                <a:solidFill>
                  <a:srgbClr val="C00000"/>
                </a:solidFill>
              </a:rPr>
              <a:t> 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축산물관리 업무 </a:t>
            </a:r>
            <a:r>
              <a:rPr lang="ko-KR" altLang="en-US" sz="1100" dirty="0" err="1" smtClean="0"/>
              <a:t>식약처로</a:t>
            </a:r>
            <a:r>
              <a:rPr lang="ko-KR" altLang="en-US" sz="1100" dirty="0" smtClean="0"/>
              <a:t> 이관</a:t>
            </a:r>
            <a:r>
              <a:rPr lang="en-US" altLang="ko-KR" sz="1100" dirty="0" smtClean="0"/>
              <a:t>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sz="1100" b="1" dirty="0" smtClean="0"/>
              <a:t>주류 안전관리업무 </a:t>
            </a:r>
            <a:r>
              <a:rPr lang="ko-KR" altLang="en-US" sz="1100" b="1" dirty="0" err="1" smtClean="0"/>
              <a:t>식약처으로</a:t>
            </a:r>
            <a:r>
              <a:rPr lang="ko-KR" altLang="en-US" sz="1100" b="1" dirty="0" smtClean="0"/>
              <a:t> 이관</a:t>
            </a:r>
            <a:r>
              <a:rPr lang="en-US" altLang="ko-KR" sz="1100" b="1" dirty="0" smtClean="0"/>
              <a:t>(‘13)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err="1" smtClean="0"/>
              <a:t>식품등의</a:t>
            </a:r>
            <a:r>
              <a:rPr lang="ko-KR" altLang="en-US" sz="1100" b="1" dirty="0" smtClean="0"/>
              <a:t> 기준</a:t>
            </a:r>
            <a:r>
              <a:rPr lang="en-US" altLang="ko-KR" sz="1100" b="1" dirty="0" smtClean="0"/>
              <a:t>·</a:t>
            </a:r>
            <a:r>
              <a:rPr lang="ko-KR" altLang="en-US" sz="1100" b="1" dirty="0" smtClean="0"/>
              <a:t>규격 재평가 착수</a:t>
            </a:r>
            <a:r>
              <a:rPr lang="en-US" altLang="ko-KR" sz="1100" b="1" dirty="0" smtClean="0"/>
              <a:t>(‘15)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/>
              <a:t>- </a:t>
            </a:r>
            <a:r>
              <a:rPr lang="ko-KR" altLang="en-US" sz="1100" b="1" dirty="0" smtClean="0"/>
              <a:t>식품위생법 개정안</a:t>
            </a:r>
            <a:r>
              <a:rPr lang="en-US" altLang="ko-KR" sz="1100" b="1" dirty="0" smtClean="0"/>
              <a:t> </a:t>
            </a:r>
            <a:r>
              <a:rPr lang="ko-KR" altLang="en-US" sz="1100" b="1" dirty="0" smtClean="0"/>
              <a:t>입법예고</a:t>
            </a:r>
            <a:r>
              <a:rPr lang="en-US" altLang="ko-KR" sz="1100" b="1" dirty="0" smtClean="0"/>
              <a:t>(‘16)</a:t>
            </a:r>
          </a:p>
          <a:p>
            <a:pPr>
              <a:lnSpc>
                <a:spcPct val="150000"/>
              </a:lnSpc>
            </a:pPr>
            <a:r>
              <a:rPr lang="ko-KR" altLang="en-US" sz="1100" b="1" dirty="0" smtClean="0"/>
              <a:t>  </a:t>
            </a:r>
            <a:r>
              <a:rPr lang="en-US" altLang="ko-KR" sz="1100" dirty="0" smtClean="0"/>
              <a:t>(</a:t>
            </a:r>
            <a:r>
              <a:rPr lang="ko-KR" altLang="en-US" sz="1100" dirty="0" smtClean="0"/>
              <a:t>축산물가공업무 식품위생법으로 통합</a:t>
            </a:r>
            <a:r>
              <a:rPr lang="en-US" altLang="ko-KR" sz="1100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ko-KR" altLang="en-US" sz="1100" b="1" dirty="0" smtClean="0">
                <a:solidFill>
                  <a:srgbClr val="C00000"/>
                </a:solidFill>
              </a:rPr>
              <a:t>★ 식품과 축산물 기준</a:t>
            </a:r>
            <a:r>
              <a:rPr lang="en-US" altLang="ko-KR" sz="1100" b="1" dirty="0" smtClean="0">
                <a:solidFill>
                  <a:srgbClr val="C00000"/>
                </a:solidFill>
                <a:latin typeface="맑은 고딕"/>
                <a:ea typeface="맑은 고딕"/>
              </a:rPr>
              <a:t>·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규격 통합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고시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(‘16)</a:t>
            </a:r>
          </a:p>
          <a:p>
            <a:pPr>
              <a:lnSpc>
                <a:spcPct val="200000"/>
              </a:lnSpc>
            </a:pPr>
            <a:r>
              <a:rPr lang="en-US" altLang="ko-KR" sz="1100" b="1" dirty="0" smtClean="0">
                <a:solidFill>
                  <a:srgbClr val="C00000"/>
                </a:solidFill>
              </a:rPr>
              <a:t> - </a:t>
            </a:r>
            <a:r>
              <a:rPr lang="ko-KR" altLang="en-US" sz="1100" b="1" dirty="0" smtClean="0">
                <a:solidFill>
                  <a:srgbClr val="C00000"/>
                </a:solidFill>
              </a:rPr>
              <a:t>전면시행 </a:t>
            </a:r>
            <a:r>
              <a:rPr lang="en-US" altLang="ko-KR" sz="1100" b="1" dirty="0" smtClean="0">
                <a:solidFill>
                  <a:srgbClr val="C00000"/>
                </a:solidFill>
              </a:rPr>
              <a:t>(‘18.1.1.~)</a:t>
            </a: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203325" y="450719"/>
            <a:ext cx="448609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Ⅰ. </a:t>
            </a:r>
            <a:r>
              <a:rPr lang="ko-KR" altLang="en-US" sz="2400" b="1" dirty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기준규격 관리제도 </a:t>
            </a:r>
            <a:r>
              <a:rPr lang="ko-KR" altLang="en-US" sz="2400" b="1" dirty="0" smtClean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변천</a:t>
            </a:r>
            <a:endParaRPr lang="ko-KR" altLang="en-US" sz="2400" b="1" dirty="0">
              <a:solidFill>
                <a:srgbClr val="003762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1315" y="5704352"/>
            <a:ext cx="3268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1995 </a:t>
            </a:r>
            <a:r>
              <a:rPr lang="ko-KR" altLang="en-US" sz="1400" dirty="0" smtClean="0"/>
              <a:t>고름우유 사건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항균제 검출 사건</a:t>
            </a:r>
            <a:endParaRPr lang="en-US" altLang="ko-KR" sz="1400" dirty="0" smtClean="0"/>
          </a:p>
          <a:p>
            <a:r>
              <a:rPr lang="en-US" altLang="ko-KR" sz="1400" dirty="0" smtClean="0"/>
              <a:t>1996 </a:t>
            </a:r>
            <a:r>
              <a:rPr lang="ko-KR" altLang="en-US" sz="1400" dirty="0" smtClean="0"/>
              <a:t>분유에서 </a:t>
            </a:r>
            <a:r>
              <a:rPr lang="en-US" altLang="ko-KR" sz="1400" dirty="0" smtClean="0"/>
              <a:t>DOP, DBP</a:t>
            </a:r>
            <a:r>
              <a:rPr lang="ko-KR" altLang="en-US" sz="1400" dirty="0" smtClean="0"/>
              <a:t>검출</a:t>
            </a:r>
            <a:endParaRPr lang="en-US" altLang="ko-KR" sz="14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761749" y="5720310"/>
            <a:ext cx="2964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2006. </a:t>
            </a:r>
            <a:r>
              <a:rPr lang="ko-KR" altLang="en-US" sz="1400" dirty="0" smtClean="0"/>
              <a:t>이유식제품 </a:t>
            </a:r>
            <a:r>
              <a:rPr lang="ko-KR" altLang="en-US" sz="1400" dirty="0" err="1" smtClean="0"/>
              <a:t>사카자키균</a:t>
            </a:r>
            <a:r>
              <a:rPr lang="ko-KR" altLang="en-US" sz="1400" dirty="0" smtClean="0"/>
              <a:t> 검출</a:t>
            </a:r>
            <a:endParaRPr lang="en-US" altLang="ko-KR" sz="1400" dirty="0" smtClean="0"/>
          </a:p>
          <a:p>
            <a:r>
              <a:rPr lang="en-US" altLang="ko-KR" sz="1400" dirty="0" smtClean="0"/>
              <a:t>2008. </a:t>
            </a:r>
            <a:r>
              <a:rPr lang="ko-KR" altLang="en-US" sz="1400" dirty="0" smtClean="0"/>
              <a:t>중국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우유 </a:t>
            </a:r>
            <a:r>
              <a:rPr lang="ko-KR" altLang="en-US" sz="1400" dirty="0" err="1" smtClean="0"/>
              <a:t>멜라민</a:t>
            </a:r>
            <a:r>
              <a:rPr lang="ko-KR" altLang="en-US" sz="1400" dirty="0" smtClean="0"/>
              <a:t> 첨가 사건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251520" y="368660"/>
            <a:ext cx="8424936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 spc="-200">
                <a:solidFill>
                  <a:srgbClr val="003762"/>
                </a:solidFill>
                <a:latin typeface="맑은 고딕"/>
                <a:ea typeface="맑은 고딕"/>
              </a:rPr>
              <a:t>Ⅱ. 2021</a:t>
            </a:r>
            <a:r>
              <a:rPr lang="ko-KR" altLang="en-US" sz="2400" b="1" spc="-200">
                <a:solidFill>
                  <a:srgbClr val="003762"/>
                </a:solidFill>
                <a:latin typeface="맑은 고딕"/>
                <a:ea typeface="맑은 고딕"/>
              </a:rPr>
              <a:t>년 </a:t>
            </a:r>
            <a:r>
              <a:rPr lang="en-US" altLang="ko-KR" sz="2400" b="1" spc="-200">
                <a:solidFill>
                  <a:srgbClr val="003762"/>
                </a:solidFill>
                <a:latin typeface="맑은 고딕"/>
                <a:ea typeface="맑은 고딕"/>
              </a:rPr>
              <a:t> </a:t>
            </a:r>
            <a:r>
              <a:rPr lang="ko-KR" altLang="en-US" sz="2400" b="1" spc="-200">
                <a:solidFill>
                  <a:srgbClr val="003762"/>
                </a:solidFill>
                <a:latin typeface="맑은 고딕"/>
                <a:ea typeface="맑은 고딕"/>
              </a:rPr>
              <a:t>축산물 위생관리법 유 관련 주요 개정내용 </a:t>
            </a:r>
            <a:r>
              <a:rPr lang="en-US" altLang="ko-KR" sz="2400" b="1" spc="-200">
                <a:solidFill>
                  <a:srgbClr val="003762"/>
                </a:solidFill>
                <a:latin typeface="맑은 고딕"/>
                <a:ea typeface="맑은 고딕"/>
              </a:rPr>
              <a:t>(p.467</a:t>
            </a:r>
            <a:r>
              <a:rPr lang="ko-KR" altLang="en-US" sz="2400" b="1" spc="-200">
                <a:solidFill>
                  <a:srgbClr val="003762"/>
                </a:solidFill>
                <a:latin typeface="맑은 고딕"/>
                <a:ea typeface="맑은 고딕"/>
              </a:rPr>
              <a:t>발췌</a:t>
            </a:r>
            <a:r>
              <a:rPr lang="en-US" altLang="ko-KR" sz="2400" b="1" spc="-200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ko-KR" altLang="en-US" sz="2400" b="1" spc="-20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51520" y="980728"/>
            <a:ext cx="8208912" cy="38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축산물 위생관리법 시행령</a:t>
            </a:r>
            <a:endParaRPr lang="en-US" altLang="ko-KR" sz="2000">
              <a:latin typeface="맑은 고딕"/>
              <a:ea typeface="맑은 고딕"/>
            </a:endParaRP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827584" y="1916832"/>
          <a:ext cx="7992888" cy="165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6048672"/>
              </a:tblGrid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개정일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>
                          <a:solidFill>
                            <a:schemeClr val="tx1"/>
                          </a:solidFill>
                        </a:rPr>
                        <a:t>시행일</a:t>
                      </a: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</a:tr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en-US" altLang="ko-KR">
                          <a:solidFill>
                            <a:schemeClr val="tx1"/>
                          </a:solidFill>
                        </a:rPr>
                        <a:t>‘21.1.19(‘21.1.19)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176213" lvl="0" indent="-176213" latinLnBrk="1">
                        <a:defRPr/>
                      </a:pPr>
                      <a:r>
                        <a:rPr lang="ko-KR" altLang="en-US"/>
                        <a:t>◦ 집단급식소 식품판매업자가 유가공품을 급식소 등에 판매하는 경우 우유류 판매업 영업신고 면제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</a:tr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defRPr/>
                      </a:pPr>
                      <a:r>
                        <a:rPr lang="en-US" altLang="ko-KR"/>
                        <a:t>´21.8.10.(´21.8.10)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176213" lvl="0" indent="-176213" latinLnBrk="1">
                        <a:defRPr/>
                      </a:pPr>
                      <a:r>
                        <a:rPr lang="ko-KR" altLang="en-US"/>
                        <a:t>◦축산물가공업･식용란선별포장업･식육포장처리업에 대한 </a:t>
                      </a:r>
                      <a:r>
                        <a:rPr lang="en-US" altLang="ko-KR"/>
                        <a:t>HACCP </a:t>
                      </a:r>
                      <a:r>
                        <a:rPr lang="ko-KR" altLang="en-US"/>
                        <a:t>조사･평가 권한을 지방식약청장에게 위임</a:t>
                      </a:r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5010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2714620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 txBox="1">
            <a:spLocks/>
          </p:cNvSpPr>
          <p:nvPr/>
        </p:nvSpPr>
        <p:spPr>
          <a:xfrm>
            <a:off x="1187624" y="3071810"/>
            <a:ext cx="7956376" cy="85725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Ⅲ. </a:t>
            </a:r>
            <a:r>
              <a:rPr kumimoji="0" lang="ko-KR" altLang="en-US" sz="40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식품 및</a:t>
            </a:r>
            <a:r>
              <a:rPr kumimoji="0" lang="ko-KR" altLang="en-US" sz="4000" b="1" i="0" u="none" strike="noStrike" kern="1200" cap="none" spc="-15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j-cs"/>
              </a:rPr>
              <a:t> 축산물의 기준규격관리</a:t>
            </a:r>
            <a:endParaRPr kumimoji="0" lang="ko-KR" altLang="en-US" sz="4000" b="1" i="0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25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/>
        </p:nvSpPr>
        <p:spPr>
          <a:xfrm>
            <a:off x="539552" y="1500176"/>
            <a:ext cx="2873883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식  품</a:t>
            </a:r>
            <a:endParaRPr lang="ko-KR" altLang="en-US" sz="2000" b="1">
              <a:latin typeface="맑은 고딕"/>
              <a:ea typeface="맑은 고딕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>
          <a:xfrm>
            <a:off x="5076826" y="1500175"/>
            <a:ext cx="2879725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solidFill>
                  <a:srgbClr val="002060"/>
                </a:solidFill>
                <a:latin typeface="맑은 고딕"/>
                <a:ea typeface="맑은 고딕"/>
              </a:rPr>
              <a:t>축산물</a:t>
            </a:r>
            <a:endParaRPr lang="ko-KR" altLang="en-US" sz="2000" b="1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>
          <a:xfrm>
            <a:off x="250826" y="1934222"/>
            <a:ext cx="4321175" cy="3514737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latin typeface="맑은 고딕"/>
                <a:ea typeface="맑은 고딕"/>
              </a:rPr>
              <a:t>「식품위생법」제</a:t>
            </a:r>
            <a:r>
              <a:rPr lang="en-US" altLang="ko-KR" b="1">
                <a:latin typeface="맑은 고딕"/>
                <a:ea typeface="맑은 고딕"/>
              </a:rPr>
              <a:t>2</a:t>
            </a:r>
            <a:r>
              <a:rPr lang="ko-KR" altLang="en-US" b="1">
                <a:latin typeface="맑은 고딕"/>
                <a:ea typeface="맑은 고딕"/>
              </a:rPr>
              <a:t>조</a:t>
            </a:r>
            <a:r>
              <a:rPr lang="en-US" altLang="ko-KR" b="1">
                <a:latin typeface="맑은 고딕"/>
                <a:ea typeface="맑은 고딕"/>
              </a:rPr>
              <a:t>(</a:t>
            </a:r>
            <a:r>
              <a:rPr lang="ko-KR" altLang="en-US" b="1">
                <a:latin typeface="맑은 고딕"/>
                <a:ea typeface="맑은 고딕"/>
              </a:rPr>
              <a:t>정의</a:t>
            </a:r>
            <a:r>
              <a:rPr lang="en-US" altLang="ko-KR" b="1">
                <a:latin typeface="맑은 고딕"/>
                <a:ea typeface="맑은 고딕"/>
              </a:rPr>
              <a:t>)</a:t>
            </a:r>
            <a:endParaRPr lang="en-US" altLang="ko-KR" b="1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endParaRPr lang="en-US" altLang="ko-KR" sz="10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식품</a:t>
            </a:r>
            <a:r>
              <a:rPr lang="ko-KR" altLang="en-US" sz="1600" b="1">
                <a:latin typeface="맑은 고딕"/>
                <a:ea typeface="맑은 고딕"/>
              </a:rPr>
              <a:t> </a:t>
            </a:r>
            <a:r>
              <a:rPr lang="en-US" altLang="ko-KR" sz="1600" b="1">
                <a:latin typeface="맑은 고딕"/>
                <a:ea typeface="맑은 고딕"/>
              </a:rPr>
              <a:t>: </a:t>
            </a:r>
            <a:r>
              <a:rPr lang="ko-KR" altLang="en-US" sz="1600" b="1">
                <a:latin typeface="맑은 고딕"/>
                <a:ea typeface="맑은 고딕"/>
              </a:rPr>
              <a:t>모든 음식품</a:t>
            </a:r>
            <a:r>
              <a:rPr lang="en-US" altLang="ko-KR" sz="1600" b="1">
                <a:latin typeface="맑은 고딕"/>
                <a:ea typeface="맑은 고딕"/>
              </a:rPr>
              <a:t>(</a:t>
            </a:r>
            <a:r>
              <a:rPr lang="ko-KR" altLang="en-US" sz="1600" b="1">
                <a:latin typeface="맑은 고딕"/>
                <a:ea typeface="맑은 고딕"/>
              </a:rPr>
              <a:t>의약 섭취 제외</a:t>
            </a:r>
            <a:r>
              <a:rPr lang="en-US" altLang="ko-KR" sz="1600" b="1">
                <a:latin typeface="맑은 고딕"/>
                <a:ea typeface="맑은 고딕"/>
              </a:rPr>
              <a:t>)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첨가물</a:t>
            </a:r>
            <a:r>
              <a:rPr lang="ko-KR" altLang="en-US" sz="1600" b="1">
                <a:latin typeface="맑은 고딕"/>
                <a:ea typeface="맑은 고딕"/>
              </a:rPr>
              <a:t> </a:t>
            </a:r>
            <a:r>
              <a:rPr lang="en-US" altLang="ko-KR" sz="1600" b="1">
                <a:latin typeface="맑은 고딕"/>
                <a:ea typeface="맑은 고딕"/>
              </a:rPr>
              <a:t>: </a:t>
            </a:r>
            <a:r>
              <a:rPr lang="ko-KR" altLang="en-US" sz="1600" b="1">
                <a:latin typeface="맑은 고딕"/>
                <a:ea typeface="맑은 고딕"/>
              </a:rPr>
              <a:t>식품 제조</a:t>
            </a:r>
            <a:r>
              <a:rPr lang="en-US" altLang="ko-KR" sz="1600" b="1">
                <a:latin typeface="맑은 고딕"/>
                <a:ea typeface="맑은 고딕"/>
              </a:rPr>
              <a:t>·</a:t>
            </a:r>
            <a:r>
              <a:rPr lang="ko-KR" altLang="en-US" sz="1600" b="1">
                <a:latin typeface="맑은 고딕"/>
                <a:ea typeface="맑은 고딕"/>
              </a:rPr>
              <a:t>가공</a:t>
            </a:r>
            <a:r>
              <a:rPr lang="en-US" altLang="ko-KR" sz="1600" b="1">
                <a:latin typeface="맑은 고딕"/>
                <a:ea typeface="맑은 고딕"/>
              </a:rPr>
              <a:t>·</a:t>
            </a:r>
            <a:r>
              <a:rPr lang="ko-KR" altLang="en-US" sz="1600" b="1">
                <a:latin typeface="맑은 고딕"/>
                <a:ea typeface="맑은 고딕"/>
              </a:rPr>
              <a:t>보존 중 넣거나 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            </a:t>
            </a:r>
            <a:r>
              <a:rPr lang="ko-KR" altLang="en-US" sz="1600" b="1">
                <a:latin typeface="맑은 고딕"/>
                <a:ea typeface="맑은 고딕"/>
              </a:rPr>
              <a:t>섞는 물질 또는 적시는 물질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기구</a:t>
            </a:r>
            <a:r>
              <a:rPr lang="ko-KR" altLang="en-US" sz="1600" b="1">
                <a:latin typeface="맑은 고딕"/>
                <a:ea typeface="맑은 고딕"/>
              </a:rPr>
              <a:t> </a:t>
            </a:r>
            <a:r>
              <a:rPr lang="en-US" altLang="ko-KR" sz="1600" b="1">
                <a:latin typeface="맑은 고딕"/>
                <a:ea typeface="맑은 고딕"/>
              </a:rPr>
              <a:t>: </a:t>
            </a:r>
            <a:r>
              <a:rPr lang="ko-KR" altLang="en-US" sz="1600" b="1">
                <a:latin typeface="맑은 고딕"/>
                <a:ea typeface="맑은 고딕"/>
              </a:rPr>
              <a:t>식품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식품첨가물에 직접 닿는 물건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        (</a:t>
            </a:r>
            <a:r>
              <a:rPr lang="ko-KR" altLang="en-US" sz="1600" b="1">
                <a:latin typeface="맑은 고딕"/>
                <a:ea typeface="맑은 고딕"/>
              </a:rPr>
              <a:t>농기구 등 제외</a:t>
            </a:r>
            <a:r>
              <a:rPr lang="en-US" altLang="ko-KR" sz="1600" b="1">
                <a:latin typeface="맑은 고딕"/>
                <a:ea typeface="맑은 고딕"/>
              </a:rPr>
              <a:t>)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용기</a:t>
            </a: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포장</a:t>
            </a:r>
            <a:r>
              <a:rPr lang="ko-KR" altLang="en-US" sz="1600" b="1">
                <a:latin typeface="맑은 고딕"/>
                <a:ea typeface="맑은 고딕"/>
              </a:rPr>
              <a:t> </a:t>
            </a:r>
            <a:r>
              <a:rPr lang="en-US" altLang="ko-KR" sz="1600" b="1">
                <a:latin typeface="맑은 고딕"/>
                <a:ea typeface="맑은 고딕"/>
              </a:rPr>
              <a:t>: </a:t>
            </a:r>
            <a:r>
              <a:rPr lang="ko-KR" altLang="en-US" sz="1600" b="1">
                <a:latin typeface="맑은 고딕"/>
                <a:ea typeface="맑은 고딕"/>
              </a:rPr>
              <a:t>식품첨가물을 넣거나 싸는 것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>
          <a:xfrm>
            <a:off x="4767175" y="1940413"/>
            <a:ext cx="4019668" cy="3508547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latin typeface="맑은 고딕"/>
                <a:ea typeface="맑은 고딕"/>
              </a:rPr>
              <a:t>「축산물 위생관리법」제</a:t>
            </a:r>
            <a:r>
              <a:rPr lang="en-US" altLang="ko-KR" b="1">
                <a:latin typeface="맑은 고딕"/>
                <a:ea typeface="맑은 고딕"/>
              </a:rPr>
              <a:t>2</a:t>
            </a:r>
            <a:r>
              <a:rPr lang="ko-KR" altLang="en-US" b="1">
                <a:latin typeface="맑은 고딕"/>
                <a:ea typeface="맑은 고딕"/>
              </a:rPr>
              <a:t>조</a:t>
            </a:r>
            <a:r>
              <a:rPr lang="en-US" altLang="ko-KR" b="1">
                <a:latin typeface="맑은 고딕"/>
                <a:ea typeface="맑은 고딕"/>
              </a:rPr>
              <a:t>(</a:t>
            </a:r>
            <a:r>
              <a:rPr lang="ko-KR" altLang="en-US" b="1">
                <a:latin typeface="맑은 고딕"/>
                <a:ea typeface="맑은 고딕"/>
              </a:rPr>
              <a:t>정의</a:t>
            </a:r>
            <a:r>
              <a:rPr lang="en-US" altLang="ko-KR" b="1">
                <a:latin typeface="맑은 고딕"/>
                <a:ea typeface="맑은 고딕"/>
              </a:rPr>
              <a:t>)</a:t>
            </a:r>
            <a:endParaRPr lang="en-US" altLang="ko-KR" b="1">
              <a:latin typeface="맑은 고딕"/>
              <a:ea typeface="맑은 고딕"/>
            </a:endParaRPr>
          </a:p>
          <a:p>
            <a:pPr lvl="0">
              <a:lnSpc>
                <a:spcPct val="200000"/>
              </a:lnSpc>
              <a:spcBef>
                <a:spcPct val="20000"/>
              </a:spcBef>
              <a:defRPr/>
            </a:pP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가축 </a:t>
            </a: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: (</a:t>
            </a: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식용목적</a:t>
            </a: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)</a:t>
            </a: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</a:t>
            </a:r>
            <a:r>
              <a:rPr lang="ko-KR" altLang="en-US" sz="1600" b="1">
                <a:latin typeface="맑은 고딕"/>
                <a:ea typeface="맑은 고딕"/>
              </a:rPr>
              <a:t>        소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말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양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돼지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닭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오리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사슴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       </a:t>
            </a:r>
            <a:r>
              <a:rPr lang="ko-KR" altLang="en-US" sz="1600" b="1">
                <a:latin typeface="맑은 고딕"/>
                <a:ea typeface="맑은 고딕"/>
              </a:rPr>
              <a:t>토끼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칠면조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거위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메추리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꿩</a:t>
            </a:r>
            <a:r>
              <a:rPr lang="en-US" altLang="ko-KR" sz="1600" b="1">
                <a:latin typeface="맑은 고딕"/>
                <a:ea typeface="맑은 고딕"/>
              </a:rPr>
              <a:t>,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       </a:t>
            </a:r>
            <a:r>
              <a:rPr lang="ko-KR" altLang="en-US" sz="1600" b="1">
                <a:latin typeface="맑은 고딕"/>
                <a:ea typeface="맑은 고딕"/>
              </a:rPr>
              <a:t>당나귀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축산물 </a:t>
            </a: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:</a:t>
            </a: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식육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포장육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b="1">
                <a:latin typeface="맑은 고딕"/>
                <a:ea typeface="맑은 고딕"/>
              </a:rPr>
              <a:t>원유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식용란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식육가공품</a:t>
            </a:r>
            <a:r>
              <a:rPr lang="en-US" altLang="ko-KR" sz="1600" b="1">
                <a:latin typeface="맑은 고딕"/>
                <a:ea typeface="맑은 고딕"/>
              </a:rPr>
              <a:t>,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b="1">
                <a:latin typeface="맑은 고딕"/>
                <a:ea typeface="맑은 고딕"/>
              </a:rPr>
              <a:t>유가공품</a:t>
            </a:r>
            <a:r>
              <a:rPr lang="en-US" altLang="ko-KR" sz="1600" b="1">
                <a:latin typeface="맑은 고딕"/>
                <a:ea typeface="맑은 고딕"/>
              </a:rPr>
              <a:t>, </a:t>
            </a:r>
            <a:r>
              <a:rPr lang="ko-KR" altLang="en-US" sz="1600" b="1">
                <a:latin typeface="맑은 고딕"/>
                <a:ea typeface="맑은 고딕"/>
              </a:rPr>
              <a:t>알가공품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ko-KR" sz="16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</a:t>
            </a: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168363" y="262809"/>
            <a:ext cx="5483757" cy="5040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Ⅲ.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식품 및 축산물의 기준규격 관리</a:t>
            </a: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2"/>
          <p:cNvSpPr>
            <a:spLocks noChangeArrowheads="1"/>
          </p:cNvSpPr>
          <p:nvPr/>
        </p:nvSpPr>
        <p:spPr>
          <a:xfrm>
            <a:off x="539552" y="1500176"/>
            <a:ext cx="2873883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식  품</a:t>
            </a:r>
            <a:endParaRPr lang="ko-KR" altLang="en-US" sz="2000" b="1">
              <a:latin typeface="맑은 고딕"/>
              <a:ea typeface="맑은 고딕"/>
            </a:endParaRPr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>
          <a:xfrm>
            <a:off x="250826" y="1934222"/>
            <a:ext cx="4321175" cy="3514737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latin typeface="맑은 고딕"/>
                <a:ea typeface="맑은 고딕"/>
              </a:rPr>
              <a:t>「식품위생법」제</a:t>
            </a:r>
            <a:r>
              <a:rPr lang="en-US" altLang="ko-KR" b="1">
                <a:latin typeface="맑은 고딕"/>
                <a:ea typeface="맑은 고딕"/>
              </a:rPr>
              <a:t>7</a:t>
            </a:r>
            <a:r>
              <a:rPr lang="ko-KR" altLang="en-US" b="1">
                <a:latin typeface="맑은 고딕"/>
                <a:ea typeface="맑은 고딕"/>
              </a:rPr>
              <a:t>조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b="1">
                <a:latin typeface="맑은 고딕"/>
                <a:ea typeface="맑은 고딕"/>
              </a:rPr>
              <a:t> </a:t>
            </a:r>
            <a:r>
              <a:rPr lang="en-US" altLang="ko-KR" sz="1600" b="1">
                <a:latin typeface="맑은 고딕"/>
                <a:ea typeface="맑은 고딕"/>
              </a:rPr>
              <a:t>(</a:t>
            </a:r>
            <a:r>
              <a:rPr lang="ko-KR" altLang="en-US" sz="1600" b="1">
                <a:latin typeface="맑은 고딕"/>
                <a:ea typeface="맑은 고딕"/>
              </a:rPr>
              <a:t>식품 또는 식품첨가물에 관한 기준 및 규격</a:t>
            </a:r>
            <a:r>
              <a:rPr lang="en-US" altLang="ko-KR" sz="1600" b="1">
                <a:latin typeface="맑은 고딕"/>
                <a:ea typeface="맑은 고딕"/>
              </a:rPr>
              <a:t>)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0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0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판매를 목적으로 하는 식품 또는 </a:t>
            </a:r>
            <a:endParaRPr lang="ko-KR" altLang="en-US" sz="1600" b="1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 식품첨가물의</a:t>
            </a: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제조</a:t>
            </a: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가공</a:t>
            </a: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사용</a:t>
            </a: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조리 및 </a:t>
            </a:r>
            <a:endParaRPr lang="ko-KR" altLang="en-US" sz="1600" b="1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 보존의 방법에 관한 기준과 성분에 관한 </a:t>
            </a:r>
            <a:endParaRPr lang="ko-KR" altLang="en-US" sz="1600" b="1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 규격 고시 근거</a:t>
            </a:r>
            <a:endParaRPr lang="ko-KR" altLang="en-US" sz="1600" b="1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16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예시</a:t>
            </a:r>
            <a:r>
              <a:rPr lang="en-US" altLang="ko-KR" sz="16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16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식품</a:t>
            </a:r>
            <a:r>
              <a:rPr lang="en-US" altLang="ko-KR" sz="16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·</a:t>
            </a:r>
            <a:r>
              <a:rPr lang="ko-KR" altLang="en-US" sz="16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식품첨가물의 기준 및 규격</a:t>
            </a:r>
            <a:endParaRPr lang="ko-KR" altLang="en-US" sz="1600" b="1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4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(</a:t>
            </a:r>
            <a:r>
              <a:rPr lang="ko-KR" altLang="en-US" sz="14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「축산물의 가공기준 및 성분규격」에 해당하는 것 </a:t>
            </a:r>
            <a:endParaRPr lang="ko-KR" altLang="en-US" sz="1400" b="1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4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</a:t>
            </a:r>
            <a:r>
              <a:rPr lang="ko-KR" altLang="en-US" sz="14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제외</a:t>
            </a:r>
            <a:r>
              <a:rPr lang="en-US" altLang="ko-KR" sz="1400" b="1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endParaRPr lang="en-US" altLang="ko-KR" sz="1400" b="1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>
          <a:xfrm>
            <a:off x="5076826" y="1466509"/>
            <a:ext cx="2879725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solidFill>
                  <a:srgbClr val="002060"/>
                </a:solidFill>
                <a:latin typeface="맑은 고딕"/>
                <a:ea typeface="맑은 고딕"/>
              </a:rPr>
              <a:t>축산물</a:t>
            </a:r>
            <a:endParaRPr lang="ko-KR" altLang="en-US" sz="2000" b="1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>
          <a:xfrm>
            <a:off x="4767175" y="1940413"/>
            <a:ext cx="4019668" cy="3508547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latin typeface="맑은 고딕"/>
                <a:ea typeface="맑은 고딕"/>
              </a:rPr>
              <a:t>「축산물 위생관리법」제</a:t>
            </a:r>
            <a:r>
              <a:rPr lang="en-US" altLang="ko-KR" b="1">
                <a:latin typeface="맑은 고딕"/>
                <a:ea typeface="맑은 고딕"/>
              </a:rPr>
              <a:t>4</a:t>
            </a:r>
            <a:r>
              <a:rPr lang="ko-KR" altLang="en-US" b="1">
                <a:latin typeface="맑은 고딕"/>
                <a:ea typeface="맑은 고딕"/>
              </a:rPr>
              <a:t>조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(</a:t>
            </a:r>
            <a:r>
              <a:rPr lang="ko-KR" altLang="en-US" sz="1600" b="1">
                <a:latin typeface="맑은 고딕"/>
                <a:ea typeface="맑은 고딕"/>
              </a:rPr>
              <a:t>축산물의 기준 및 규격</a:t>
            </a:r>
            <a:r>
              <a:rPr lang="en-US" altLang="ko-KR" sz="1600" b="1">
                <a:latin typeface="맑은 고딕"/>
                <a:ea typeface="맑은 고딕"/>
              </a:rPr>
              <a:t>)</a:t>
            </a:r>
            <a:endParaRPr lang="en-US" altLang="ko-KR" sz="1600" b="1">
              <a:latin typeface="맑은 고딕"/>
              <a:ea typeface="맑은 고딕"/>
            </a:endParaRPr>
          </a:p>
          <a:p>
            <a:pPr lvl="0">
              <a:lnSpc>
                <a:spcPct val="250000"/>
              </a:lnSpc>
              <a:spcBef>
                <a:spcPct val="20000"/>
              </a:spcBef>
              <a:defRPr/>
            </a:pP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가공기준</a:t>
            </a: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ko-KR" altLang="en-US" sz="1600" b="1">
                <a:latin typeface="맑은 고딕"/>
                <a:ea typeface="맑은 고딕"/>
              </a:rPr>
              <a:t> 가공</a:t>
            </a:r>
            <a:r>
              <a:rPr lang="en-US" altLang="ko-KR" sz="1600" b="1">
                <a:latin typeface="맑은 고딕"/>
                <a:ea typeface="맑은 고딕"/>
              </a:rPr>
              <a:t>·</a:t>
            </a:r>
            <a:r>
              <a:rPr lang="ko-KR" altLang="en-US" sz="1600" b="1">
                <a:latin typeface="맑은 고딕"/>
                <a:ea typeface="맑은 고딕"/>
              </a:rPr>
              <a:t>포장</a:t>
            </a:r>
            <a:r>
              <a:rPr lang="en-US" altLang="ko-KR" sz="1600" b="1">
                <a:latin typeface="맑은 고딕"/>
                <a:ea typeface="맑은 고딕"/>
              </a:rPr>
              <a:t>·</a:t>
            </a:r>
            <a:r>
              <a:rPr lang="ko-KR" altLang="en-US" sz="1600" b="1">
                <a:latin typeface="맑은 고딕"/>
                <a:ea typeface="맑은 고딕"/>
              </a:rPr>
              <a:t>보존 및 유통방법에 관한 기준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200000"/>
              </a:lnSpc>
              <a:spcBef>
                <a:spcPct val="0"/>
              </a:spcBef>
              <a:defRPr/>
            </a:pP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 (</a:t>
            </a:r>
            <a:r>
              <a:rPr lang="ko-KR" altLang="en-US" sz="1600" b="1">
                <a:solidFill>
                  <a:schemeClr val="tx2"/>
                </a:solidFill>
                <a:latin typeface="맑은 고딕"/>
                <a:ea typeface="맑은 고딕"/>
              </a:rPr>
              <a:t>성분규격</a:t>
            </a:r>
            <a:r>
              <a:rPr lang="en-US" altLang="ko-KR" sz="1600" b="1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endParaRPr lang="ko-KR" altLang="en-US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>
                <a:latin typeface="맑은 고딕"/>
                <a:ea typeface="맑은 고딕"/>
              </a:rPr>
              <a:t>축산물의 성분에 관한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ko-KR" sz="16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</a:t>
            </a: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281076" y="442266"/>
            <a:ext cx="5875100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식품 및 축산물의 기준규격 관리 </a:t>
            </a: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/>
        </p:nvSpPr>
        <p:spPr>
          <a:xfrm>
            <a:off x="539552" y="1266167"/>
            <a:ext cx="2873883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식품</a:t>
            </a:r>
            <a:r>
              <a:rPr lang="en-US" altLang="ko-KR" sz="2000" b="1">
                <a:latin typeface="맑은 고딕"/>
                <a:ea typeface="맑은 고딕"/>
              </a:rPr>
              <a:t> (~‘17.12.31.)</a:t>
            </a:r>
            <a:endParaRPr lang="ko-KR" altLang="en-US" sz="2000" b="1">
              <a:latin typeface="맑은 고딕"/>
              <a:ea typeface="맑은 고딕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>
          <a:xfrm>
            <a:off x="5076826" y="1266166"/>
            <a:ext cx="2879725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solidFill>
                  <a:srgbClr val="002060"/>
                </a:solidFill>
                <a:latin typeface="맑은 고딕"/>
                <a:ea typeface="맑은 고딕"/>
              </a:rPr>
              <a:t>축산물</a:t>
            </a:r>
            <a:r>
              <a:rPr lang="en-US" altLang="ko-KR" sz="2000" b="1">
                <a:solidFill>
                  <a:srgbClr val="002060"/>
                </a:solidFill>
                <a:latin typeface="맑은 고딕"/>
                <a:ea typeface="맑은 고딕"/>
              </a:rPr>
              <a:t>(~’17.12.31.)</a:t>
            </a:r>
            <a:endParaRPr lang="ko-KR" altLang="en-US" sz="2000" b="1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>
          <a:xfrm>
            <a:off x="250826" y="1700213"/>
            <a:ext cx="4321175" cy="4609107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「식품의 기준 및 규격」</a:t>
            </a:r>
            <a:endParaRPr lang="ko-KR" altLang="en-US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 (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식품위생법 제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7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조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endParaRPr lang="en-US" altLang="ko-KR" sz="10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latin typeface="맑은 고딕"/>
                <a:ea typeface="맑은 고딕"/>
              </a:rPr>
              <a:t>  제</a:t>
            </a:r>
            <a:r>
              <a:rPr lang="en-US" altLang="ko-KR" sz="1600" b="1">
                <a:latin typeface="맑은 고딕"/>
                <a:ea typeface="맑은 고딕"/>
              </a:rPr>
              <a:t>1. </a:t>
            </a:r>
            <a:r>
              <a:rPr lang="ko-KR" altLang="en-US" sz="1600" b="1">
                <a:latin typeface="맑은 고딕"/>
                <a:ea typeface="맑은 고딕"/>
              </a:rPr>
              <a:t>총칙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2. </a:t>
            </a:r>
            <a:r>
              <a:rPr lang="ko-KR" altLang="en-US" sz="1600" b="1">
                <a:latin typeface="맑은 고딕"/>
                <a:ea typeface="맑은 고딕"/>
              </a:rPr>
              <a:t>식품일반에 대한 공통기준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3. </a:t>
            </a:r>
            <a:r>
              <a:rPr lang="ko-KR" altLang="en-US" sz="1600" b="1">
                <a:latin typeface="맑은 고딕"/>
                <a:ea typeface="맑은 고딕"/>
              </a:rPr>
              <a:t>장기보존식품의 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4. </a:t>
            </a:r>
            <a:r>
              <a:rPr lang="ko-KR" altLang="en-US" sz="1600" b="1">
                <a:latin typeface="맑은 고딕"/>
                <a:ea typeface="맑은 고딕"/>
              </a:rPr>
              <a:t>규격외 일반 가공식품의 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5. </a:t>
            </a:r>
            <a:r>
              <a:rPr lang="ko-KR" altLang="en-US" sz="1600" b="1">
                <a:latin typeface="맑은 고딕"/>
                <a:ea typeface="맑은 고딕"/>
              </a:rPr>
              <a:t>식품별 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6. </a:t>
            </a:r>
            <a:r>
              <a:rPr lang="ko-KR" altLang="en-US" sz="1600" b="1">
                <a:latin typeface="맑은 고딕"/>
                <a:ea typeface="맑은 고딕"/>
              </a:rPr>
              <a:t>수산물에 대한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7. </a:t>
            </a:r>
            <a:r>
              <a:rPr lang="ko-KR" altLang="en-US" sz="1600" b="1">
                <a:latin typeface="맑은 고딕"/>
                <a:ea typeface="맑은 고딕"/>
              </a:rPr>
              <a:t>식품접객업소의 조리식품 등에 대한 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1600" b="1">
                <a:latin typeface="맑은 고딕"/>
                <a:ea typeface="맑은 고딕"/>
              </a:rPr>
              <a:t>        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8. </a:t>
            </a:r>
            <a:r>
              <a:rPr lang="ko-KR" altLang="en-US" sz="1600" b="1">
                <a:latin typeface="맑은 고딕"/>
                <a:ea typeface="맑은 고딕"/>
              </a:rPr>
              <a:t>검체의 채취 및 취급 방법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latin typeface="맑은 고딕"/>
                <a:ea typeface="맑은 고딕"/>
              </a:rPr>
              <a:t>  제</a:t>
            </a:r>
            <a:r>
              <a:rPr lang="en-US" altLang="ko-KR" sz="1600" b="1">
                <a:latin typeface="맑은 고딕"/>
                <a:ea typeface="맑은 고딕"/>
              </a:rPr>
              <a:t>9. </a:t>
            </a:r>
            <a:r>
              <a:rPr lang="ko-KR" altLang="en-US" sz="1600" b="1">
                <a:latin typeface="맑은 고딕"/>
                <a:ea typeface="맑은 고딕"/>
              </a:rPr>
              <a:t>일반시험법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>
          <a:xfrm>
            <a:off x="4767175" y="1706404"/>
            <a:ext cx="4019668" cy="4026853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「축산물의 가공기준 및 성분규격」</a:t>
            </a:r>
            <a:endParaRPr lang="ko-KR" altLang="en-US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 (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축산물위생관리법 제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4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조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endParaRPr lang="en-US" altLang="ko-KR" sz="1000" b="1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1. </a:t>
            </a:r>
            <a:r>
              <a:rPr lang="ko-KR" altLang="en-US" sz="1600" b="1">
                <a:latin typeface="맑은 고딕"/>
                <a:ea typeface="맑은 고딕"/>
              </a:rPr>
              <a:t>총칙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2. </a:t>
            </a:r>
            <a:r>
              <a:rPr lang="ko-KR" altLang="en-US" sz="1600" b="1">
                <a:latin typeface="맑은 고딕"/>
                <a:ea typeface="맑은 고딕"/>
              </a:rPr>
              <a:t>축산물에 대한 공통기준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3. </a:t>
            </a:r>
            <a:r>
              <a:rPr lang="ko-KR" altLang="en-US" sz="1600" b="1">
                <a:latin typeface="맑은 고딕"/>
                <a:ea typeface="맑은 고딕"/>
              </a:rPr>
              <a:t>축산물별 기준 및 규격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sz="1600" b="1">
                <a:latin typeface="맑은 고딕"/>
                <a:ea typeface="맑은 고딕"/>
              </a:rPr>
              <a:t> </a:t>
            </a:r>
            <a:r>
              <a:rPr lang="ko-KR" altLang="en-US" sz="1600" b="1">
                <a:latin typeface="맑은 고딕"/>
                <a:ea typeface="맑은 고딕"/>
              </a:rPr>
              <a:t>제</a:t>
            </a:r>
            <a:r>
              <a:rPr lang="en-US" altLang="ko-KR" sz="1600" b="1">
                <a:latin typeface="맑은 고딕"/>
                <a:ea typeface="맑은 고딕"/>
              </a:rPr>
              <a:t>4. </a:t>
            </a:r>
            <a:r>
              <a:rPr lang="ko-KR" altLang="en-US" sz="1600" b="1">
                <a:latin typeface="맑은 고딕"/>
                <a:ea typeface="맑은 고딕"/>
              </a:rPr>
              <a:t>축산물 시험방법</a:t>
            </a:r>
            <a:endParaRPr lang="ko-KR" altLang="en-US" sz="16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sz="1600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endParaRPr lang="en-US" altLang="ko-KR" b="1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altLang="ko-KR" sz="16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 </a:t>
            </a: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250826" y="365236"/>
            <a:ext cx="5905350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kumimoji="0" lang="ko-KR" altLang="en-US" sz="2400" b="1" i="0" u="none" strike="noStrike" kern="1200" cap="none" spc="0" normalizeH="0" baseline="0">
                <a:solidFill>
                  <a:srgbClr val="003762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식품 및 축산물의 기준규격 관리 </a:t>
            </a: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6752"/>
            <a:ext cx="4155307" cy="18739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24668" y="1787848"/>
            <a:ext cx="8319299" cy="3153319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400">
                <a:solidFill>
                  <a:schemeClr val="tx2"/>
                </a:solidFill>
                <a:latin typeface="맑은 고딕"/>
                <a:ea typeface="맑은 고딕"/>
              </a:rPr>
              <a:t> 식품위생법 제</a:t>
            </a:r>
            <a:r>
              <a:rPr lang="en-US" altLang="ko-KR" sz="2400">
                <a:solidFill>
                  <a:schemeClr val="tx2"/>
                </a:solidFill>
                <a:latin typeface="맑은 고딕"/>
                <a:ea typeface="맑은 고딕"/>
              </a:rPr>
              <a:t>14</a:t>
            </a:r>
            <a:r>
              <a:rPr lang="ko-KR" altLang="en-US" sz="2400">
                <a:solidFill>
                  <a:schemeClr val="tx2"/>
                </a:solidFill>
                <a:latin typeface="맑은 고딕"/>
                <a:ea typeface="맑은 고딕"/>
              </a:rPr>
              <a:t>조 </a:t>
            </a:r>
            <a:r>
              <a:rPr lang="en-US" altLang="ko-KR" sz="24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400">
                <a:solidFill>
                  <a:schemeClr val="tx2"/>
                </a:solidFill>
                <a:latin typeface="맑은 고딕"/>
                <a:ea typeface="맑은 고딕"/>
              </a:rPr>
              <a:t>식품 등의 공전</a:t>
            </a:r>
            <a:r>
              <a:rPr lang="en-US" altLang="ko-KR" sz="24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2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22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2200">
                <a:latin typeface="맑은 고딕"/>
                <a:ea typeface="맑은 고딕"/>
              </a:rPr>
              <a:t>- </a:t>
            </a:r>
            <a:r>
              <a:rPr lang="ko-KR" altLang="en-US" sz="2200">
                <a:latin typeface="맑은 고딕"/>
                <a:ea typeface="맑은 고딕"/>
              </a:rPr>
              <a:t>제</a:t>
            </a:r>
            <a:r>
              <a:rPr lang="en-US" altLang="ko-KR" sz="2200">
                <a:latin typeface="맑은 고딕"/>
                <a:ea typeface="맑은 고딕"/>
              </a:rPr>
              <a:t>7</a:t>
            </a:r>
            <a:r>
              <a:rPr lang="ko-KR" altLang="en-US" sz="2200">
                <a:latin typeface="맑은 고딕"/>
                <a:ea typeface="맑은 고딕"/>
              </a:rPr>
              <a:t>조제</a:t>
            </a:r>
            <a:r>
              <a:rPr lang="en-US" altLang="ko-KR" sz="2200">
                <a:latin typeface="맑은 고딕"/>
                <a:ea typeface="맑은 고딕"/>
              </a:rPr>
              <a:t>1</a:t>
            </a:r>
            <a:r>
              <a:rPr lang="ko-KR" altLang="en-US" sz="2200">
                <a:latin typeface="맑은 고딕"/>
                <a:ea typeface="맑은 고딕"/>
              </a:rPr>
              <a:t>항에 따라 정해진 식품</a:t>
            </a:r>
            <a:r>
              <a:rPr lang="en-US" altLang="ko-KR" sz="2200">
                <a:latin typeface="맑은 고딕"/>
                <a:ea typeface="맑은 고딕"/>
              </a:rPr>
              <a:t>·</a:t>
            </a:r>
            <a:r>
              <a:rPr lang="ko-KR" altLang="en-US" sz="2200">
                <a:latin typeface="맑은 고딕"/>
                <a:ea typeface="맑은 고딕"/>
              </a:rPr>
              <a:t>식품첨가물의 기준</a:t>
            </a:r>
            <a:r>
              <a:rPr lang="en-US" altLang="ko-KR" sz="2200">
                <a:latin typeface="맑은 고딕"/>
                <a:ea typeface="맑은 고딕"/>
              </a:rPr>
              <a:t>·</a:t>
            </a:r>
            <a:r>
              <a:rPr lang="ko-KR" altLang="en-US" sz="2200">
                <a:latin typeface="맑은 고딕"/>
                <a:ea typeface="맑은 고딕"/>
              </a:rPr>
              <a:t>규격</a:t>
            </a:r>
            <a:endParaRPr lang="ko-KR" altLang="en-US" sz="2200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2200">
                <a:latin typeface="맑은 고딕"/>
                <a:ea typeface="맑은 고딕"/>
              </a:rPr>
              <a:t> </a:t>
            </a:r>
            <a:r>
              <a:rPr lang="en-US" altLang="ko-KR" sz="2200">
                <a:latin typeface="맑은 고딕"/>
                <a:ea typeface="맑은 고딕"/>
              </a:rPr>
              <a:t>- </a:t>
            </a:r>
            <a:r>
              <a:rPr lang="ko-KR" altLang="en-US" sz="2200">
                <a:latin typeface="맑은 고딕"/>
                <a:ea typeface="맑은 고딕"/>
              </a:rPr>
              <a:t>제</a:t>
            </a:r>
            <a:r>
              <a:rPr lang="en-US" altLang="ko-KR" sz="2200">
                <a:latin typeface="맑은 고딕"/>
                <a:ea typeface="맑은 고딕"/>
              </a:rPr>
              <a:t>9</a:t>
            </a:r>
            <a:r>
              <a:rPr lang="ko-KR" altLang="en-US" sz="2200">
                <a:latin typeface="맑은 고딕"/>
                <a:ea typeface="맑은 고딕"/>
              </a:rPr>
              <a:t>조제</a:t>
            </a:r>
            <a:r>
              <a:rPr lang="en-US" altLang="ko-KR" sz="2200">
                <a:latin typeface="맑은 고딕"/>
                <a:ea typeface="맑은 고딕"/>
              </a:rPr>
              <a:t>1</a:t>
            </a:r>
            <a:r>
              <a:rPr lang="ko-KR" altLang="en-US" sz="2200">
                <a:latin typeface="맑은 고딕"/>
                <a:ea typeface="맑은 고딕"/>
              </a:rPr>
              <a:t>항에 따라 정해진 기구 및 용기</a:t>
            </a:r>
            <a:r>
              <a:rPr lang="en-US" altLang="ko-KR" sz="2200">
                <a:latin typeface="맑은 고딕"/>
                <a:ea typeface="맑은 고딕"/>
              </a:rPr>
              <a:t>·</a:t>
            </a:r>
            <a:r>
              <a:rPr lang="ko-KR" altLang="en-US" sz="2200">
                <a:latin typeface="맑은 고딕"/>
                <a:ea typeface="맑은 고딕"/>
              </a:rPr>
              <a:t>포장의 기준</a:t>
            </a:r>
            <a:r>
              <a:rPr lang="en-US" altLang="ko-KR" sz="2200">
                <a:latin typeface="맑은 고딕"/>
                <a:ea typeface="맑은 고딕"/>
              </a:rPr>
              <a:t>·</a:t>
            </a:r>
            <a:r>
              <a:rPr lang="ko-KR" altLang="en-US" sz="2200">
                <a:latin typeface="맑은 고딕"/>
                <a:ea typeface="맑은 고딕"/>
              </a:rPr>
              <a:t>규격</a:t>
            </a:r>
            <a:endParaRPr lang="ko-KR" altLang="en-US" sz="2200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2200">
                <a:latin typeface="맑은 고딕"/>
                <a:ea typeface="맑은 고딕"/>
              </a:rPr>
              <a:t>   </a:t>
            </a:r>
            <a:r>
              <a:rPr lang="ko-KR" altLang="en-US" sz="2200">
                <a:latin typeface="맑은 고딕"/>
                <a:ea typeface="맑은 고딕"/>
              </a:rPr>
              <a:t> </a:t>
            </a:r>
            <a:endParaRPr lang="ko-KR" altLang="en-US" sz="2200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2200">
                <a:solidFill>
                  <a:schemeClr val="tx2"/>
                </a:solidFill>
                <a:latin typeface="맑은 고딕"/>
                <a:ea typeface="맑은 고딕"/>
              </a:rPr>
              <a:t>      상기 내용을 수록한 식품 등의 공전을 작성</a:t>
            </a:r>
            <a:r>
              <a:rPr lang="en-US" altLang="ko-KR" sz="220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200">
                <a:solidFill>
                  <a:schemeClr val="tx2"/>
                </a:solidFill>
                <a:latin typeface="맑은 고딕"/>
                <a:ea typeface="맑은 고딕"/>
              </a:rPr>
              <a:t>보급하는 근거</a:t>
            </a:r>
            <a:endParaRPr lang="ko-KR" altLang="en-US" sz="22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   * </a:t>
            </a:r>
            <a:r>
              <a:rPr lang="en-US" altLang="ko-KR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(</a:t>
            </a:r>
            <a:r>
              <a:rPr lang="ko-KR" altLang="en-US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예시</a:t>
            </a:r>
            <a:r>
              <a:rPr lang="en-US" altLang="ko-KR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) </a:t>
            </a:r>
            <a:r>
              <a:rPr lang="ko-KR" altLang="en-US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식품공전</a:t>
            </a:r>
            <a:r>
              <a:rPr lang="en-US" altLang="ko-KR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, </a:t>
            </a:r>
            <a:r>
              <a:rPr lang="ko-KR" altLang="en-US" sz="22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식품첨가물공전</a:t>
            </a:r>
            <a:endParaRPr lang="ko-KR" altLang="en-US" sz="22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671939" y="3898897"/>
            <a:ext cx="285752" cy="21431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>
          <a:xfrm>
            <a:off x="324668" y="5430415"/>
            <a:ext cx="8319299" cy="73488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22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39552" y="5589239"/>
            <a:ext cx="7848872" cy="44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축산물 위생관리법 제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4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조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추가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(2018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년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월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일 시행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683568" y="1266167"/>
            <a:ext cx="5472608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latin typeface="맑은 고딕"/>
                <a:ea typeface="맑은 고딕"/>
              </a:rPr>
              <a:t>식품 의 기준 및 규격 체계도</a:t>
            </a:r>
            <a:r>
              <a:rPr lang="en-US" altLang="ko-KR" sz="2000" b="1">
                <a:latin typeface="맑은 고딕"/>
                <a:ea typeface="맑은 고딕"/>
              </a:rPr>
              <a:t> (‘18.1.1. ~)</a:t>
            </a:r>
            <a:endParaRPr lang="ko-KR" altLang="en-US" sz="2000" b="1"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94842" y="1700213"/>
            <a:ext cx="8137599" cy="4465091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20000"/>
              </a:spcBef>
              <a:defRPr/>
            </a:pP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「식품의 기준 및 규격」</a:t>
            </a:r>
            <a:endParaRPr lang="ko-KR" altLang="en-US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 (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식품위생법 제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7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조 및 축산물 위생관리법 제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4</a:t>
            </a:r>
            <a:r>
              <a:rPr lang="ko-KR" altLang="en-US" b="1">
                <a:solidFill>
                  <a:srgbClr val="003762"/>
                </a:solidFill>
                <a:latin typeface="맑은 고딕"/>
                <a:ea typeface="맑은 고딕"/>
              </a:rPr>
              <a:t>조</a:t>
            </a:r>
            <a:r>
              <a:rPr lang="en-US" altLang="ko-KR" b="1">
                <a:solidFill>
                  <a:srgbClr val="003762"/>
                </a:solidFill>
                <a:latin typeface="맑은 고딕"/>
                <a:ea typeface="맑은 고딕"/>
              </a:rPr>
              <a:t>)</a:t>
            </a:r>
            <a:endParaRPr lang="en-US" altLang="ko-KR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endParaRPr lang="en-US" altLang="ko-KR" sz="1000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1600" b="1">
                <a:latin typeface="맑은 고딕"/>
                <a:ea typeface="맑은 고딕"/>
              </a:rPr>
              <a:t>     </a:t>
            </a:r>
            <a:r>
              <a:rPr lang="ko-KR" altLang="en-US" b="1">
                <a:latin typeface="맑은 고딕"/>
                <a:ea typeface="맑은 고딕"/>
              </a:rPr>
              <a:t>제</a:t>
            </a:r>
            <a:r>
              <a:rPr lang="en-US" altLang="ko-KR" b="1">
                <a:latin typeface="맑은 고딕"/>
                <a:ea typeface="맑은 고딕"/>
              </a:rPr>
              <a:t>1. </a:t>
            </a:r>
            <a:r>
              <a:rPr lang="ko-KR" altLang="en-US" b="1">
                <a:latin typeface="맑은 고딕"/>
                <a:ea typeface="맑은 고딕"/>
              </a:rPr>
              <a:t>총칙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>
                <a:latin typeface="맑은 고딕"/>
                <a:ea typeface="맑은 고딕"/>
              </a:rPr>
              <a:t>    </a:t>
            </a:r>
            <a:r>
              <a:rPr lang="ko-KR" altLang="en-US" b="1">
                <a:latin typeface="맑은 고딕"/>
                <a:ea typeface="맑은 고딕"/>
              </a:rPr>
              <a:t>제</a:t>
            </a:r>
            <a:r>
              <a:rPr lang="en-US" altLang="ko-KR" b="1">
                <a:latin typeface="맑은 고딕"/>
                <a:ea typeface="맑은 고딕"/>
              </a:rPr>
              <a:t>2. </a:t>
            </a:r>
            <a:r>
              <a:rPr lang="ko-KR" altLang="en-US" b="1">
                <a:latin typeface="맑은 고딕"/>
                <a:ea typeface="맑은 고딕"/>
              </a:rPr>
              <a:t>식품일반에 대한 공통기준 및 규격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b="1">
                <a:solidFill>
                  <a:schemeClr val="tx2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b="1">
                <a:solidFill>
                  <a:schemeClr val="dk1"/>
                </a:solidFill>
                <a:latin typeface="맑은 고딕"/>
                <a:ea typeface="맑은 고딕"/>
              </a:rPr>
              <a:t>   </a:t>
            </a:r>
            <a:r>
              <a:rPr xmlns:mc="http://schemas.openxmlformats.org/markup-compatibility/2006" xmlns:hp="http://schemas.haansoft.com/office/presentation/8.0" lang="ko-KR" altLang="en-US" b="1" i="0" u="none" strike="noStrike" spc="-1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제</a:t>
            </a:r>
            <a:r>
              <a:rPr xmlns:mc="http://schemas.openxmlformats.org/markup-compatibility/2006" xmlns:hp="http://schemas.haansoft.com/office/presentation/8.0" lang="en-US" altLang="ko-KR" b="1" i="0" u="none" strike="noStrike" spc="-1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b="1" i="0" u="none" strike="noStrike" spc="-1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b="1" i="0" u="none" strike="noStrike" spc="-1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b="1" i="0" u="none" strike="noStrike" spc="-10" mc:Ignorable="hp" hp:hslEmbossed="0">
                <a:solidFill>
                  <a:schemeClr val="dk1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b="1" i="0" u="none" strike="noStrike" spc="-1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b="1" i="0" u="none" strike="noStrike" spc="-5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b="1" i="0" u="none" strike="noStrike" spc="-50" mc:Ignorable="hp" hp:hslEmbossed="0">
              <a:solidFill>
                <a:schemeClr val="dk1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b="1" i="0" u="none" strike="noStrike" spc="-5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b="1" i="0" u="none" strike="noStrike" spc="-50" mc:Ignorable="hp" hp:hslEmbossed="0">
                <a:solidFill>
                  <a:schemeClr val="dk1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>
                <a:latin typeface="맑은 고딕"/>
                <a:ea typeface="맑은 고딕"/>
              </a:rPr>
              <a:t>    </a:t>
            </a:r>
            <a:r>
              <a:rPr lang="ko-KR" altLang="en-US" b="1">
                <a:latin typeface="맑은 고딕"/>
                <a:ea typeface="맑은 고딕"/>
              </a:rPr>
              <a:t>제</a:t>
            </a:r>
            <a:r>
              <a:rPr lang="en-US" altLang="ko-KR" b="1">
                <a:latin typeface="맑은 고딕"/>
                <a:ea typeface="맑은 고딕"/>
              </a:rPr>
              <a:t>4. </a:t>
            </a:r>
            <a:r>
              <a:rPr lang="ko-KR" altLang="en-US" b="1">
                <a:latin typeface="맑은 고딕"/>
                <a:ea typeface="맑은 고딕"/>
              </a:rPr>
              <a:t>장기보존식품의 기준 및 규격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>
                <a:latin typeface="맑은 고딕"/>
                <a:ea typeface="맑은 고딕"/>
              </a:rPr>
              <a:t>    </a:t>
            </a:r>
            <a:r>
              <a:rPr lang="ko-KR" altLang="en-US" b="1">
                <a:latin typeface="맑은 고딕"/>
                <a:ea typeface="맑은 고딕"/>
              </a:rPr>
              <a:t>제</a:t>
            </a:r>
            <a:r>
              <a:rPr lang="en-US" altLang="ko-KR" b="1">
                <a:latin typeface="맑은 고딕"/>
                <a:ea typeface="맑은 고딕"/>
              </a:rPr>
              <a:t>5. </a:t>
            </a:r>
            <a:r>
              <a:rPr lang="ko-KR" altLang="en-US" b="1">
                <a:latin typeface="맑은 고딕"/>
                <a:ea typeface="맑은 고딕"/>
              </a:rPr>
              <a:t>식품별 기준 및 규격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>
                <a:latin typeface="맑은 고딕"/>
                <a:ea typeface="맑은 고딕"/>
              </a:rPr>
              <a:t>    </a:t>
            </a:r>
            <a:r>
              <a:rPr lang="ko-KR" altLang="en-US" b="1">
                <a:latin typeface="맑은 고딕"/>
                <a:ea typeface="맑은 고딕"/>
              </a:rPr>
              <a:t>제</a:t>
            </a:r>
            <a:r>
              <a:rPr lang="en-US" altLang="ko-KR" b="1">
                <a:latin typeface="맑은 고딕"/>
                <a:ea typeface="맑은 고딕"/>
              </a:rPr>
              <a:t>6. </a:t>
            </a:r>
            <a:r>
              <a:rPr lang="ko-KR" altLang="en-US" b="1"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ko-KR" b="1">
                <a:latin typeface="맑은 고딕"/>
                <a:ea typeface="맑은 고딕"/>
              </a:rPr>
              <a:t>    </a:t>
            </a:r>
            <a:r>
              <a:rPr lang="ko-KR" altLang="en-US" b="1">
                <a:latin typeface="맑은 고딕"/>
                <a:ea typeface="맑은 고딕"/>
              </a:rPr>
              <a:t>제</a:t>
            </a:r>
            <a:r>
              <a:rPr lang="en-US" altLang="ko-KR" b="1">
                <a:latin typeface="맑은 고딕"/>
                <a:ea typeface="맑은 고딕"/>
              </a:rPr>
              <a:t>7. </a:t>
            </a:r>
            <a:r>
              <a:rPr lang="ko-KR" altLang="en-US" b="1">
                <a:latin typeface="맑은 고딕"/>
                <a:ea typeface="맑은 고딕"/>
              </a:rPr>
              <a:t>검체의 채취 및 취급 방법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b="1">
                <a:latin typeface="맑은 고딕"/>
                <a:ea typeface="맑은 고딕"/>
              </a:rPr>
              <a:t>    제</a:t>
            </a:r>
            <a:r>
              <a:rPr lang="en-US" altLang="ko-KR" b="1">
                <a:latin typeface="맑은 고딕"/>
                <a:ea typeface="맑은 고딕"/>
              </a:rPr>
              <a:t>8. </a:t>
            </a:r>
            <a:r>
              <a:rPr lang="ko-KR" altLang="en-US" b="1">
                <a:latin typeface="맑은 고딕"/>
                <a:ea typeface="맑은 고딕"/>
              </a:rPr>
              <a:t>일반시험법</a:t>
            </a:r>
            <a:endParaRPr lang="ko-KR" altLang="en-US" b="1">
              <a:latin typeface="맑은 고딕"/>
              <a:ea typeface="맑은 고딕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endParaRPr lang="en-US" altLang="ko-KR" sz="16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402595" y="450719"/>
            <a:ext cx="6761693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 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5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12"/>
          <p:cNvSpPr>
            <a:spLocks noChangeArrowheads="1"/>
          </p:cNvSpPr>
          <p:nvPr/>
        </p:nvSpPr>
        <p:spPr>
          <a:xfrm>
            <a:off x="704725" y="1192561"/>
            <a:ext cx="4155307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5.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식품별 기준규격 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  <a:p>
            <a:pPr lvl="0">
              <a:lnSpc>
                <a:spcPct val="90000"/>
              </a:lnSpc>
              <a:defRPr/>
            </a:pP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>
          <a:xfrm>
            <a:off x="357158" y="1783657"/>
            <a:ext cx="8176423" cy="452566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>
          <a:xfrm>
            <a:off x="540891" y="1916832"/>
            <a:ext cx="4175125" cy="462493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 1.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과자류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빵류 또는 떡류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2.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빙과류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>
                <a:solidFill>
                  <a:srgbClr val="e4022d"/>
                </a:solidFill>
                <a:latin typeface="맑은 고딕"/>
                <a:ea typeface="맑은 고딕"/>
              </a:rPr>
              <a:t>    </a:t>
            </a:r>
            <a:r>
              <a:rPr lang="en-US" altLang="ko-KR" sz="1400" u="none">
                <a:solidFill>
                  <a:srgbClr val="e4022d"/>
                </a:solidFill>
                <a:latin typeface="맑은 고딕"/>
                <a:ea typeface="맑은 고딕"/>
              </a:rPr>
              <a:t>2-1</a:t>
            </a: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아이스크림류</a:t>
            </a:r>
            <a:endParaRPr lang="ko-KR" altLang="en-US" sz="1400" u="none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   </a:t>
            </a:r>
            <a:r>
              <a:rPr lang="en-US" altLang="ko-KR" sz="1400" u="none">
                <a:solidFill>
                  <a:srgbClr val="e4022d"/>
                </a:solidFill>
                <a:latin typeface="맑은 고딕"/>
                <a:ea typeface="맑은 고딕"/>
              </a:rPr>
              <a:t>2-2</a:t>
            </a: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아이스크림믹스류</a:t>
            </a:r>
            <a:endParaRPr lang="ko-KR" altLang="en-US" sz="1400" u="none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3.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코코아가공품류 또는 초콜릿류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4.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당류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5.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잼류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6.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두부류 또는 묵류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7.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식용유지류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   </a:t>
            </a:r>
            <a:r>
              <a:rPr lang="en-US" altLang="ko-KR" sz="1400" u="none">
                <a:solidFill>
                  <a:srgbClr val="e4022d"/>
                </a:solidFill>
                <a:latin typeface="맑은 고딕"/>
                <a:ea typeface="맑은 고딕"/>
              </a:rPr>
              <a:t>7-2</a:t>
            </a: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동물성유지류</a:t>
            </a:r>
            <a:endParaRPr lang="ko-KR" altLang="en-US" sz="1400" u="none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8.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면류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9.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음료류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10.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특수영양식품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   </a:t>
            </a:r>
            <a:r>
              <a:rPr lang="en-US" altLang="ko-KR" sz="1400" u="none">
                <a:solidFill>
                  <a:srgbClr val="e4022d"/>
                </a:solidFill>
                <a:latin typeface="맑은 고딕"/>
                <a:ea typeface="맑은 고딕"/>
              </a:rPr>
              <a:t>10-1</a:t>
            </a:r>
            <a:r>
              <a:rPr lang="ko-KR" altLang="en-US" sz="1400" u="none">
                <a:solidFill>
                  <a:srgbClr val="e4022d"/>
                </a:solidFill>
                <a:latin typeface="맑은 고딕"/>
                <a:ea typeface="맑은 고딕"/>
              </a:rPr>
              <a:t> 조제유류</a:t>
            </a:r>
            <a:endParaRPr lang="ko-KR" altLang="en-US" sz="1400" u="none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dk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dk2"/>
                </a:solidFill>
                <a:latin typeface="맑은 고딕"/>
                <a:ea typeface="맑은 고딕"/>
              </a:rPr>
              <a:t>11. </a:t>
            </a:r>
            <a:r>
              <a:rPr lang="ko-KR" altLang="en-US" sz="1400" b="0">
                <a:solidFill>
                  <a:schemeClr val="dk2"/>
                </a:solidFill>
                <a:latin typeface="맑은 고딕"/>
                <a:ea typeface="맑은 고딕"/>
              </a:rPr>
              <a:t>특수의료용도식품</a:t>
            </a:r>
            <a:r>
              <a:rPr lang="ko-KR" altLang="en-US" sz="1400" b="0">
                <a:solidFill>
                  <a:srgbClr val="00b050"/>
                </a:solidFill>
                <a:latin typeface="맑은 고딕"/>
                <a:ea typeface="맑은 고딕"/>
              </a:rPr>
              <a:t> </a:t>
            </a:r>
            <a:endParaRPr lang="en-US" altLang="ko-KR" sz="1400" b="0" u="sng">
              <a:solidFill>
                <a:srgbClr val="00b05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>
          <a:xfrm>
            <a:off x="3563888" y="1854349"/>
            <a:ext cx="3714751" cy="3763496"/>
          </a:xfrm>
          <a:prstGeom prst="rect">
            <a:avLst/>
          </a:prstGeom>
          <a:noFill/>
          <a:ln w="9525" algn="ctr">
            <a:noFill/>
            <a:miter/>
          </a:ln>
        </p:spPr>
        <p:txBody>
          <a:bodyPr>
            <a:spAutoFit/>
          </a:bodyPr>
          <a:lstStyle/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12.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장류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13.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조미식품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14.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절임류 또는 조림류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15.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주류</a:t>
            </a:r>
            <a:endParaRPr lang="en-US" altLang="ko-KR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en-US" altLang="ko-KR" sz="1400">
                <a:solidFill>
                  <a:schemeClr val="tx2"/>
                </a:solidFill>
                <a:latin typeface="맑은 고딕"/>
                <a:ea typeface="맑은 고딕"/>
              </a:rPr>
              <a:t>16.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농산가공식품류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17.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식육가공품 및 포장육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18.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알가공품류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 u="sng">
                <a:solidFill>
                  <a:srgbClr val="e4022d"/>
                </a:solidFill>
                <a:latin typeface="맑은 고딕"/>
                <a:ea typeface="맑은 고딕"/>
              </a:rPr>
              <a:t>19. </a:t>
            </a:r>
            <a:r>
              <a:rPr lang="ko-KR" altLang="en-US" sz="1400" u="sng">
                <a:solidFill>
                  <a:srgbClr val="e4022d"/>
                </a:solidFill>
                <a:latin typeface="맑은 고딕"/>
                <a:ea typeface="맑은 고딕"/>
              </a:rPr>
              <a:t>유가공품</a:t>
            </a:r>
            <a:endParaRPr lang="ko-KR" altLang="en-US" sz="1400" u="sng">
              <a:solidFill>
                <a:srgbClr val="e4022d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20.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수산가공식품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21.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동물성가공식품류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22.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벌꿀 및 화분가공품류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23. </a:t>
            </a:r>
            <a:r>
              <a:rPr lang="ko-KR" altLang="en-US" sz="1400">
                <a:solidFill>
                  <a:schemeClr val="tx2"/>
                </a:solidFill>
                <a:latin typeface="맑은 고딕"/>
                <a:ea typeface="맑은 고딕"/>
              </a:rPr>
              <a:t>즉석식품류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 </a:t>
            </a:r>
            <a:r>
              <a:rPr lang="en-US" altLang="ko-KR" sz="1400" b="0">
                <a:solidFill>
                  <a:schemeClr val="tx2"/>
                </a:solidFill>
                <a:latin typeface="맑은 고딕"/>
                <a:ea typeface="맑은 고딕"/>
              </a:rPr>
              <a:t>24. </a:t>
            </a:r>
            <a:r>
              <a:rPr lang="ko-KR" altLang="en-US" sz="1400" b="0">
                <a:solidFill>
                  <a:schemeClr val="tx2"/>
                </a:solidFill>
                <a:latin typeface="맑은 고딕"/>
                <a:ea typeface="맑은 고딕"/>
              </a:rPr>
              <a:t>기타식품류</a:t>
            </a:r>
            <a:endParaRPr lang="ko-KR" altLang="en-US" sz="14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8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603176" y="2234580"/>
            <a:ext cx="2303115" cy="864096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None/>
              <a:defRPr/>
            </a:pPr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35895" y="3861048"/>
            <a:ext cx="1224136" cy="288032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buNone/>
              <a:defRPr/>
            </a:pPr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611560" y="5301208"/>
            <a:ext cx="1728192" cy="576064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lvl="0" algn="ctr"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>
          <a:xfrm>
            <a:off x="6012160" y="2132856"/>
            <a:ext cx="2418607" cy="3765406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/>
          </a:ln>
        </p:spPr>
        <p:txBody>
          <a:bodyPr wrap="square">
            <a:spAutoFit/>
          </a:bodyPr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19-1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우유류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19-2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가공유류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19-3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산양유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19-4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발효유류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19-5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버터유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19-6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농축유류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19-7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유크림류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19-8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버터류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19-9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치즈류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19-10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분유류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19-11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유청류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19-12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유당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  <a:p>
            <a:pPr marL="0" lvl="0" indent="0">
              <a:lnSpc>
                <a:spcPct val="114000"/>
              </a:lnSpc>
              <a:spcBef>
                <a:spcPct val="20000"/>
              </a:spcBef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19-13</a:t>
            </a:r>
            <a:r>
              <a: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맑은 고딕"/>
                <a:ea typeface="맑은 고딕"/>
              </a:rPr>
              <a:t> 유단백가수분해식품</a:t>
            </a:r>
            <a:endParaRPr xmlns:mc="http://schemas.openxmlformats.org/markup-compatibility/2006" xmlns:hp="http://schemas.haansoft.com/office/presentation/8.0" kumimoji="0" lang="ko-KR" altLang="en-US" sz="1400" b="0" i="0" u="none" strike="noStrike" kern="1200" cap="none" spc="0" normalizeH="0" baseline="0" mc:Ignorable="hp" hp:hslEmbossed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cxnSp>
        <p:nvCxnSpPr>
          <p:cNvPr id="18" name="선 17"/>
          <p:cNvCxnSpPr>
            <a:stCxn id="11" idx="3"/>
            <a:endCxn id="17" idx="1"/>
          </p:cNvCxnSpPr>
          <p:nvPr/>
        </p:nvCxnSpPr>
        <p:spPr>
          <a:xfrm>
            <a:off x="4860031" y="4005064"/>
            <a:ext cx="1152129" cy="1049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845156"/>
      </p:ext>
    </p:extLst>
  </p:cSld>
  <p:clrMapOvr>
    <a:masterClrMapping/>
  </p:clrMapOvr>
</p:sld>
</file>

<file path=ppt/slides/slide5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611560" y="1266167"/>
            <a:ext cx="3924126" cy="93695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ctr">
              <a:lnSpc>
                <a:spcPct val="90000"/>
              </a:lnSpc>
              <a:defRPr/>
            </a:pPr>
            <a:r>
              <a:rPr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식품별 기준 세부유형</a:t>
            </a:r>
            <a:endParaRPr lang="ko-KR" altLang="en-US" sz="2000" b="1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179512" y="1772817"/>
            <a:ext cx="8496944" cy="4392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537553" y="3127257"/>
            <a:ext cx="3743647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1600" b="1">
                <a:solidFill>
                  <a:srgbClr val="c00000"/>
                </a:solidFill>
              </a:rPr>
              <a:t> </a:t>
            </a:r>
            <a:r>
              <a:rPr lang="en-US" altLang="ko-KR" sz="2000" b="1">
                <a:solidFill>
                  <a:srgbClr val="c00000"/>
                </a:solidFill>
              </a:rPr>
              <a:t>24 </a:t>
            </a:r>
            <a:r>
              <a:rPr lang="ko-KR" altLang="en-US" sz="2000" b="1">
                <a:solidFill>
                  <a:srgbClr val="c00000"/>
                </a:solidFill>
              </a:rPr>
              <a:t>군 </a:t>
            </a:r>
            <a:endParaRPr lang="ko-KR" altLang="en-US" sz="2000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altLang="ko-KR" sz="1600" b="1">
                <a:solidFill>
                  <a:prstClr val="black"/>
                </a:solidFill>
              </a:rPr>
              <a:t>(</a:t>
            </a:r>
            <a:r>
              <a:rPr lang="ko-KR" altLang="en-US" sz="1600" b="1">
                <a:solidFill>
                  <a:prstClr val="black"/>
                </a:solidFill>
              </a:rPr>
              <a:t>음료류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조미식품</a:t>
            </a:r>
            <a:r>
              <a:rPr lang="en-US" altLang="ko-KR" sz="1600" b="1">
                <a:solidFill>
                  <a:prstClr val="black"/>
                </a:solidFill>
              </a:rPr>
              <a:t>…)</a:t>
            </a:r>
            <a:endParaRPr lang="ko-KR" altLang="en-US" sz="1600" b="1">
              <a:solidFill>
                <a:prstClr val="black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37553" y="4135691"/>
            <a:ext cx="3743647" cy="7377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b="1">
                <a:solidFill>
                  <a:schemeClr val="accent2"/>
                </a:solidFill>
              </a:rPr>
              <a:t> </a:t>
            </a:r>
            <a:r>
              <a:rPr lang="en-US" altLang="ko-KR" sz="2000" b="1">
                <a:solidFill>
                  <a:schemeClr val="accent2"/>
                </a:solidFill>
              </a:rPr>
              <a:t>102</a:t>
            </a:r>
            <a:r>
              <a:rPr lang="en-US" altLang="ko-KR" sz="2200" b="1">
                <a:solidFill>
                  <a:srgbClr val="c00000"/>
                </a:solidFill>
              </a:rPr>
              <a:t> </a:t>
            </a:r>
            <a:r>
              <a:rPr lang="ko-KR" altLang="en-US" sz="2000" b="1">
                <a:solidFill>
                  <a:srgbClr val="c00000"/>
                </a:solidFill>
              </a:rPr>
              <a:t>종</a:t>
            </a:r>
            <a:r>
              <a:rPr lang="ko-KR" altLang="en-US" sz="1600" b="1">
                <a:solidFill>
                  <a:prstClr val="black"/>
                </a:solidFill>
              </a:rPr>
              <a:t> </a:t>
            </a:r>
            <a:endParaRPr lang="ko-KR" altLang="en-US" sz="1600" b="1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en-US" altLang="ko-KR" sz="1600" b="1">
                <a:solidFill>
                  <a:prstClr val="black"/>
                </a:solidFill>
              </a:rPr>
              <a:t>(</a:t>
            </a:r>
            <a:r>
              <a:rPr lang="ko-KR" altLang="en-US" sz="1600" b="1">
                <a:solidFill>
                  <a:prstClr val="black"/>
                </a:solidFill>
              </a:rPr>
              <a:t>과일</a:t>
            </a:r>
            <a:r>
              <a:rPr lang="en-US" altLang="ko-KR" sz="1600" b="1">
                <a:solidFill>
                  <a:prstClr val="black"/>
                </a:solidFill>
              </a:rPr>
              <a:t>·</a:t>
            </a:r>
            <a:r>
              <a:rPr lang="ko-KR" altLang="en-US" sz="1600" b="1">
                <a:solidFill>
                  <a:prstClr val="black"/>
                </a:solidFill>
              </a:rPr>
              <a:t>채소류음료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식초</a:t>
            </a:r>
            <a:r>
              <a:rPr lang="en-US" altLang="ko-KR" sz="1600" b="1">
                <a:solidFill>
                  <a:prstClr val="black"/>
                </a:solidFill>
              </a:rPr>
              <a:t>…)</a:t>
            </a:r>
            <a:endParaRPr lang="ko-KR" altLang="en-US" sz="1600" b="1">
              <a:solidFill>
                <a:prstClr val="black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537875" y="5122182"/>
            <a:ext cx="3743324" cy="741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2000" b="1">
                <a:solidFill>
                  <a:schemeClr val="accent2"/>
                </a:solidFill>
              </a:rPr>
              <a:t> 286</a:t>
            </a:r>
            <a:r>
              <a:rPr lang="en-US" altLang="ko-KR" sz="2000" b="1">
                <a:solidFill>
                  <a:srgbClr val="ff0000"/>
                </a:solidFill>
              </a:rPr>
              <a:t> </a:t>
            </a:r>
            <a:r>
              <a:rPr lang="ko-KR" altLang="en-US" sz="2000" b="1">
                <a:solidFill>
                  <a:srgbClr val="c00000"/>
                </a:solidFill>
              </a:rPr>
              <a:t>유형 </a:t>
            </a:r>
            <a:endParaRPr lang="ko-KR" altLang="en-US" sz="2000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altLang="ko-KR" sz="1600" b="1">
                <a:solidFill>
                  <a:prstClr val="black"/>
                </a:solidFill>
              </a:rPr>
              <a:t>(</a:t>
            </a:r>
            <a:r>
              <a:rPr lang="ko-KR" altLang="en-US" sz="1600" b="1">
                <a:solidFill>
                  <a:prstClr val="black"/>
                </a:solidFill>
              </a:rPr>
              <a:t>과채주스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발효식초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간편조리세트</a:t>
            </a:r>
            <a:r>
              <a:rPr lang="en-US" altLang="ko-KR" sz="1600" b="1">
                <a:solidFill>
                  <a:prstClr val="black"/>
                </a:solidFill>
              </a:rPr>
              <a:t>…)</a:t>
            </a:r>
            <a:endParaRPr lang="ko-KR" altLang="en-US" sz="1600" b="1">
              <a:solidFill>
                <a:prstClr val="black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535686" y="3117103"/>
            <a:ext cx="3780732" cy="725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1600" b="1">
                <a:solidFill>
                  <a:srgbClr val="c00000"/>
                </a:solidFill>
              </a:rPr>
              <a:t> </a:t>
            </a:r>
            <a:r>
              <a:rPr lang="en-US" altLang="ko-KR" sz="2000" b="1">
                <a:solidFill>
                  <a:srgbClr val="c00000"/>
                </a:solidFill>
              </a:rPr>
              <a:t>5 </a:t>
            </a:r>
            <a:r>
              <a:rPr lang="ko-KR" altLang="en-US" sz="2000" b="1">
                <a:solidFill>
                  <a:srgbClr val="c00000"/>
                </a:solidFill>
              </a:rPr>
              <a:t>군 </a:t>
            </a:r>
            <a:endParaRPr lang="ko-KR" altLang="en-US" sz="2000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altLang="ko-KR" sz="1600" b="1" spc="-250">
                <a:solidFill>
                  <a:prstClr val="black"/>
                </a:solidFill>
              </a:rPr>
              <a:t>(</a:t>
            </a:r>
            <a:r>
              <a:rPr lang="ko-KR" altLang="en-US" sz="1600" b="1" spc="-250">
                <a:solidFill>
                  <a:prstClr val="black"/>
                </a:solidFill>
              </a:rPr>
              <a:t>식육가공품 및 포장육</a:t>
            </a:r>
            <a:r>
              <a:rPr lang="en-US" altLang="ko-KR" sz="1600" b="1" spc="-250">
                <a:solidFill>
                  <a:prstClr val="black"/>
                </a:solidFill>
              </a:rPr>
              <a:t>,</a:t>
            </a:r>
            <a:r>
              <a:rPr lang="ko-KR" altLang="en-US" sz="1600" b="1" spc="-250">
                <a:solidFill>
                  <a:prstClr val="black"/>
                </a:solidFill>
              </a:rPr>
              <a:t> 알가공품류</a:t>
            </a:r>
            <a:r>
              <a:rPr lang="en-US" altLang="ko-KR" sz="1600" b="1" spc="-250">
                <a:solidFill>
                  <a:prstClr val="black"/>
                </a:solidFill>
              </a:rPr>
              <a:t>, </a:t>
            </a:r>
            <a:r>
              <a:rPr lang="ko-KR" altLang="en-US" sz="1600" b="1" spc="-250">
                <a:solidFill>
                  <a:prstClr val="black"/>
                </a:solidFill>
              </a:rPr>
              <a:t>유가공품</a:t>
            </a:r>
            <a:r>
              <a:rPr lang="en-US" altLang="ko-KR" sz="1600" b="1" spc="-250">
                <a:solidFill>
                  <a:prstClr val="black"/>
                </a:solidFill>
              </a:rPr>
              <a:t>…)</a:t>
            </a:r>
            <a:endParaRPr lang="ko-KR" altLang="en-US" sz="1600" b="1" spc="-250">
              <a:solidFill>
                <a:prstClr val="black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536481" y="4145349"/>
            <a:ext cx="3779937" cy="705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1600" b="1">
                <a:solidFill>
                  <a:prstClr val="black"/>
                </a:solidFill>
              </a:rPr>
              <a:t> </a:t>
            </a:r>
            <a:r>
              <a:rPr lang="en-US" altLang="ko-KR" sz="2000" b="1">
                <a:solidFill>
                  <a:srgbClr val="c00000"/>
                </a:solidFill>
              </a:rPr>
              <a:t>26 </a:t>
            </a:r>
            <a:r>
              <a:rPr lang="ko-KR" altLang="en-US" sz="2000" b="1">
                <a:solidFill>
                  <a:srgbClr val="c00000"/>
                </a:solidFill>
              </a:rPr>
              <a:t>종 </a:t>
            </a:r>
            <a:endParaRPr lang="ko-KR" altLang="en-US" sz="2000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altLang="ko-KR" sz="1600" b="1">
                <a:solidFill>
                  <a:prstClr val="black"/>
                </a:solidFill>
              </a:rPr>
              <a:t>(</a:t>
            </a:r>
            <a:r>
              <a:rPr lang="ko-KR" altLang="en-US" sz="1600" b="1">
                <a:solidFill>
                  <a:prstClr val="black"/>
                </a:solidFill>
              </a:rPr>
              <a:t>우유류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햄류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포장육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알가공품</a:t>
            </a:r>
            <a:r>
              <a:rPr lang="en-US" altLang="ko-KR" sz="1600" b="1">
                <a:solidFill>
                  <a:prstClr val="black"/>
                </a:solidFill>
              </a:rPr>
              <a:t>…)</a:t>
            </a:r>
            <a:endParaRPr lang="ko-KR" altLang="en-US" sz="1600" b="1">
              <a:solidFill>
                <a:prstClr val="black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4516811" y="5138125"/>
            <a:ext cx="3798812" cy="720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altLang="ko-KR" sz="2000" b="1">
                <a:solidFill>
                  <a:prstClr val="black"/>
                </a:solidFill>
              </a:rPr>
              <a:t> </a:t>
            </a:r>
            <a:r>
              <a:rPr lang="en-US" altLang="ko-KR" sz="2000" b="1">
                <a:solidFill>
                  <a:srgbClr val="c00000"/>
                </a:solidFill>
              </a:rPr>
              <a:t>74 </a:t>
            </a:r>
            <a:r>
              <a:rPr lang="ko-KR" altLang="en-US" sz="2000" b="1">
                <a:solidFill>
                  <a:srgbClr val="c00000"/>
                </a:solidFill>
              </a:rPr>
              <a:t>유형 </a:t>
            </a:r>
            <a:endParaRPr lang="ko-KR" altLang="en-US" sz="2000" b="1">
              <a:solidFill>
                <a:srgbClr val="c00000"/>
              </a:solidFill>
            </a:endParaRPr>
          </a:p>
          <a:p>
            <a:pPr lvl="0">
              <a:defRPr/>
            </a:pPr>
            <a:r>
              <a:rPr lang="en-US" altLang="ko-KR" sz="1600" b="1">
                <a:solidFill>
                  <a:prstClr val="black"/>
                </a:solidFill>
              </a:rPr>
              <a:t>(</a:t>
            </a:r>
            <a:r>
              <a:rPr lang="ko-KR" altLang="en-US" sz="1600" b="1">
                <a:solidFill>
                  <a:prstClr val="black"/>
                </a:solidFill>
              </a:rPr>
              <a:t>우유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햄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소시지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포장육</a:t>
            </a:r>
            <a:r>
              <a:rPr lang="en-US" altLang="ko-KR" sz="1600" b="1">
                <a:solidFill>
                  <a:prstClr val="black"/>
                </a:solidFill>
              </a:rPr>
              <a:t>, </a:t>
            </a:r>
            <a:r>
              <a:rPr lang="ko-KR" altLang="en-US" sz="1600" b="1">
                <a:solidFill>
                  <a:prstClr val="black"/>
                </a:solidFill>
              </a:rPr>
              <a:t>전란액</a:t>
            </a:r>
            <a:r>
              <a:rPr lang="en-US" altLang="ko-KR" sz="1600" b="1">
                <a:solidFill>
                  <a:prstClr val="black"/>
                </a:solidFill>
              </a:rPr>
              <a:t>…)</a:t>
            </a:r>
            <a:endParaRPr lang="ko-KR" altLang="en-US" sz="1600" b="1">
              <a:solidFill>
                <a:prstClr val="black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9553" y="2623522"/>
            <a:ext cx="161881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b="1">
                <a:latin typeface="맑은 고딕"/>
                <a:ea typeface="맑은 고딕"/>
              </a:rPr>
              <a:t>「식품위생법」</a:t>
            </a:r>
            <a:endParaRPr lang="ko-KR" altLang="en-US" b="1">
              <a:latin typeface="맑은 고딕"/>
              <a:ea typeface="맑은 고딕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82449" y="2623522"/>
            <a:ext cx="239079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b="1">
                <a:latin typeface="맑은 고딕"/>
                <a:ea typeface="맑은 고딕"/>
              </a:rPr>
              <a:t>「축산물 위생관리법」</a:t>
            </a:r>
            <a:endParaRPr lang="ko-KR" altLang="en-US" b="1">
              <a:latin typeface="맑은 고딕"/>
              <a:ea typeface="맑은 고딕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5753" y="1959224"/>
            <a:ext cx="3582687" cy="4486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400" b="1" u="sng">
                <a:latin typeface="맑은 고딕"/>
                <a:ea typeface="맑은 고딕"/>
              </a:rPr>
              <a:t>24</a:t>
            </a:r>
            <a:r>
              <a:rPr lang="ko-KR" altLang="en-US" sz="2400" b="1" u="sng">
                <a:latin typeface="맑은 고딕"/>
                <a:ea typeface="맑은 고딕"/>
              </a:rPr>
              <a:t>군 </a:t>
            </a:r>
            <a:r>
              <a:rPr lang="en-US" altLang="ko-KR" sz="2400" b="1" u="sng">
                <a:latin typeface="맑은 고딕"/>
                <a:ea typeface="맑은 고딕"/>
              </a:rPr>
              <a:t>102</a:t>
            </a:r>
            <a:r>
              <a:rPr lang="ko-KR" altLang="en-US" sz="2400" b="1" u="sng">
                <a:latin typeface="맑은 고딕"/>
                <a:ea typeface="맑은 고딕"/>
              </a:rPr>
              <a:t>종 </a:t>
            </a:r>
            <a:r>
              <a:rPr lang="en-US" altLang="ko-KR" sz="2400" b="1" u="sng">
                <a:latin typeface="맑은 고딕"/>
                <a:ea typeface="맑은 고딕"/>
              </a:rPr>
              <a:t>286</a:t>
            </a:r>
            <a:r>
              <a:rPr lang="ko-KR" altLang="en-US" sz="2400" b="1" u="sng">
                <a:latin typeface="맑은 고딕"/>
                <a:ea typeface="맑은 고딕"/>
              </a:rPr>
              <a:t>개 유형 </a:t>
            </a:r>
            <a:endParaRPr lang="ko-KR" altLang="en-US" sz="2400" b="1" u="sng">
              <a:latin typeface="맑은 고딕"/>
              <a:ea typeface="맑은 고딕"/>
            </a:endParaRPr>
          </a:p>
        </p:txBody>
      </p:sp>
      <p:sp>
        <p:nvSpPr>
          <p:cNvPr id="14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</p:cSld>
  <p:clrMapOvr>
    <a:masterClrMapping/>
  </p:clrMapOvr>
</p:sld>
</file>

<file path=ppt/slides/slide5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95536" y="1813416"/>
          <a:ext cx="8201689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4905"/>
                <a:gridCol w="2520280"/>
                <a:gridCol w="4536504"/>
              </a:tblGrid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군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종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algn="ctr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유형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 rowSpan="2"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en-US" altLang="ko-KR"/>
                        <a:t>2. </a:t>
                      </a:r>
                      <a:r>
                        <a:rPr lang="ko-KR" altLang="en-US"/>
                        <a:t>빙과류</a:t>
                      </a:r>
                      <a:r>
                        <a:rPr lang="en-US" altLang="ko-KR"/>
                        <a:t>(10)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아이스크림류</a:t>
                      </a:r>
                      <a:r>
                        <a:rPr lang="en-US" altLang="ko-KR"/>
                        <a:t>(5) 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아이스크림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아이스밀크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샤베트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저지방아이스크림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비유지방아이스크림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 v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아이스크림믹스류</a:t>
                      </a:r>
                      <a:r>
                        <a:rPr lang="en-US" altLang="ko-KR"/>
                        <a:t>(5)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아이스크림믹스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아이스밀크믹스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샤베트믹스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저 지방아이스크림믹스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비유지방아이스크림믹스</a:t>
                      </a:r>
                      <a:endParaRPr lang="ko-KR" altLang="en-US"/>
                    </a:p>
                  </a:txBody>
                  <a:tcPr marL="91440" marR="91440"/>
                </a:tc>
              </a:tr>
              <a:tr h="370840"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en-US" altLang="ko-KR"/>
                        <a:t>10. </a:t>
                      </a:r>
                      <a:r>
                        <a:rPr lang="ko-KR" altLang="en-US"/>
                        <a:t>특수영양식품</a:t>
                      </a:r>
                      <a:r>
                        <a:rPr lang="en-US" altLang="ko-KR"/>
                        <a:t>(2)</a:t>
                      </a:r>
                      <a:endParaRPr lang="en-US" altLang="ko-KR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조제유류</a:t>
                      </a:r>
                      <a:r>
                        <a:rPr lang="en-US" altLang="ko-KR"/>
                        <a:t>(2)</a:t>
                      </a:r>
                      <a:endParaRPr lang="ko-KR" altLang="en-US"/>
                    </a:p>
                  </a:txBody>
                  <a:tcPr marL="91440" marR="91440"/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lvl="0" latinLnBrk="1">
                        <a:lnSpc>
                          <a:spcPts val="2700"/>
                        </a:lnSpc>
                        <a:defRPr/>
                      </a:pPr>
                      <a:r>
                        <a:rPr lang="ko-KR" altLang="en-US"/>
                        <a:t>영아용 조제유</a:t>
                      </a:r>
                      <a:r>
                        <a:rPr lang="en-US" altLang="ko-KR"/>
                        <a:t>, </a:t>
                      </a:r>
                      <a:r>
                        <a:rPr lang="ko-KR" altLang="en-US"/>
                        <a:t>성장기용 조제유</a:t>
                      </a:r>
                      <a:endParaRPr lang="ko-KR" altLang="en-US"/>
                    </a:p>
                  </a:txBody>
                  <a:tcPr marL="91440" marR="91440"/>
                </a:tc>
              </a:tr>
            </a:tbl>
          </a:graphicData>
        </a:graphic>
      </p:graphicFrame>
      <p:sp>
        <p:nvSpPr>
          <p:cNvPr id="3" name="제목 1"/>
          <p:cNvSpPr txBox="1"/>
          <p:nvPr/>
        </p:nvSpPr>
        <p:spPr>
          <a:xfrm>
            <a:off x="168363" y="1165344"/>
            <a:ext cx="865210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「축산물위생관리법」 적용대상 유형 중 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‘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유</a:t>
            </a: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’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 관련 유형 </a:t>
            </a: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4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323397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/>
          <p:cNvSpPr>
            <a:spLocks noChangeArrowheads="1"/>
          </p:cNvSpPr>
          <p:nvPr/>
        </p:nvSpPr>
        <p:spPr>
          <a:xfrm>
            <a:off x="703878" y="1500174"/>
            <a:ext cx="4296751" cy="18739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축산물 기준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규격 통합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>
          <a:xfrm>
            <a:off x="323821" y="2091270"/>
            <a:ext cx="8640668" cy="320993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20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400">
                <a:solidFill>
                  <a:schemeClr val="tx2"/>
                </a:solidFill>
                <a:latin typeface="맑은 고딕"/>
                <a:ea typeface="맑은 고딕"/>
              </a:rPr>
              <a:t>「식품의 기준 및 규격」 전부개정고시</a:t>
            </a:r>
            <a:endParaRPr lang="ko-KR" altLang="en-US" sz="24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000">
                <a:latin typeface="맑은 고딕"/>
                <a:ea typeface="맑은 고딕"/>
              </a:rPr>
              <a:t>   </a:t>
            </a:r>
            <a:r>
              <a:rPr lang="en-US" altLang="ko-KR" sz="2000">
                <a:latin typeface="맑은 고딕"/>
                <a:ea typeface="맑은 고딕"/>
              </a:rPr>
              <a:t>- </a:t>
            </a:r>
            <a:r>
              <a:rPr lang="ko-KR" altLang="en-US" sz="2000">
                <a:latin typeface="맑은 고딕"/>
                <a:ea typeface="맑은 고딕"/>
              </a:rPr>
              <a:t>축산물가공품 업무가 식품위생법으로 이관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입법예고 </a:t>
            </a:r>
            <a:r>
              <a:rPr lang="en-US" altLang="ko-KR" sz="2000">
                <a:latin typeface="맑은 고딕"/>
                <a:ea typeface="맑은 고딕"/>
              </a:rPr>
              <a:t>‘16.4.21)</a:t>
            </a: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- </a:t>
            </a:r>
            <a:r>
              <a:rPr lang="ko-KR" altLang="en-US" sz="2000">
                <a:latin typeface="맑은 고딕"/>
                <a:ea typeface="맑은 고딕"/>
              </a:rPr>
              <a:t>식품과 축산물 기준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규격의 일원화 필요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ko-KR" altLang="en-US" sz="2000">
                <a:latin typeface="맑은 고딕"/>
                <a:ea typeface="맑은 고딕"/>
              </a:rPr>
              <a:t>공전 통합 추진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20000"/>
              </a:spcBef>
              <a:defRPr/>
            </a:pPr>
            <a:r>
              <a:rPr lang="en-US" altLang="ko-KR" sz="2000" b="1">
                <a:latin typeface="맑은 고딕"/>
                <a:ea typeface="맑은 고딕"/>
              </a:rPr>
              <a:t>⇒ </a:t>
            </a:r>
            <a:r>
              <a:rPr lang="en-US" altLang="ko-KR" sz="2000" b="1">
                <a:solidFill>
                  <a:srgbClr val="c00000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1">
                <a:solidFill>
                  <a:srgbClr val="c00000"/>
                </a:solidFill>
                <a:latin typeface="맑은 고딕"/>
                <a:ea typeface="맑은 고딕"/>
              </a:rPr>
              <a:t>식약처 고시 제</a:t>
            </a:r>
            <a:r>
              <a:rPr lang="en-US" altLang="ko-KR" sz="2000" b="1">
                <a:solidFill>
                  <a:srgbClr val="c00000"/>
                </a:solidFill>
                <a:latin typeface="맑은 고딕"/>
                <a:ea typeface="맑은 고딕"/>
              </a:rPr>
              <a:t>2016-154</a:t>
            </a:r>
            <a:r>
              <a:rPr lang="ko-KR" altLang="en-US" sz="2000" b="1">
                <a:solidFill>
                  <a:srgbClr val="c00000"/>
                </a:solidFill>
                <a:latin typeface="맑은 고딕"/>
                <a:ea typeface="맑은 고딕"/>
              </a:rPr>
              <a:t>호</a:t>
            </a:r>
            <a:r>
              <a:rPr lang="en-US" altLang="ko-KR" sz="2000" b="1">
                <a:solidFill>
                  <a:srgbClr val="c00000"/>
                </a:solidFill>
                <a:latin typeface="맑은 고딕"/>
                <a:ea typeface="맑은 고딕"/>
              </a:rPr>
              <a:t>(‘16.12.29, </a:t>
            </a:r>
            <a:r>
              <a:rPr lang="ko-KR" altLang="en-US" sz="2000" b="1">
                <a:solidFill>
                  <a:srgbClr val="c00000"/>
                </a:solidFill>
                <a:latin typeface="맑은 고딕"/>
                <a:ea typeface="맑은 고딕"/>
              </a:rPr>
              <a:t>전면시행일 </a:t>
            </a:r>
            <a:r>
              <a:rPr lang="en-US" altLang="ko-KR" sz="2000" b="1">
                <a:solidFill>
                  <a:srgbClr val="c00000"/>
                </a:solidFill>
                <a:latin typeface="맑은 고딕"/>
                <a:ea typeface="맑은 고딕"/>
              </a:rPr>
              <a:t>: ‘18.1.1.)</a:t>
            </a:r>
            <a:endParaRPr lang="en-US" altLang="ko-KR" sz="2000" b="1">
              <a:solidFill>
                <a:srgbClr val="c00000"/>
              </a:solidFill>
              <a:latin typeface="맑은 고딕"/>
              <a:ea typeface="맑은 고딕"/>
            </a:endParaRPr>
          </a:p>
        </p:txBody>
      </p:sp>
      <p:sp>
        <p:nvSpPr>
          <p:cNvPr id="8" name="제목 1"/>
          <p:cNvSpPr txBox="1"/>
          <p:nvPr/>
        </p:nvSpPr>
        <p:spPr>
          <a:xfrm>
            <a:off x="323821" y="332656"/>
            <a:ext cx="448609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Ⅰ.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기준규격 관리제도 변천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313934"/>
              </p:ext>
            </p:extLst>
          </p:nvPr>
        </p:nvGraphicFramePr>
        <p:xfrm>
          <a:off x="467544" y="404664"/>
          <a:ext cx="8208912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2520280"/>
                <a:gridCol w="453650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군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유형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rowSpan="13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18. </a:t>
                      </a:r>
                      <a:r>
                        <a:rPr lang="ko-KR" altLang="en-US" dirty="0" err="1" smtClean="0"/>
                        <a:t>유가공품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(35)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우유류</a:t>
                      </a:r>
                      <a:r>
                        <a:rPr lang="en-US" altLang="ko-KR" dirty="0" smtClean="0"/>
                        <a:t>(2)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환원유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가공유류</a:t>
                      </a:r>
                      <a:r>
                        <a:rPr lang="en-US" altLang="ko-KR" dirty="0" smtClean="0"/>
                        <a:t>(4)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강화우유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유산균첨가우유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유당분해우유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가공유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산양유</a:t>
                      </a:r>
                      <a:r>
                        <a:rPr lang="en-US" altLang="ko-KR" dirty="0" smtClean="0"/>
                        <a:t>(1)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산양유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발효유류</a:t>
                      </a:r>
                      <a:r>
                        <a:rPr lang="en-US" altLang="ko-KR" dirty="0" smtClean="0"/>
                        <a:t>(6)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발효유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농후발효유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크림발효유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농후크림발효유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발효버터유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발효유분말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버터유</a:t>
                      </a:r>
                      <a:r>
                        <a:rPr lang="en-US" altLang="ko-KR" dirty="0" smtClean="0"/>
                        <a:t>(1)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버터유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농축유류</a:t>
                      </a:r>
                      <a:r>
                        <a:rPr lang="en-US" altLang="ko-KR" dirty="0" smtClean="0"/>
                        <a:t>(5)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농축우유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탈지농축우유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가당연유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가당탈지연유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가공연유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유크림류</a:t>
                      </a:r>
                      <a:r>
                        <a:rPr lang="en-US" altLang="ko-KR" dirty="0" smtClean="0"/>
                        <a:t>(2)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유크림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가공유크림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버터류</a:t>
                      </a:r>
                      <a:r>
                        <a:rPr lang="en-US" altLang="ko-KR" dirty="0" smtClean="0"/>
                        <a:t>(3)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버터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가공버터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버터오일</a:t>
                      </a:r>
                      <a:endParaRPr lang="ko-KR" alt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치즈류</a:t>
                      </a:r>
                      <a:r>
                        <a:rPr lang="en-US" altLang="ko-KR" dirty="0" smtClean="0"/>
                        <a:t>(2)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자연치즈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가공치즈</a:t>
                      </a:r>
                      <a:endParaRPr lang="ko-KR" altLang="en-US" dirty="0"/>
                    </a:p>
                  </a:txBody>
                  <a:tcPr/>
                </a:tc>
              </a:tr>
              <a:tr h="29159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분유류</a:t>
                      </a:r>
                      <a:r>
                        <a:rPr lang="en-US" altLang="ko-KR" dirty="0" smtClean="0"/>
                        <a:t>(4)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전지분유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탈지분유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가당분유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혼합분유</a:t>
                      </a:r>
                      <a:endParaRPr lang="ko-KR" altLang="en-US" dirty="0"/>
                    </a:p>
                  </a:txBody>
                  <a:tcPr/>
                </a:tc>
              </a:tr>
              <a:tr h="2174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유청류</a:t>
                      </a:r>
                      <a:r>
                        <a:rPr lang="en-US" altLang="ko-KR" dirty="0" smtClean="0"/>
                        <a:t>(3)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유청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농축유청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유청단백분말</a:t>
                      </a:r>
                      <a:endParaRPr lang="ko-KR" altLang="en-US" dirty="0"/>
                    </a:p>
                  </a:txBody>
                  <a:tcPr/>
                </a:tc>
              </a:tr>
              <a:tr h="1432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유당</a:t>
                      </a:r>
                      <a:r>
                        <a:rPr lang="en-US" altLang="ko-KR" dirty="0" smtClean="0"/>
                        <a:t>(1)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유당</a:t>
                      </a:r>
                      <a:endParaRPr lang="ko-KR" altLang="en-US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유단백가수분해식품</a:t>
                      </a:r>
                      <a:r>
                        <a:rPr lang="en-US" altLang="ko-KR" dirty="0" smtClean="0"/>
                        <a:t>(1)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유단백가수분해식품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5904686"/>
      </p:ext>
    </p:extLst>
  </p:cSld>
  <p:clrMapOvr>
    <a:masterClrMapping/>
  </p:clrMapOvr>
</p:sld>
</file>

<file path=ppt/slides/slide6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"/>
          <p:cNvSpPr>
            <a:spLocks noChangeArrowheads="1"/>
          </p:cNvSpPr>
          <p:nvPr/>
        </p:nvSpPr>
        <p:spPr>
          <a:xfrm>
            <a:off x="704728" y="1340769"/>
            <a:ext cx="4227313" cy="18739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식품의 기준 및 규격 검색 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1 </a:t>
            </a:r>
            <a:r>
              <a:rPr lang="en-US" altLang="ko-KR" sz="2400">
                <a:latin typeface="맑은 고딕"/>
                <a:ea typeface="맑은 고딕"/>
              </a:rPr>
              <a:t>: </a:t>
            </a:r>
            <a:r>
              <a:rPr lang="ko-KR" altLang="en-US" sz="2400">
                <a:latin typeface="맑은 고딕"/>
                <a:ea typeface="맑은 고딕"/>
              </a:rPr>
              <a:t>식품의약품안전처 </a:t>
            </a:r>
            <a:endParaRPr lang="ko-KR" altLang="en-US" sz="2400">
              <a:latin typeface="맑은 고딕"/>
              <a:ea typeface="맑은 고딕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>
          <a:xfrm>
            <a:off x="395536" y="1916832"/>
            <a:ext cx="8319299" cy="430544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22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4924420" y="4492170"/>
            <a:ext cx="2232248" cy="3076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9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11605" y="2423143"/>
            <a:ext cx="8268503" cy="32928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" name="모서리가 둥근 직사각형 13"/>
          <p:cNvSpPr/>
          <p:nvPr/>
        </p:nvSpPr>
        <p:spPr>
          <a:xfrm>
            <a:off x="2484330" y="3350531"/>
            <a:ext cx="551746" cy="2443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4211960" y="3387397"/>
            <a:ext cx="720081" cy="207525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4211821" y="2715831"/>
            <a:ext cx="610013" cy="244391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40544" y="3159146"/>
            <a:ext cx="703622" cy="191386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40236" y="4365104"/>
            <a:ext cx="5124252" cy="2242866"/>
          </a:xfrm>
          <a:prstGeom prst="rect">
            <a:avLst/>
          </a:prstGeom>
          <a:ln>
            <a:solidFill>
              <a:schemeClr val="dk1"/>
            </a:solidFill>
          </a:ln>
        </p:spPr>
      </p:pic>
      <p:cxnSp>
        <p:nvCxnSpPr>
          <p:cNvPr id="7" name="직선 화살표 연결선 6"/>
          <p:cNvCxnSpPr>
            <a:stCxn id="13" idx="1"/>
          </p:cNvCxnSpPr>
          <p:nvPr/>
        </p:nvCxnSpPr>
        <p:spPr>
          <a:xfrm rot="5400000">
            <a:off x="5111179" y="3435739"/>
            <a:ext cx="1110265" cy="7484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6"/>
          <p:cNvCxnSpPr/>
          <p:nvPr/>
        </p:nvCxnSpPr>
        <p:spPr>
          <a:xfrm rot="5400000">
            <a:off x="4239987" y="5099019"/>
            <a:ext cx="1254281" cy="158208"/>
          </a:xfrm>
          <a:prstGeom prst="straightConnector1">
            <a:avLst/>
          </a:prstGeom>
          <a:noFill/>
          <a:ln w="19050" cap="flat" cmpd="sng" algn="ctr">
            <a:solidFill>
              <a:srgbClr val="c00000">
                <a:alpha val="100000"/>
              </a:srgbClr>
            </a:solidFill>
            <a:prstDash val="solid"/>
            <a:tailEnd type="arrow"/>
          </a:ln>
        </p:spPr>
      </p:cxnSp>
      <p:sp>
        <p:nvSpPr>
          <p:cNvPr id="27" name="모서리가 둥근 직사각형 26"/>
          <p:cNvSpPr/>
          <p:nvPr/>
        </p:nvSpPr>
        <p:spPr>
          <a:xfrm>
            <a:off x="4572000" y="4365104"/>
            <a:ext cx="703622" cy="191386"/>
          </a:xfrm>
          <a:prstGeom prst="roundRect">
            <a:avLst>
              <a:gd name="adj" fmla="val 16667"/>
            </a:avLst>
          </a:prstGeom>
          <a:noFill/>
          <a:ln w="2540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lvl="0" algn="ctr"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맑은 고딕"/>
              <a:ea typeface="맑은 고딕"/>
              <a:cs typeface="맑은 고딕"/>
            </a:endParaRPr>
          </a:p>
        </p:txBody>
      </p:sp>
    </p:spTree>
  </p:cSld>
  <p:clrMapOvr>
    <a:masterClrMapping/>
  </p:clrMapOvr>
</p:sld>
</file>

<file path=ppt/slides/slide6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2"/>
          <p:cNvSpPr>
            <a:spLocks noChangeArrowheads="1"/>
          </p:cNvSpPr>
          <p:nvPr/>
        </p:nvSpPr>
        <p:spPr>
          <a:xfrm>
            <a:off x="704728" y="1340769"/>
            <a:ext cx="4227313" cy="18739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식품의 기준 및 규격 검색 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  </a:t>
            </a:r>
            <a:r>
              <a:rPr lang="en-US" altLang="ko-KR" sz="2400">
                <a:latin typeface="맑은 고딕"/>
                <a:ea typeface="맑은 고딕"/>
              </a:rPr>
              <a:t>: </a:t>
            </a:r>
            <a:r>
              <a:rPr lang="ko-KR" altLang="en-US" sz="2400">
                <a:latin typeface="맑은 고딕"/>
                <a:ea typeface="맑은 고딕"/>
              </a:rPr>
              <a:t>법제처 국가법령정보센터 </a:t>
            </a:r>
            <a:endParaRPr lang="ko-KR" altLang="en-US" sz="2400">
              <a:latin typeface="맑은 고딕"/>
              <a:ea typeface="맑은 고딕"/>
            </a:endParaRPr>
          </a:p>
          <a:p>
            <a:pPr lvl="0" algn="l">
              <a:lnSpc>
                <a:spcPct val="90000"/>
              </a:lnSpc>
              <a:defRPr/>
            </a:pP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>
          <a:xfrm>
            <a:off x="395536" y="1916832"/>
            <a:ext cx="8319299" cy="4305448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22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2810" y="2054084"/>
            <a:ext cx="8577662" cy="288708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76176" y="4365104"/>
            <a:ext cx="3484438" cy="203595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987824" y="4941168"/>
            <a:ext cx="6028923" cy="185854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모서리가 둥근 직사각형 18"/>
          <p:cNvSpPr/>
          <p:nvPr/>
        </p:nvSpPr>
        <p:spPr>
          <a:xfrm>
            <a:off x="2699793" y="2277728"/>
            <a:ext cx="2232248" cy="3076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3182503" y="3067580"/>
            <a:ext cx="453393" cy="307623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586136" y="6165304"/>
            <a:ext cx="2401688" cy="153811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228184" y="5401791"/>
            <a:ext cx="576064" cy="21160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cxnSp>
        <p:nvCxnSpPr>
          <p:cNvPr id="8" name="직선 화살표 연결선 7"/>
          <p:cNvCxnSpPr>
            <a:endCxn id="20" idx="0"/>
          </p:cNvCxnSpPr>
          <p:nvPr/>
        </p:nvCxnSpPr>
        <p:spPr>
          <a:xfrm flipH="1">
            <a:off x="3409200" y="2585351"/>
            <a:ext cx="406717" cy="482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>
            <a:stCxn id="20" idx="2"/>
            <a:endCxn id="21" idx="0"/>
          </p:cNvCxnSpPr>
          <p:nvPr/>
        </p:nvCxnSpPr>
        <p:spPr>
          <a:xfrm flipH="1">
            <a:off x="1786980" y="3375203"/>
            <a:ext cx="1622220" cy="27901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V="1">
            <a:off x="3004808" y="5507595"/>
            <a:ext cx="3223376" cy="7146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1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340769"/>
            <a:ext cx="4155307" cy="18739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모바일 식품공전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24668" y="1931865"/>
            <a:ext cx="8319299" cy="4089424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22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7" name="TextBox 30"/>
          <p:cNvSpPr txBox="1">
            <a:spLocks noChangeArrowheads="1"/>
          </p:cNvSpPr>
          <p:nvPr/>
        </p:nvSpPr>
        <p:spPr>
          <a:xfrm>
            <a:off x="746150" y="5065366"/>
            <a:ext cx="2040865" cy="52322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2800" b="0">
                <a:latin typeface="맑은 고딕"/>
                <a:ea typeface="맑은 고딕"/>
              </a:rPr>
              <a:t>&lt;QR </a:t>
            </a:r>
            <a:r>
              <a:rPr lang="ko-KR" altLang="en-US" sz="2800" b="0">
                <a:latin typeface="맑은 고딕"/>
                <a:ea typeface="맑은 고딕"/>
              </a:rPr>
              <a:t>코드</a:t>
            </a:r>
            <a:r>
              <a:rPr lang="en-US" altLang="ko-KR" sz="2800" b="0">
                <a:latin typeface="맑은 고딕"/>
                <a:ea typeface="맑은 고딕"/>
              </a:rPr>
              <a:t>&gt;</a:t>
            </a:r>
            <a:endParaRPr lang="ko-KR" altLang="en-US" sz="2800" b="0">
              <a:latin typeface="맑은 고딕"/>
              <a:ea typeface="맑은 고딕"/>
            </a:endParaRPr>
          </a:p>
        </p:txBody>
      </p:sp>
      <p:sp>
        <p:nvSpPr>
          <p:cNvPr id="8" name="TextBox 31"/>
          <p:cNvSpPr txBox="1">
            <a:spLocks noChangeArrowheads="1"/>
          </p:cNvSpPr>
          <p:nvPr/>
        </p:nvSpPr>
        <p:spPr>
          <a:xfrm>
            <a:off x="3050929" y="2360142"/>
            <a:ext cx="5697537" cy="261952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en-US" altLang="ko-KR" sz="2200" b="0">
                <a:solidFill>
                  <a:schemeClr val="tx2"/>
                </a:solidFill>
                <a:latin typeface="맑은 고딕"/>
                <a:ea typeface="맑은 고딕"/>
              </a:rPr>
              <a:t>※ </a:t>
            </a:r>
            <a:r>
              <a:rPr lang="ko-KR" altLang="en-US" sz="2200" b="0">
                <a:solidFill>
                  <a:schemeClr val="tx2"/>
                </a:solidFill>
                <a:latin typeface="맑은 고딕"/>
                <a:ea typeface="맑은 고딕"/>
              </a:rPr>
              <a:t>접속방법</a:t>
            </a:r>
            <a:endParaRPr lang="ko-KR" altLang="en-US" sz="2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>
              <a:lnSpc>
                <a:spcPct val="130000"/>
              </a:lnSpc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인터넷 주소창에 아래의 주소 입력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 algn="ctr">
              <a:lnSpc>
                <a:spcPct val="130000"/>
              </a:lnSpc>
              <a:defRPr/>
            </a:pPr>
            <a:r>
              <a:rPr lang="en-US" altLang="ko-KR" sz="1600" b="0" u="sng" spc="-150">
                <a:solidFill>
                  <a:schemeClr val="tx2"/>
                </a:solidFill>
                <a:latin typeface="맑은 고딕"/>
                <a:ea typeface="맑은 고딕"/>
                <a:hlinkClick r:id="rId2"/>
              </a:rPr>
              <a:t>&lt;http://www.foodsafetykorea.go.kr/foodcode/index.jsp&gt;</a:t>
            </a:r>
            <a:endParaRPr lang="en-US" altLang="ko-KR" sz="1600" b="0" u="sng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>
              <a:lnSpc>
                <a:spcPct val="130000"/>
              </a:lnSpc>
              <a:defRPr/>
            </a:pPr>
            <a:r>
              <a:rPr lang="en-US" altLang="ko-KR" sz="2000" b="0" spc="-15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b="0" spc="-15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b="0" spc="-150">
                <a:solidFill>
                  <a:schemeClr val="tx2"/>
                </a:solidFill>
                <a:latin typeface="맑은 고딕"/>
                <a:ea typeface="맑은 고딕"/>
              </a:rPr>
              <a:t>아이폰 및 안드로이드  스마트폰 사용자  </a:t>
            </a:r>
            <a:r>
              <a:rPr lang="ko-KR" altLang="en-US" b="0" spc="-150">
                <a:solidFill>
                  <a:srgbClr val="9900ff"/>
                </a:solidFill>
                <a:latin typeface="맑은 고딕"/>
                <a:ea typeface="맑은 고딕"/>
              </a:rPr>
              <a:t>즐겨 찾기</a:t>
            </a:r>
            <a:endParaRPr lang="ko-KR" altLang="en-US" b="0" spc="-150">
              <a:solidFill>
                <a:srgbClr val="9900ff"/>
              </a:solidFill>
              <a:latin typeface="맑은 고딕"/>
              <a:ea typeface="맑은 고딕"/>
            </a:endParaRPr>
          </a:p>
          <a:p>
            <a:pPr marL="87313" lvl="0">
              <a:lnSpc>
                <a:spcPct val="130000"/>
              </a:lnSpc>
              <a:defRPr/>
            </a:pPr>
            <a:endParaRPr lang="ko-KR" altLang="en-US" sz="12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>
              <a:lnSpc>
                <a:spcPct val="130000"/>
              </a:lnSpc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좌측 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QR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코드 스캔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87313" lvl="0">
              <a:lnSpc>
                <a:spcPct val="130000"/>
              </a:lnSpc>
              <a:defRPr/>
            </a:pPr>
            <a:r>
              <a:rPr lang="en-US" altLang="ko-KR" b="0" spc="-150">
                <a:solidFill>
                  <a:schemeClr val="tx2"/>
                </a:solidFill>
                <a:latin typeface="맑은 고딕"/>
                <a:ea typeface="맑은 고딕"/>
              </a:rPr>
              <a:t>  : </a:t>
            </a:r>
            <a:r>
              <a:rPr lang="ko-KR" altLang="en-US" b="0" spc="-150">
                <a:solidFill>
                  <a:schemeClr val="tx2"/>
                </a:solidFill>
                <a:latin typeface="맑은 고딕"/>
                <a:ea typeface="맑은 고딕"/>
              </a:rPr>
              <a:t>아이폰 및 안드로이드  스마트폰 사용자  </a:t>
            </a:r>
            <a:r>
              <a:rPr lang="ko-KR" altLang="en-US" b="0" spc="-150">
                <a:solidFill>
                  <a:srgbClr val="9900ff"/>
                </a:solidFill>
                <a:latin typeface="맑은 고딕"/>
                <a:ea typeface="맑은 고딕"/>
              </a:rPr>
              <a:t>즐겨 찾기</a:t>
            </a:r>
            <a:endParaRPr lang="en-US" altLang="ko-KR" b="0" spc="-15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pic>
        <p:nvPicPr>
          <p:cNvPr id="9" name="_x383543288" descr="EMB00001ccc0a5e"/>
          <p:cNvPicPr>
            <a:picLocks noChangeAspect="1" noChangeArrowheads="1"/>
          </p:cNvPicPr>
          <p:nvPr/>
        </p:nvPicPr>
        <p:blipFill rotWithShape="1">
          <a:blip r:embed="rId3"/>
          <a:srcRect l="10990" t="10640" r="12760" b="12050"/>
          <a:stretch>
            <a:fillRect/>
          </a:stretch>
        </p:blipFill>
        <p:spPr>
          <a:xfrm>
            <a:off x="395538" y="2265610"/>
            <a:ext cx="2730511" cy="2768600"/>
          </a:xfrm>
          <a:prstGeom prst="rect">
            <a:avLst/>
          </a:prstGeom>
          <a:noFill/>
        </p:spPr>
      </p:pic>
      <p:sp>
        <p:nvSpPr>
          <p:cNvPr id="13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139755" y="980728"/>
            <a:ext cx="2752725" cy="5610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미생물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r>
              <a:rPr lang="ko-KR" altLang="en-US" sz="1900">
                <a:latin typeface="맑은 고딕"/>
                <a:ea typeface="맑은 고딕"/>
              </a:rPr>
              <a:t>제</a:t>
            </a:r>
            <a:r>
              <a:rPr lang="en-US" altLang="ko-KR" sz="1900">
                <a:latin typeface="맑은 고딕"/>
                <a:ea typeface="맑은 고딕"/>
              </a:rPr>
              <a:t>2. </a:t>
            </a:r>
            <a:r>
              <a:rPr lang="ko-KR" altLang="en-US" sz="1900">
                <a:latin typeface="맑은 고딕"/>
                <a:ea typeface="맑은 고딕"/>
              </a:rPr>
              <a:t>식품일반에 대한 공통기준 및 규격</a:t>
            </a:r>
            <a:endParaRPr lang="ko-KR" altLang="en-US" sz="19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900">
                <a:latin typeface="맑은 고딕"/>
                <a:ea typeface="맑은 고딕"/>
              </a:rPr>
              <a:t>1. </a:t>
            </a:r>
            <a:r>
              <a:rPr lang="ko-KR" altLang="en-US" sz="1900">
                <a:latin typeface="맑은 고딕"/>
                <a:ea typeface="맑은 고딕"/>
              </a:rPr>
              <a:t>식품원료 기준</a:t>
            </a:r>
            <a:endParaRPr lang="ko-KR" altLang="en-US" sz="19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900">
                <a:latin typeface="맑은 고딕"/>
                <a:ea typeface="맑은 고딕"/>
              </a:rPr>
              <a:t>(13)원유에는 중화</a:t>
            </a:r>
            <a:r>
              <a:rPr lang="en-US" altLang="ko-KR" sz="1900">
                <a:latin typeface="맑은 고딕"/>
              </a:rPr>
              <a:t>･</a:t>
            </a:r>
            <a:r>
              <a:rPr lang="en-US" altLang="ko-KR" sz="1900">
                <a:latin typeface="맑은 고딕"/>
                <a:ea typeface="맑은 고딕"/>
              </a:rPr>
              <a:t>살균</a:t>
            </a:r>
            <a:r>
              <a:rPr lang="en-US" altLang="ko-KR" sz="1900">
                <a:latin typeface="맑은 고딕"/>
              </a:rPr>
              <a:t>･</a:t>
            </a:r>
            <a:r>
              <a:rPr lang="en-US" altLang="ko-KR" sz="1900">
                <a:latin typeface="맑은 고딕"/>
                <a:ea typeface="맑은 고딕"/>
              </a:rPr>
              <a:t>균증식 억제 및 보관을 위한 약제가</a:t>
            </a:r>
            <a:endParaRPr lang="en-US" altLang="ko-KR" sz="19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900">
                <a:latin typeface="맑은 고딕"/>
                <a:ea typeface="맑은 고딕"/>
              </a:rPr>
              <a:t> 첨가되어서는 아니 되며, 우유와 양유는 동일 작업시설에서</a:t>
            </a:r>
            <a:endParaRPr lang="en-US" altLang="ko-KR" sz="19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900">
                <a:latin typeface="맑은 고딕"/>
                <a:ea typeface="맑은 고딕"/>
              </a:rPr>
              <a:t> 수유하여서는 아니 되고 혼입하여서도 아니 된다. </a:t>
            </a:r>
            <a:endParaRPr lang="en-US" altLang="ko-KR" sz="19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19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1900">
                <a:latin typeface="맑은 고딕"/>
                <a:ea typeface="맑은 고딕"/>
              </a:rPr>
              <a:t>2. </a:t>
            </a:r>
            <a:r>
              <a:rPr lang="ko-KR" altLang="en-US" sz="1900">
                <a:latin typeface="맑은 고딕"/>
                <a:ea typeface="맑은 고딕"/>
              </a:rPr>
              <a:t>제조가공 기준</a:t>
            </a:r>
            <a:endParaRPr lang="ko-KR" altLang="en-US" sz="1900">
              <a:latin typeface="맑은 고딕"/>
              <a:ea typeface="맑은 고딕"/>
            </a:endParaRPr>
          </a:p>
          <a:p>
            <a:pPr marL="449036" lvl="0" indent="-449036">
              <a:tabLst>
                <a:tab pos="7824108" algn="l"/>
              </a:tabLst>
              <a:defRPr/>
            </a:pPr>
            <a:r>
              <a:rPr lang="en-US" altLang="ko-KR" sz="1900">
                <a:latin typeface="맑은 고딕"/>
                <a:ea typeface="맑은 고딕"/>
              </a:rPr>
              <a:t>13) </a:t>
            </a:r>
            <a:r>
              <a:rPr lang="ko-KR" altLang="en-US" sz="1900">
                <a:latin typeface="맑은 고딕"/>
                <a:ea typeface="맑은 고딕"/>
              </a:rPr>
              <a:t>원유는 이물을 제거하기 위한 청정공정과 필요한 경우 유지방구의 </a:t>
            </a:r>
            <a:endParaRPr lang="ko-KR" altLang="en-US" sz="1900">
              <a:latin typeface="맑은 고딕"/>
              <a:ea typeface="맑은 고딕"/>
            </a:endParaRPr>
          </a:p>
          <a:p>
            <a:pPr marL="449036" lvl="0" indent="-449036">
              <a:tabLst>
                <a:tab pos="7824108" algn="l"/>
              </a:tabLst>
              <a:defRPr/>
            </a:pPr>
            <a:r>
              <a:rPr lang="ko-KR" altLang="en-US" sz="1900">
                <a:latin typeface="맑은 고딕"/>
                <a:ea typeface="맑은 고딕"/>
              </a:rPr>
              <a:t>     입자를 미세화 하기 위한 균질공정을 거쳐야 한다</a:t>
            </a:r>
            <a:r>
              <a:rPr lang="en-US" altLang="ko-KR" sz="1900">
                <a:latin typeface="맑은 고딕"/>
                <a:ea typeface="맑은 고딕"/>
              </a:rPr>
              <a:t>.</a:t>
            </a:r>
            <a:endParaRPr lang="en-US" altLang="ko-KR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en-US" altLang="ko-KR" sz="1900">
                <a:latin typeface="맑은 고딕"/>
                <a:ea typeface="맑은 고딕"/>
              </a:rPr>
              <a:t>14) </a:t>
            </a:r>
            <a:r>
              <a:rPr lang="ko-KR" altLang="en-US" sz="1900">
                <a:latin typeface="맑은 고딕"/>
                <a:ea typeface="맑은 고딕"/>
              </a:rPr>
              <a:t>유가공품의 살균 또는 멸균 공정은 따로 정하여진 경우를 제외하고 </a:t>
            </a:r>
            <a:endParaRPr lang="ko-KR" altLang="en-US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ko-KR" altLang="en-US" sz="1900">
                <a:latin typeface="맑은 고딕"/>
                <a:ea typeface="맑은 고딕"/>
              </a:rPr>
              <a:t>     저온 장시간 살균법</a:t>
            </a:r>
            <a:r>
              <a:rPr lang="en-US" altLang="ko-KR" sz="1900">
                <a:latin typeface="맑은 고딕"/>
                <a:ea typeface="맑은 고딕"/>
              </a:rPr>
              <a:t>(63</a:t>
            </a:r>
            <a:r>
              <a:rPr lang="ko-KR" altLang="en-US" sz="1900">
                <a:latin typeface="맑은 고딕"/>
                <a:ea typeface="맑은 고딕"/>
              </a:rPr>
              <a:t>∼</a:t>
            </a:r>
            <a:r>
              <a:rPr lang="en-US" altLang="ko-KR" sz="1900">
                <a:latin typeface="맑은 고딕"/>
                <a:ea typeface="맑은 고딕"/>
              </a:rPr>
              <a:t>65</a:t>
            </a:r>
            <a:r>
              <a:rPr lang="ko-KR" altLang="en-US" sz="1900">
                <a:latin typeface="맑은 고딕"/>
                <a:ea typeface="맑은 고딕"/>
              </a:rPr>
              <a:t>℃에서 </a:t>
            </a:r>
            <a:r>
              <a:rPr lang="en-US" altLang="ko-KR" sz="1900">
                <a:latin typeface="맑은 고딕"/>
                <a:ea typeface="맑은 고딕"/>
              </a:rPr>
              <a:t>30</a:t>
            </a:r>
            <a:r>
              <a:rPr lang="ko-KR" altLang="en-US" sz="1900">
                <a:latin typeface="맑은 고딕"/>
                <a:ea typeface="맑은 고딕"/>
              </a:rPr>
              <a:t>분간</a:t>
            </a:r>
            <a:r>
              <a:rPr lang="en-US" altLang="ko-KR" sz="1900">
                <a:latin typeface="맑은 고딕"/>
                <a:ea typeface="맑은 고딕"/>
              </a:rPr>
              <a:t>), </a:t>
            </a:r>
            <a:r>
              <a:rPr lang="ko-KR" altLang="en-US" sz="1900">
                <a:latin typeface="맑은 고딕"/>
                <a:ea typeface="맑은 고딕"/>
              </a:rPr>
              <a:t>고온단시간 살균법</a:t>
            </a:r>
            <a:r>
              <a:rPr lang="en-US" altLang="ko-KR" sz="1900">
                <a:latin typeface="맑은 고딕"/>
                <a:ea typeface="맑은 고딕"/>
              </a:rPr>
              <a:t>(72</a:t>
            </a:r>
            <a:r>
              <a:rPr lang="ko-KR" altLang="en-US" sz="1900">
                <a:latin typeface="맑은 고딕"/>
                <a:ea typeface="맑은 고딕"/>
              </a:rPr>
              <a:t>∼</a:t>
            </a:r>
            <a:endParaRPr lang="en-US" altLang="ko-KR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ko-KR" altLang="en-US" sz="1900">
                <a:latin typeface="맑은 고딕"/>
                <a:ea typeface="맑은 고딕"/>
              </a:rPr>
              <a:t>     </a:t>
            </a:r>
            <a:r>
              <a:rPr lang="en-US" altLang="ko-KR" sz="1900">
                <a:latin typeface="맑은 고딕"/>
                <a:ea typeface="맑은 고딕"/>
              </a:rPr>
              <a:t>75</a:t>
            </a:r>
            <a:r>
              <a:rPr lang="ko-KR" altLang="en-US" sz="1900">
                <a:latin typeface="맑은 고딕"/>
                <a:ea typeface="맑은 고딕"/>
              </a:rPr>
              <a:t>℃에서 </a:t>
            </a:r>
            <a:r>
              <a:rPr lang="en-US" altLang="ko-KR" sz="1900">
                <a:latin typeface="맑은 고딕"/>
                <a:ea typeface="맑은 고딕"/>
              </a:rPr>
              <a:t>15</a:t>
            </a:r>
            <a:r>
              <a:rPr lang="ko-KR" altLang="en-US" sz="1900">
                <a:latin typeface="맑은 고딕"/>
                <a:ea typeface="맑은 고딕"/>
              </a:rPr>
              <a:t>초 내지 </a:t>
            </a:r>
            <a:r>
              <a:rPr lang="en-US" altLang="ko-KR" sz="1900">
                <a:latin typeface="맑은 고딕"/>
                <a:ea typeface="맑은 고딕"/>
              </a:rPr>
              <a:t>20</a:t>
            </a:r>
            <a:r>
              <a:rPr lang="ko-KR" altLang="en-US" sz="1900">
                <a:latin typeface="맑은 고딕"/>
                <a:ea typeface="맑은 고딕"/>
              </a:rPr>
              <a:t>초간</a:t>
            </a:r>
            <a:r>
              <a:rPr lang="en-US" altLang="ko-KR" sz="1900">
                <a:latin typeface="맑은 고딕"/>
                <a:ea typeface="맑은 고딕"/>
              </a:rPr>
              <a:t>), </a:t>
            </a:r>
            <a:r>
              <a:rPr lang="ko-KR" altLang="en-US" sz="1900">
                <a:latin typeface="맑은 고딕"/>
                <a:ea typeface="맑은 고딕"/>
              </a:rPr>
              <a:t>초고온순간처리법</a:t>
            </a:r>
            <a:r>
              <a:rPr lang="en-US" altLang="ko-KR" sz="1900">
                <a:latin typeface="맑은 고딕"/>
                <a:ea typeface="맑은 고딕"/>
              </a:rPr>
              <a:t>(130</a:t>
            </a:r>
            <a:r>
              <a:rPr lang="ko-KR" altLang="en-US" sz="1900">
                <a:latin typeface="맑은 고딕"/>
                <a:ea typeface="맑은 고딕"/>
              </a:rPr>
              <a:t>∼</a:t>
            </a:r>
            <a:r>
              <a:rPr lang="en-US" altLang="ko-KR" sz="1900">
                <a:latin typeface="맑은 고딕"/>
                <a:ea typeface="맑은 고딕"/>
              </a:rPr>
              <a:t>150</a:t>
            </a:r>
            <a:r>
              <a:rPr lang="ko-KR" altLang="en-US" sz="1900">
                <a:latin typeface="맑은 고딕"/>
                <a:ea typeface="맑은 고딕"/>
              </a:rPr>
              <a:t>℃에서 </a:t>
            </a:r>
            <a:endParaRPr lang="en-US" altLang="ko-KR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ko-KR" altLang="en-US" sz="1900">
                <a:latin typeface="맑은 고딕"/>
                <a:ea typeface="맑은 고딕"/>
              </a:rPr>
              <a:t>     </a:t>
            </a:r>
            <a:r>
              <a:rPr lang="en-US" altLang="ko-KR" sz="1900">
                <a:latin typeface="맑은 고딕"/>
                <a:ea typeface="맑은 고딕"/>
              </a:rPr>
              <a:t>0.5</a:t>
            </a:r>
            <a:r>
              <a:rPr lang="ko-KR" altLang="en-US" sz="1900">
                <a:latin typeface="맑은 고딕"/>
                <a:ea typeface="맑은 고딕"/>
              </a:rPr>
              <a:t>초 내지 </a:t>
            </a:r>
            <a:r>
              <a:rPr lang="en-US" altLang="ko-KR" sz="1900">
                <a:latin typeface="맑은 고딕"/>
                <a:ea typeface="맑은 고딕"/>
              </a:rPr>
              <a:t>5</a:t>
            </a:r>
            <a:r>
              <a:rPr lang="ko-KR" altLang="en-US" sz="1900">
                <a:latin typeface="맑은 고딕"/>
                <a:ea typeface="맑은 고딕"/>
              </a:rPr>
              <a:t>초간</a:t>
            </a:r>
            <a:r>
              <a:rPr lang="en-US" altLang="ko-KR" sz="1900">
                <a:latin typeface="맑은 고딕"/>
                <a:ea typeface="맑은 고딕"/>
              </a:rPr>
              <a:t>) </a:t>
            </a:r>
            <a:r>
              <a:rPr lang="ko-KR" altLang="en-US" sz="1900">
                <a:latin typeface="맑은 고딕"/>
                <a:ea typeface="맑은 고딕"/>
              </a:rPr>
              <a:t>또는 이와 동등 이상의 효력을 가지는 방법으로 </a:t>
            </a:r>
            <a:endParaRPr lang="ko-KR" altLang="en-US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ko-KR" altLang="en-US" sz="1900">
                <a:latin typeface="맑은 고딕"/>
                <a:ea typeface="맑은 고딕"/>
              </a:rPr>
              <a:t>     실시하여야 한다</a:t>
            </a:r>
            <a:r>
              <a:rPr lang="en-US" altLang="ko-KR" sz="1900">
                <a:latin typeface="맑은 고딕"/>
                <a:ea typeface="맑은 고딕"/>
              </a:rPr>
              <a:t>.</a:t>
            </a:r>
            <a:endParaRPr lang="en-US" altLang="ko-KR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en-US" altLang="ko-KR" sz="1900">
                <a:latin typeface="맑은 고딕"/>
                <a:ea typeface="맑은 고딕"/>
              </a:rPr>
              <a:t> </a:t>
            </a:r>
            <a:r>
              <a:rPr lang="ko-KR" altLang="en-US" sz="1900">
                <a:latin typeface="맑은 고딕"/>
                <a:ea typeface="맑은 고딕"/>
              </a:rPr>
              <a:t>    그리고 살균제품에 있어서는 살균 후 즉시 </a:t>
            </a:r>
            <a:r>
              <a:rPr lang="en-US" altLang="ko-KR" sz="1900">
                <a:latin typeface="맑은 고딕"/>
                <a:ea typeface="맑은 고딕"/>
              </a:rPr>
              <a:t>10</a:t>
            </a:r>
            <a:r>
              <a:rPr lang="ko-KR" altLang="en-US" sz="1900">
                <a:latin typeface="맑은 고딕"/>
                <a:ea typeface="맑은 고딕"/>
              </a:rPr>
              <a:t>℃ 이하로 냉각하여야 </a:t>
            </a:r>
            <a:endParaRPr lang="ko-KR" altLang="en-US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ko-KR" altLang="en-US" sz="1900">
                <a:latin typeface="맑은 고딕"/>
                <a:ea typeface="맑은 고딕"/>
              </a:rPr>
              <a:t>     하고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멸균제품은 멸균한 용기 또는 포장에 무균공정으로 충전</a:t>
            </a:r>
            <a:r>
              <a:rPr lang="ko-KR" altLang="en-US" sz="1900">
                <a:latin typeface="맑은 고딕"/>
              </a:rPr>
              <a:t>･</a:t>
            </a:r>
            <a:r>
              <a:rPr lang="ko-KR" altLang="en-US" sz="1900">
                <a:latin typeface="맑은 고딕"/>
                <a:ea typeface="맑은 고딕"/>
              </a:rPr>
              <a:t>포장</a:t>
            </a:r>
            <a:endParaRPr lang="ko-KR" altLang="en-US" sz="1900">
              <a:latin typeface="맑은 고딕"/>
              <a:ea typeface="맑은 고딕"/>
            </a:endParaRPr>
          </a:p>
          <a:p>
            <a:pPr marL="449036" lvl="0" indent="-449036">
              <a:defRPr/>
            </a:pPr>
            <a:r>
              <a:rPr lang="ko-KR" altLang="en-US" sz="1900">
                <a:latin typeface="맑은 고딕"/>
                <a:ea typeface="맑은 고딕"/>
              </a:rPr>
              <a:t>     하여야 한다</a:t>
            </a:r>
            <a:r>
              <a:rPr lang="en-US" altLang="ko-KR" sz="1900">
                <a:latin typeface="맑은 고딕"/>
                <a:ea typeface="맑은 고딕"/>
              </a:rPr>
              <a:t>.</a:t>
            </a:r>
            <a:endParaRPr lang="en-US" altLang="ko-KR" sz="19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19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19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190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99992491"/>
      </p:ext>
    </p:extLst>
  </p:cSld>
  <p:clrMapOvr>
    <a:masterClrMapping/>
  </p:clrMapOvr>
</p:sld>
</file>

<file path=ppt/slides/slide6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미생물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3. </a:t>
            </a:r>
            <a:r>
              <a:rPr lang="ko-KR" altLang="en-US" sz="2000">
                <a:latin typeface="맑은 고딕"/>
                <a:ea typeface="맑은 고딕"/>
              </a:rPr>
              <a:t>식품일반의 기준 및 규격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ko-KR" altLang="en-US" sz="2000">
                <a:latin typeface="맑은 고딕"/>
                <a:ea typeface="맑은 고딕"/>
              </a:rPr>
              <a:t> </a:t>
            </a:r>
            <a:r>
              <a:rPr lang="en-US" altLang="ko-KR" sz="2000">
                <a:latin typeface="맑은 고딕"/>
                <a:ea typeface="맑은 고딕"/>
              </a:rPr>
              <a:t>4) </a:t>
            </a:r>
            <a:r>
              <a:rPr lang="ko-KR" altLang="en-US" sz="2000">
                <a:latin typeface="맑은 고딕"/>
                <a:ea typeface="맑은 고딕"/>
              </a:rPr>
              <a:t>위생지표균 및 식중독균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  (2) </a:t>
            </a:r>
            <a:r>
              <a:rPr lang="ko-KR" altLang="en-US" sz="2000">
                <a:latin typeface="맑은 고딕"/>
                <a:ea typeface="맑은 고딕"/>
              </a:rPr>
              <a:t>식중독균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en-US" altLang="ko-KR" sz="2000">
                <a:latin typeface="맑은 고딕"/>
                <a:ea typeface="맑은 고딕"/>
              </a:rPr>
              <a:t>     </a:t>
            </a: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. </a:t>
            </a:r>
            <a:r>
              <a:rPr lang="ko-KR" altLang="en-US" sz="2000">
                <a:latin typeface="맑은 고딕"/>
                <a:ea typeface="맑은 고딕"/>
              </a:rPr>
              <a:t>가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살모넬라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en-US" altLang="ko-KR" sz="2000" i="1">
                <a:latin typeface="맑은 고딕"/>
                <a:ea typeface="맑은 고딕"/>
              </a:rPr>
              <a:t>Salmonella</a:t>
            </a:r>
            <a:r>
              <a:rPr lang="en-US" altLang="ko-KR" sz="2000">
                <a:latin typeface="맑은 고딕"/>
                <a:ea typeface="맑은 고딕"/>
              </a:rPr>
              <a:t> spp.), </a:t>
            </a:r>
            <a:r>
              <a:rPr lang="ko-KR" altLang="en-US" sz="2000">
                <a:latin typeface="맑은 고딕"/>
                <a:ea typeface="맑은 고딕"/>
              </a:rPr>
              <a:t>장염비브리오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en-US" altLang="ko-KR" sz="2000" i="1">
                <a:latin typeface="맑은 고딕"/>
                <a:ea typeface="맑은 고딕"/>
              </a:rPr>
              <a:t>Vibrio</a:t>
            </a:r>
            <a:endParaRPr lang="en-US" altLang="ko-KR" sz="2000" i="1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en-US" altLang="ko-KR" sz="2000" i="1">
                <a:latin typeface="맑은 고딕"/>
                <a:ea typeface="맑은 고딕"/>
              </a:rPr>
              <a:t>              parahaemolyticus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리스테리아 모노사이토제네스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en-US" altLang="ko-KR" sz="2000" i="1">
                <a:latin typeface="맑은 고딕"/>
                <a:ea typeface="맑은 고딕"/>
              </a:rPr>
              <a:t>Listeria </a:t>
            </a:r>
            <a:endParaRPr lang="en-US" altLang="ko-KR" sz="2000" i="1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en-US" altLang="ko-KR" sz="2000" i="1">
                <a:latin typeface="맑은 고딕"/>
                <a:ea typeface="맑은 고딕"/>
              </a:rPr>
              <a:t>              monocytogenes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장출혈성 대장균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en-US" altLang="ko-KR" sz="2000" i="1">
                <a:latin typeface="맑은 고딕"/>
                <a:ea typeface="맑은 고딕"/>
              </a:rPr>
              <a:t>Enterohemorrhagic </a:t>
            </a:r>
            <a:endParaRPr lang="en-US" altLang="ko-KR" sz="2000" i="1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en-US" altLang="ko-KR" sz="2000" i="1">
                <a:latin typeface="맑은 고딕"/>
                <a:ea typeface="맑은 고딕"/>
              </a:rPr>
              <a:t>              Escherichia coli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캠필로박터 제주니</a:t>
            </a:r>
            <a:r>
              <a:rPr lang="en-US" altLang="ko-KR" sz="2000">
                <a:latin typeface="맑은 고딕"/>
                <a:ea typeface="맑은 고딕"/>
              </a:rPr>
              <a:t>/</a:t>
            </a:r>
            <a:r>
              <a:rPr lang="ko-KR" altLang="en-US" sz="2000">
                <a:latin typeface="맑은 고딕"/>
                <a:ea typeface="맑은 고딕"/>
              </a:rPr>
              <a:t>콜리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en-US" altLang="ko-KR" sz="2000" i="1">
                <a:latin typeface="맑은 고딕"/>
                <a:ea typeface="맑은 고딕"/>
              </a:rPr>
              <a:t>Campylobacter </a:t>
            </a:r>
            <a:endParaRPr lang="en-US" altLang="ko-KR" sz="2000" i="1">
              <a:latin typeface="맑은 고딕"/>
              <a:ea typeface="맑은 고딕"/>
            </a:endParaRPr>
          </a:p>
          <a:p>
            <a:pPr lvl="0">
              <a:lnSpc>
                <a:spcPts val="2800"/>
              </a:lnSpc>
              <a:defRPr/>
            </a:pPr>
            <a:r>
              <a:rPr lang="en-US" altLang="ko-KR" sz="2000" i="1">
                <a:latin typeface="맑은 고딕"/>
                <a:ea typeface="맑은 고딕"/>
              </a:rPr>
              <a:t>              jejuni</a:t>
            </a:r>
            <a:r>
              <a:rPr lang="en-US" altLang="ko-KR" sz="2000">
                <a:latin typeface="맑은 고딕"/>
                <a:ea typeface="맑은 고딕"/>
              </a:rPr>
              <a:t>/</a:t>
            </a:r>
            <a:r>
              <a:rPr lang="en-US" altLang="ko-KR" sz="2000" i="1">
                <a:latin typeface="맑은 고딕"/>
                <a:ea typeface="맑은 고딕"/>
              </a:rPr>
              <a:t>coli</a:t>
            </a:r>
            <a:r>
              <a:rPr lang="en-US" altLang="ko-KR" sz="2000">
                <a:latin typeface="맑은 고딕"/>
                <a:ea typeface="맑은 고딕"/>
              </a:rPr>
              <a:t>), </a:t>
            </a:r>
            <a:r>
              <a:rPr lang="ko-KR" altLang="en-US" sz="2000">
                <a:latin typeface="맑은 고딕"/>
                <a:ea typeface="맑은 고딕"/>
              </a:rPr>
              <a:t>여시니아 엔테로콜리티카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en-US" altLang="ko-KR" sz="2000" i="1">
                <a:latin typeface="맑은 고딕"/>
                <a:ea typeface="맑은 고딕"/>
              </a:rPr>
              <a:t>Yersinia enterocolitica</a:t>
            </a:r>
            <a:r>
              <a:rPr lang="en-US" altLang="ko-KR" sz="2000">
                <a:latin typeface="맑은 고딕"/>
                <a:ea typeface="맑은 고딕"/>
              </a:rPr>
              <a:t>)</a:t>
            </a: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000">
                <a:latin typeface="맑은 고딕"/>
                <a:ea typeface="맑은 고딕"/>
              </a:rPr>
              <a:t> </a:t>
            </a: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1115616" y="4801324"/>
          <a:ext cx="7488832" cy="1367028"/>
        </p:xfrm>
        <a:graphic>
          <a:graphicData uri="http://schemas.openxmlformats.org/drawingml/2006/table">
            <a:tbl>
              <a:tblGrid>
                <a:gridCol w="4108173"/>
                <a:gridCol w="3380659"/>
              </a:tblGrid>
              <a:tr h="143764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</a:rPr>
                        <a:t>대상 식품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</a:rPr>
                        <a:t>규 격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603504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kern="0" spc="-60">
                          <a:solidFill>
                            <a:srgbClr val="000000"/>
                          </a:solidFill>
                          <a:effectLst/>
                        </a:rPr>
                        <a:t>식육</a:t>
                      </a:r>
                      <a:r>
                        <a:rPr lang="en-US" altLang="ko-KR" sz="1600" kern="0" spc="-6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600" kern="0" spc="-60">
                          <a:solidFill>
                            <a:srgbClr val="000000"/>
                          </a:solidFill>
                          <a:effectLst/>
                        </a:rPr>
                        <a:t>제조</a:t>
                      </a:r>
                      <a:r>
                        <a:rPr lang="en-US" altLang="ko-KR" sz="1600" kern="0" spc="-6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600" kern="0" spc="-60">
                          <a:solidFill>
                            <a:srgbClr val="000000"/>
                          </a:solidFill>
                          <a:effectLst/>
                        </a:rPr>
                        <a:t>가공용원료는 제외한다</a:t>
                      </a:r>
                      <a:r>
                        <a:rPr lang="en-US" altLang="ko-KR" sz="1600" kern="0" spc="-60">
                          <a:solidFill>
                            <a:srgbClr val="000000"/>
                          </a:solidFill>
                          <a:effectLst/>
                        </a:rPr>
                        <a:t>), </a:t>
                      </a:r>
                      <a:r>
                        <a:rPr lang="ko-KR" altLang="en-US" sz="1600" kern="0" spc="-60">
                          <a:solidFill>
                            <a:srgbClr val="000000"/>
                          </a:solidFill>
                          <a:effectLst/>
                        </a:rPr>
                        <a:t>살균 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</a:rPr>
                        <a:t>또는 멸균처리하였거나 더 이상의 가공</a:t>
                      </a:r>
                      <a:r>
                        <a:rPr lang="en-US" altLang="ko-KR" sz="16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600" kern="0" spc="-30">
                          <a:solidFill>
                            <a:srgbClr val="000000"/>
                          </a:solidFill>
                          <a:effectLst/>
                        </a:rPr>
                        <a:t>가열조리를 하지 않고 그대로 섭취하는 가공식품</a:t>
                      </a:r>
                      <a:endParaRPr lang="ko-KR" altLang="en-US" sz="16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600" kern="0" spc="-30">
                          <a:solidFill>
                            <a:srgbClr val="000000"/>
                          </a:solidFill>
                          <a:effectLst/>
                        </a:rPr>
                        <a:t>n=5, c=0, m=0/25g</a:t>
                      </a:r>
                      <a:endParaRPr lang="en-US" sz="1600" kern="0" spc="-3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5450" y="34194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477442"/>
      </p:ext>
    </p:extLst>
  </p:cSld>
  <p:clrMapOvr>
    <a:masterClrMapping/>
  </p:clrMapOvr>
</p:sld>
</file>

<file path=ppt/slides/slide6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미생물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400">
                <a:latin typeface="맑은 고딕"/>
                <a:ea typeface="맑은 고딕"/>
              </a:rPr>
              <a:t> 나</a:t>
            </a:r>
            <a:r>
              <a:rPr lang="en-US" altLang="ko-KR" sz="2400">
                <a:latin typeface="맑은 고딕"/>
                <a:ea typeface="맑은 고딕"/>
              </a:rPr>
              <a:t>) </a:t>
            </a:r>
            <a:r>
              <a:rPr lang="ko-KR" altLang="en-US" sz="2400">
                <a:latin typeface="맑은 고딕"/>
                <a:ea typeface="맑은 고딕"/>
              </a:rPr>
              <a:t>바실루스 세레우스</a:t>
            </a:r>
            <a:r>
              <a:rPr lang="en-US" altLang="ko-KR" sz="2400">
                <a:latin typeface="맑은 고딕"/>
                <a:ea typeface="맑은 고딕"/>
              </a:rPr>
              <a:t>(</a:t>
            </a:r>
            <a:r>
              <a:rPr lang="en-US" altLang="ko-KR" sz="2400" i="1">
                <a:latin typeface="맑은 고딕"/>
                <a:ea typeface="맑은 고딕"/>
              </a:rPr>
              <a:t>Bacillus cereus</a:t>
            </a:r>
            <a:r>
              <a:rPr lang="en-US" altLang="ko-KR" sz="2400">
                <a:latin typeface="맑은 고딕"/>
                <a:ea typeface="맑은 고딕"/>
              </a:rPr>
              <a:t>)</a:t>
            </a:r>
            <a:endParaRPr lang="ko-KR" altLang="en-US" sz="22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727750" y="2281790"/>
          <a:ext cx="7804689" cy="2517267"/>
        </p:xfrm>
        <a:graphic>
          <a:graphicData uri="http://schemas.openxmlformats.org/drawingml/2006/table">
            <a:tbl>
              <a:tblGrid>
                <a:gridCol w="4367813"/>
                <a:gridCol w="3436876"/>
              </a:tblGrid>
              <a:tr h="162814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대상 식품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규 격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410083">
                <a:tc>
                  <a:txBody>
                    <a:bodyPr vert="horz" lIns="64770" tIns="17907" rIns="64770" bIns="17907" anchor="ctr" anchorCtr="0"/>
                    <a:lstStyle/>
                    <a:p>
                      <a:pPr marL="132080" marR="0" lvl="0" indent="-13208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① 가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의 대상식품 중 장류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메주 제외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및 소스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복합조미식품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김치류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젓갈류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절임류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조림류</a:t>
                      </a:r>
                      <a:endParaRPr lang="ko-KR" altLang="en-US" sz="2000" kern="0" spc="-9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109220" marR="0" lvl="0" indent="-10922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g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당 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10,000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b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멸균제품은 음성이어야 한다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altLang="ko-KR" sz="2000" kern="0" spc="-9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69494">
                <a:tc>
                  <a:txBody>
                    <a:bodyPr vert="horz" lIns="64770" tIns="17907" rIns="64770" bIns="17907" anchor="ctr" anchorCtr="0"/>
                    <a:lstStyle/>
                    <a:p>
                      <a:pPr marL="193040" marR="0" lvl="0" indent="-19304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② 위 ①을 제외한 가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의 대상식품</a:t>
                      </a:r>
                      <a:endParaRPr lang="ko-KR" altLang="en-US" sz="2000" kern="0" spc="-9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109220" marR="0" lvl="0" indent="-10922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g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당 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1,000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b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멸균제품은 음성이어야 한다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altLang="ko-KR" sz="2000" kern="0" spc="-9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5450" y="324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980427"/>
      </p:ext>
    </p:extLst>
  </p:cSld>
  <p:clrMapOvr>
    <a:masterClrMapping/>
  </p:clrMapOvr>
</p:sld>
</file>

<file path=ppt/slides/slide6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미생물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400" dirty="0"/>
              <a:t> </a:t>
            </a:r>
            <a:r>
              <a:rPr lang="ko-KR" altLang="en-US" sz="2400" dirty="0" smtClean="0"/>
              <a:t>다</a:t>
            </a:r>
            <a:r>
              <a:rPr lang="en-US" altLang="ko-KR" sz="2400" dirty="0" smtClean="0"/>
              <a:t>) </a:t>
            </a:r>
            <a:r>
              <a:rPr lang="ko-KR" altLang="en-US" sz="2400" dirty="0" err="1"/>
              <a:t>클로스트리디움</a:t>
            </a:r>
            <a:r>
              <a:rPr lang="ko-KR" altLang="en-US" sz="2400" dirty="0"/>
              <a:t> </a:t>
            </a:r>
            <a:r>
              <a:rPr lang="ko-KR" altLang="en-US" sz="2400" dirty="0" err="1"/>
              <a:t>퍼프린젠스</a:t>
            </a:r>
            <a:r>
              <a:rPr lang="en-US" altLang="ko-KR" sz="2400" dirty="0"/>
              <a:t>(</a:t>
            </a:r>
            <a:r>
              <a:rPr lang="en-US" altLang="ko-KR" sz="2400" i="1" dirty="0"/>
              <a:t>Clostridium </a:t>
            </a:r>
            <a:r>
              <a:rPr lang="en-US" altLang="ko-KR" sz="2400" i="1" dirty="0" err="1"/>
              <a:t>perfringens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2200" dirty="0">
              <a:solidFill>
                <a:schemeClr val="accent3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5450" y="324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395536" y="2348880"/>
          <a:ext cx="8176423" cy="3846195"/>
        </p:xfrm>
        <a:graphic>
          <a:graphicData uri="http://schemas.openxmlformats.org/drawingml/2006/table">
            <a:tbl>
              <a:tblGrid>
                <a:gridCol w="4176464"/>
                <a:gridCol w="3999959"/>
              </a:tblGrid>
              <a:tr h="215646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대상 식품</a:t>
                      </a:r>
                      <a:endParaRPr lang="ko-KR" altLang="en-US" sz="2000" kern="0" spc="-3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규 격</a:t>
                      </a:r>
                      <a:endParaRPr lang="ko-KR" altLang="en-US" sz="2000" kern="0" spc="-3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366776">
                <a:tc>
                  <a:txBody>
                    <a:bodyPr vert="horz" lIns="64770" tIns="17907" rIns="64770" bIns="17907" anchor="ctr" anchorCtr="0"/>
                    <a:lstStyle/>
                    <a:p>
                      <a:pPr marL="148590" marR="0" lvl="0" indent="-148590" algn="just" latinLnBrk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① </a:t>
                      </a:r>
                      <a:r>
                        <a:rPr lang="ko-KR" altLang="en-US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가</a:t>
                      </a:r>
                      <a:r>
                        <a:rPr lang="en-US" altLang="ko-KR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의 대상식품 중 햄류</a:t>
                      </a:r>
                      <a:r>
                        <a:rPr lang="en-US" altLang="ko-KR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소시지류</a:t>
                      </a:r>
                      <a:r>
                        <a:rPr lang="en-US" altLang="ko-KR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식육추출가공품</a:t>
                      </a:r>
                      <a:r>
                        <a:rPr lang="en-US" altLang="ko-KR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200" baseline="0">
                          <a:solidFill>
                            <a:srgbClr val="003762"/>
                          </a:solidFill>
                          <a:effectLst/>
                        </a:rPr>
                        <a:t>알가공품</a:t>
                      </a:r>
                      <a:endParaRPr lang="ko-KR" altLang="en-US" sz="2000" kern="0" spc="-200" baseline="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48260" marR="0" lvl="0" indent="-48260" algn="ctr" latinLnBrk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n=5, c=1, m=10, M=100</a:t>
                      </a:r>
                      <a:br>
                        <a:rPr lang="en-US" sz="2000" kern="0" spc="-80">
                          <a:solidFill>
                            <a:srgbClr val="003762"/>
                          </a:solidFill>
                          <a:effectLst/>
                        </a:rPr>
                      </a:br>
                      <a:r>
                        <a:rPr lang="en-US" sz="2000" kern="0" spc="-80">
                          <a:solidFill>
                            <a:srgbClr val="003762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80">
                          <a:solidFill>
                            <a:srgbClr val="003762"/>
                          </a:solidFill>
                          <a:effectLst/>
                        </a:rPr>
                        <a:t>멸균제품은 </a:t>
                      </a:r>
                      <a:r>
                        <a:rPr lang="en-US" sz="2000" kern="0" spc="-80">
                          <a:solidFill>
                            <a:srgbClr val="003762"/>
                          </a:solidFill>
                          <a:effectLst/>
                        </a:rPr>
                        <a:t>n=5, c=0, m=0/25g)</a:t>
                      </a:r>
                      <a:endParaRPr lang="en-US" sz="2000" kern="0" spc="-8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366776">
                <a:tc>
                  <a:txBody>
                    <a:bodyPr vert="horz" lIns="64770" tIns="17907" rIns="64770" bIns="17907" anchor="ctr" anchorCtr="0"/>
                    <a:lstStyle/>
                    <a:p>
                      <a:pPr marL="125730" marR="0" lvl="0" indent="-125730" algn="just" latinLnBrk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② </a:t>
                      </a:r>
                      <a:r>
                        <a:rPr lang="ko-KR" altLang="en-US" sz="2000" kern="0" spc="-90">
                          <a:solidFill>
                            <a:srgbClr val="003762"/>
                          </a:solidFill>
                          <a:effectLst/>
                        </a:rPr>
                        <a:t>가</a:t>
                      </a:r>
                      <a:r>
                        <a:rPr lang="en-US" altLang="ko-KR" sz="2000" kern="0" spc="-90">
                          <a:solidFill>
                            <a:srgbClr val="003762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90">
                          <a:solidFill>
                            <a:srgbClr val="003762"/>
                          </a:solidFill>
                          <a:effectLst/>
                        </a:rPr>
                        <a:t>의 대상식품 중 생햄</a:t>
                      </a:r>
                      <a:r>
                        <a:rPr lang="en-US" altLang="ko-KR" sz="2000" kern="0" spc="-9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90">
                          <a:solidFill>
                            <a:srgbClr val="003762"/>
                          </a:solidFill>
                          <a:effectLst/>
                        </a:rPr>
                        <a:t>발효소시지</a:t>
                      </a:r>
                      <a:r>
                        <a:rPr lang="en-US" altLang="ko-KR" sz="2000" kern="0" spc="-9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b="1" kern="0" spc="-90">
                          <a:solidFill>
                            <a:srgbClr val="003762"/>
                          </a:solidFill>
                          <a:effectLst/>
                        </a:rPr>
                        <a:t>자연치즈</a:t>
                      </a:r>
                      <a:r>
                        <a:rPr lang="en-US" altLang="ko-KR" sz="2000" b="1" kern="0" spc="-9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b="1" kern="0" spc="-90">
                          <a:solidFill>
                            <a:srgbClr val="003762"/>
                          </a:solidFill>
                          <a:effectLst/>
                        </a:rPr>
                        <a:t>가공치즈</a:t>
                      </a:r>
                      <a:endParaRPr lang="ko-KR" altLang="en-US" sz="2000" b="1" kern="0" spc="-9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48260" marR="0" lvl="0" indent="-48260" algn="ctr" latinLnBrk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kern="0" spc="-30">
                          <a:solidFill>
                            <a:srgbClr val="003762"/>
                          </a:solidFill>
                          <a:effectLst/>
                        </a:rPr>
                        <a:t>n=5, c=2, m=10, M=100</a:t>
                      </a:r>
                      <a:br>
                        <a:rPr lang="en-US" sz="2000" b="1" kern="0" spc="-80">
                          <a:solidFill>
                            <a:srgbClr val="003762"/>
                          </a:solidFill>
                          <a:effectLst/>
                        </a:rPr>
                      </a:br>
                      <a:r>
                        <a:rPr lang="en-US" sz="2000" b="1" kern="0" spc="-80">
                          <a:solidFill>
                            <a:srgbClr val="003762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b="1" kern="0" spc="-80">
                          <a:solidFill>
                            <a:srgbClr val="003762"/>
                          </a:solidFill>
                          <a:effectLst/>
                        </a:rPr>
                        <a:t>멸균제품은 </a:t>
                      </a:r>
                      <a:r>
                        <a:rPr lang="en-US" sz="2000" b="1" kern="0" spc="-80">
                          <a:solidFill>
                            <a:srgbClr val="003762"/>
                          </a:solidFill>
                          <a:effectLst/>
                        </a:rPr>
                        <a:t>n=5, c=0, m=0/25g)</a:t>
                      </a:r>
                      <a:endParaRPr lang="en-US" sz="2000" b="1" kern="0" spc="-8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742315">
                <a:tc>
                  <a:txBody>
                    <a:bodyPr vert="horz" lIns="64770" tIns="17907" rIns="64770" bIns="17907" anchor="ctr" anchorCtr="0"/>
                    <a:lstStyle/>
                    <a:p>
                      <a:pPr marL="124460" marR="0" lvl="0" indent="-124460" algn="just" latinLnBrk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③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가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의 대상식품 중 장류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메주 제외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),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젓갈류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고춧가루 또는 실고추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향신료가공품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김치류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절임류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조림류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복합조미식품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식초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카레분 및 카레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70">
                          <a:solidFill>
                            <a:srgbClr val="003762"/>
                          </a:solidFill>
                          <a:effectLst/>
                        </a:rPr>
                        <a:t>액상제품 제외</a:t>
                      </a:r>
                      <a:r>
                        <a:rPr lang="en-US" altLang="ko-KR" sz="2000" kern="0" spc="-70">
                          <a:solidFill>
                            <a:srgbClr val="003762"/>
                          </a:solidFill>
                          <a:effectLst/>
                        </a:rPr>
                        <a:t>)</a:t>
                      </a:r>
                      <a:endParaRPr lang="ko-KR" altLang="en-US" sz="2000" kern="0" spc="-7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48260" marR="0" lvl="0" indent="-48260" algn="ctr" latinLnBrk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n=5, c=2, m=100, M=1,000</a:t>
                      </a:r>
                      <a:endParaRPr lang="en-US" sz="2000" kern="0" spc="-30">
                        <a:solidFill>
                          <a:srgbClr val="003762"/>
                        </a:solidFill>
                        <a:effectLst/>
                      </a:endParaRPr>
                    </a:p>
                    <a:p>
                      <a:pPr marL="48260" marR="0" lvl="0" indent="-48260" algn="ctr" latinLnBrk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80">
                          <a:solidFill>
                            <a:srgbClr val="003762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80">
                          <a:solidFill>
                            <a:srgbClr val="003762"/>
                          </a:solidFill>
                          <a:effectLst/>
                        </a:rPr>
                        <a:t>멸균제품은 </a:t>
                      </a:r>
                      <a:r>
                        <a:rPr lang="en-US" sz="2000" kern="0" spc="-80">
                          <a:solidFill>
                            <a:srgbClr val="003762"/>
                          </a:solidFill>
                          <a:effectLst/>
                        </a:rPr>
                        <a:t>n=5, c=0, m=0/25g)</a:t>
                      </a:r>
                      <a:endParaRPr lang="en-US" sz="2000" kern="0" spc="-8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315595">
                <a:tc>
                  <a:txBody>
                    <a:bodyPr vert="horz" lIns="64770" tIns="17907" rIns="64770" bIns="17907" anchor="ctr" anchorCtr="0"/>
                    <a:lstStyle/>
                    <a:p>
                      <a:pPr marL="170180" marR="0" lvl="0" indent="-170180" algn="just" latinLnBrk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④ 위 ①</a:t>
                      </a:r>
                      <a:r>
                        <a:rPr lang="en-US" altLang="ko-KR" sz="2000" kern="0" spc="-3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②</a:t>
                      </a:r>
                      <a:r>
                        <a:rPr lang="en-US" altLang="ko-KR" sz="2000" kern="0" spc="-30">
                          <a:solidFill>
                            <a:srgbClr val="003762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③ 을 제외한 가</a:t>
                      </a:r>
                      <a:r>
                        <a:rPr lang="en-US" altLang="ko-KR" sz="2000" kern="0" spc="-30">
                          <a:solidFill>
                            <a:srgbClr val="003762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의 대상식품</a:t>
                      </a:r>
                      <a:endParaRPr lang="ko-KR" altLang="en-US" sz="2000" kern="0" spc="-30">
                        <a:solidFill>
                          <a:srgbClr val="003762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48260" marR="0" lvl="0" indent="-48260" algn="ctr" latinLnBrk="0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3762"/>
                          </a:solidFill>
                          <a:effectLst/>
                        </a:rPr>
                        <a:t>n=5, c=0, m=0/25g</a:t>
                      </a:r>
                      <a:endParaRPr lang="en-US" sz="2000" kern="0" spc="-30">
                        <a:solidFill>
                          <a:srgbClr val="003762"/>
                        </a:solidFill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65450" y="257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177246"/>
      </p:ext>
    </p:extLst>
  </p:cSld>
  <p:clrMapOvr>
    <a:masterClrMapping/>
  </p:clrMapOvr>
</p:sld>
</file>

<file path=ppt/slides/slide6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미생물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r>
              <a:rPr lang="ko-KR" altLang="en-US" sz="2400" dirty="0"/>
              <a:t> </a:t>
            </a:r>
            <a:r>
              <a:rPr lang="ko-KR" altLang="en-US" sz="2400" dirty="0" smtClean="0"/>
              <a:t>라</a:t>
            </a:r>
            <a:r>
              <a:rPr lang="en-US" altLang="ko-KR" sz="2400" dirty="0" smtClean="0"/>
              <a:t>)</a:t>
            </a:r>
            <a:r>
              <a:rPr lang="ko-KR" altLang="en-US" sz="2400" dirty="0"/>
              <a:t> 황색포도상구균</a:t>
            </a:r>
            <a:r>
              <a:rPr lang="en-US" altLang="ko-KR" sz="2400" dirty="0"/>
              <a:t>(</a:t>
            </a:r>
            <a:r>
              <a:rPr lang="en-US" altLang="ko-KR" sz="2400" i="1" dirty="0"/>
              <a:t>Staphylococcus </a:t>
            </a:r>
            <a:r>
              <a:rPr lang="en-US" altLang="ko-KR" sz="2400" i="1" dirty="0" err="1"/>
              <a:t>aureus</a:t>
            </a:r>
            <a:r>
              <a:rPr lang="en-US" altLang="ko-KR" sz="2400" dirty="0"/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defRPr/>
            </a:pPr>
            <a:endParaRPr lang="ko-KR" altLang="en-US" sz="2200" dirty="0">
              <a:solidFill>
                <a:schemeClr val="accent3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65450" y="324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65450" y="2573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21741" y="2420888"/>
          <a:ext cx="7938692" cy="2715006"/>
        </p:xfrm>
        <a:graphic>
          <a:graphicData uri="http://schemas.openxmlformats.org/drawingml/2006/table">
            <a:tbl>
              <a:tblGrid>
                <a:gridCol w="4268984"/>
                <a:gridCol w="3669708"/>
              </a:tblGrid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대상 식품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규 격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421894">
                <a:tc>
                  <a:txBody>
                    <a:bodyPr vert="horz" lIns="64770" tIns="17907" rIns="64770" bIns="17907" anchor="ctr" anchorCtr="0"/>
                    <a:lstStyle/>
                    <a:p>
                      <a:pPr marL="135890" marR="0" lvl="0" indent="-135890" algn="just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① 가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의 대상식품 중 햄류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소시지류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식육추출가공품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건포류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91440" marR="0" lvl="0" indent="-9144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n=5, c=1, m=10, M=100</a:t>
                      </a:r>
                      <a:br>
                        <a:rPr lang="en-US" sz="2000" kern="0" spc="-9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sz="2000" kern="0" spc="-200" baseline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200" baseline="0">
                          <a:solidFill>
                            <a:srgbClr val="000000"/>
                          </a:solidFill>
                          <a:effectLst/>
                        </a:rPr>
                        <a:t>멸균제품은 </a:t>
                      </a:r>
                      <a:r>
                        <a:rPr lang="en-US" sz="2000" kern="0" spc="-200" baseline="0">
                          <a:solidFill>
                            <a:srgbClr val="000000"/>
                          </a:solidFill>
                          <a:effectLst/>
                        </a:rPr>
                        <a:t>n=5, c=0, m=0/25g)</a:t>
                      </a:r>
                      <a:endParaRPr lang="en-US" sz="2000" kern="0" spc="-200" baseline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421894">
                <a:tc>
                  <a:txBody>
                    <a:bodyPr vert="horz" lIns="64770" tIns="17907" rIns="64770" bIns="17907" anchor="ctr" anchorCtr="0"/>
                    <a:lstStyle/>
                    <a:p>
                      <a:pPr marL="116840" marR="0" lvl="0" indent="-116840" algn="just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② 가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의 대상식품 중 생햄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b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발효소시지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</a:rPr>
                        <a:t>자연치즈</a:t>
                      </a:r>
                      <a:r>
                        <a:rPr lang="en-US" altLang="ko-KR" sz="2000" b="1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</a:rPr>
                        <a:t>가공치즈</a:t>
                      </a:r>
                      <a:endParaRPr lang="ko-KR" altLang="en-US" sz="2000" b="1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91440" marR="0" lvl="0" indent="-9144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</a:rPr>
                        <a:t>n=5, c=2, m=10, M=100</a:t>
                      </a:r>
                      <a:br>
                        <a:rPr lang="en-US" sz="2000" b="1" kern="0" spc="-9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en-US" altLang="ko-KR" sz="2000" b="1" kern="0" spc="-200" baseline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b="1" kern="0" spc="-200" baseline="0">
                          <a:solidFill>
                            <a:srgbClr val="000000"/>
                          </a:solidFill>
                          <a:effectLst/>
                        </a:rPr>
                        <a:t>멸균제품은 </a:t>
                      </a:r>
                      <a:r>
                        <a:rPr lang="en-US" altLang="ko-KR" sz="2000" b="1" kern="0" spc="-200" baseline="0">
                          <a:solidFill>
                            <a:srgbClr val="000000"/>
                          </a:solidFill>
                          <a:effectLst/>
                        </a:rPr>
                        <a:t>n=5, c=0, m=0/25g)</a:t>
                      </a:r>
                      <a:endParaRPr lang="en-US" altLang="ko-KR" sz="2000" b="1" kern="0" spc="-200" baseline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166370" marR="0" lvl="0" indent="-166370" algn="just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③ 위 ①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②를 제외한 가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의 대상식품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91440" tIns="17907" rIns="91440" bIns="17907" anchor="ctr" anchorCtr="0"/>
                    <a:lstStyle/>
                    <a:p>
                      <a:pPr marL="869950" marR="0" lvl="0" indent="-86995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n=5, c=0, m=0/25g</a:t>
                      </a:r>
                      <a:endParaRPr lang="en-US" sz="2000" kern="0" spc="-30">
                        <a:solidFill>
                          <a:srgbClr val="000000"/>
                        </a:solidFill>
                      </a:endParaRPr>
                    </a:p>
                  </a:txBody>
                  <a:tcPr marL="91440" marR="9144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65450" y="30178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756128"/>
      </p:ext>
    </p:extLst>
  </p:cSld>
  <p:clrMapOvr>
    <a:masterClrMapping/>
  </p:clrMapOvr>
</p:sld>
</file>

<file path=ppt/slides/slide6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오염물질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(1) </a:t>
            </a:r>
            <a:r>
              <a:rPr lang="ko-KR" altLang="en-US" sz="2400">
                <a:latin typeface="맑은 고딕"/>
                <a:ea typeface="맑은 고딕"/>
              </a:rPr>
              <a:t>오염물질 기준 적용</a:t>
            </a:r>
            <a:endParaRPr lang="ko-KR" altLang="en-US" sz="24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400">
                <a:latin typeface="맑은 고딕"/>
                <a:ea typeface="맑은 고딕"/>
              </a:rPr>
              <a:t>① 건조 과정으로 인하여 수분함량이 변화된 건조 농</a:t>
            </a:r>
            <a:r>
              <a:rPr lang="ko-KR" altLang="en-US" sz="2400">
                <a:latin typeface="맑은 고딕"/>
              </a:rPr>
              <a:t>･</a:t>
            </a:r>
            <a:r>
              <a:rPr lang="ko-KR" altLang="en-US" sz="2400">
                <a:latin typeface="맑은 고딕"/>
                <a:ea typeface="맑은 고딕"/>
              </a:rPr>
              <a:t>임</a:t>
            </a:r>
            <a:r>
              <a:rPr lang="ko-KR" altLang="en-US" sz="2400">
                <a:latin typeface="맑은 고딕"/>
              </a:rPr>
              <a:t>･</a:t>
            </a:r>
            <a:r>
              <a:rPr lang="ko-KR" altLang="en-US" sz="2400">
                <a:latin typeface="맑은 고딕"/>
                <a:ea typeface="맑은 고딕"/>
              </a:rPr>
              <a:t>축</a:t>
            </a:r>
            <a:endParaRPr lang="ko-KR" altLang="en-US" sz="24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   </a:t>
            </a:r>
            <a:r>
              <a:rPr lang="ko-KR" altLang="en-US" sz="2400">
                <a:latin typeface="맑은 고딕"/>
              </a:rPr>
              <a:t>･</a:t>
            </a:r>
            <a:r>
              <a:rPr lang="ko-KR" altLang="en-US" sz="2400">
                <a:latin typeface="맑은 고딕"/>
                <a:ea typeface="맑은 고딕"/>
              </a:rPr>
              <a:t>수산물의 중금속</a:t>
            </a:r>
            <a:r>
              <a:rPr lang="en-US" altLang="ko-KR" sz="2400">
                <a:latin typeface="맑은 고딕"/>
                <a:ea typeface="맑은 고딕"/>
              </a:rPr>
              <a:t>, </a:t>
            </a:r>
            <a:r>
              <a:rPr lang="ko-KR" altLang="en-US" sz="2400">
                <a:latin typeface="맑은 고딕"/>
                <a:ea typeface="맑은 고딕"/>
              </a:rPr>
              <a:t>패독소</a:t>
            </a:r>
            <a:r>
              <a:rPr lang="en-US" altLang="ko-KR" sz="2400">
                <a:latin typeface="맑은 고딕"/>
                <a:ea typeface="맑은 고딕"/>
              </a:rPr>
              <a:t>, </a:t>
            </a:r>
            <a:r>
              <a:rPr lang="ko-KR" altLang="en-US" sz="2400">
                <a:latin typeface="맑은 고딕"/>
                <a:ea typeface="맑은 고딕"/>
              </a:rPr>
              <a:t>폴리염화비페닐</a:t>
            </a:r>
            <a:r>
              <a:rPr lang="en-US" altLang="ko-KR" sz="2400">
                <a:latin typeface="맑은 고딕"/>
                <a:ea typeface="맑은 고딕"/>
              </a:rPr>
              <a:t>(PCBs) </a:t>
            </a:r>
            <a:r>
              <a:rPr lang="ko-KR" altLang="en-US" sz="2400">
                <a:latin typeface="맑은 고딕"/>
                <a:ea typeface="맑은 고딕"/>
              </a:rPr>
              <a:t>기준은 </a:t>
            </a:r>
            <a:endParaRPr lang="ko-KR" altLang="en-US" sz="24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   </a:t>
            </a:r>
            <a:r>
              <a:rPr lang="ko-KR" altLang="en-US" sz="2400" spc="-100">
                <a:latin typeface="맑은 고딕"/>
                <a:ea typeface="맑은 고딕"/>
              </a:rPr>
              <a:t>수분함량의 변화를 고려하여 생물 기준으로 환산</a:t>
            </a:r>
            <a:r>
              <a:rPr lang="en-US" altLang="ko-KR" sz="2400" spc="-100">
                <a:ea typeface="맑은 고딕"/>
              </a:rPr>
              <a:t>‧</a:t>
            </a:r>
            <a:r>
              <a:rPr lang="ko-KR" altLang="en-US" sz="2400" spc="-100">
                <a:latin typeface="맑은 고딕"/>
                <a:ea typeface="맑은 고딕"/>
              </a:rPr>
              <a:t>적용한다</a:t>
            </a:r>
            <a:r>
              <a:rPr lang="en-US" altLang="ko-KR" sz="2400" spc="-100">
                <a:latin typeface="맑은 고딕"/>
                <a:ea typeface="맑은 고딕"/>
              </a:rPr>
              <a:t>.</a:t>
            </a:r>
            <a:endParaRPr lang="en-US" altLang="ko-KR" sz="2400" spc="-1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 spc="-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400" spc="-100">
                <a:latin typeface="맑은 고딕"/>
                <a:ea typeface="맑은 고딕"/>
              </a:rPr>
              <a:t>(2) </a:t>
            </a:r>
            <a:r>
              <a:rPr lang="ko-KR" altLang="en-US" sz="2400" spc="-100">
                <a:latin typeface="맑은 고딕"/>
                <a:ea typeface="맑은 고딕"/>
              </a:rPr>
              <a:t>중금속 기준</a:t>
            </a:r>
            <a:endParaRPr lang="ko-KR" altLang="en-US" sz="2400" spc="-1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② 축산물</a:t>
            </a: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971600" y="4376140"/>
          <a:ext cx="6120681" cy="928878"/>
        </p:xfrm>
        <a:graphic>
          <a:graphicData uri="http://schemas.openxmlformats.org/drawingml/2006/table">
            <a:tbl>
              <a:tblGrid>
                <a:gridCol w="2040307"/>
                <a:gridCol w="2040307"/>
                <a:gridCol w="2040067"/>
              </a:tblGrid>
              <a:tr h="215900"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대상식품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납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mg/kg)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카드뮴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mg/kg)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15900"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원유 및 우유류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0.02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51163" y="375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3096229"/>
      </p:ext>
    </p:extLst>
  </p:cSld>
  <p:clrMapOvr>
    <a:masterClrMapping/>
  </p:clrMapOvr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2"/>
          <p:cNvSpPr>
            <a:spLocks noChangeArrowheads="1"/>
          </p:cNvSpPr>
          <p:nvPr/>
        </p:nvSpPr>
        <p:spPr>
          <a:xfrm>
            <a:off x="703878" y="1500174"/>
            <a:ext cx="7324506" cy="187391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축산물 유형 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: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식품의 기준 및 규격 중 축산물 유형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>
          <a:xfrm>
            <a:off x="323821" y="2091270"/>
            <a:ext cx="8640668" cy="450608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square" anchor="t">
            <a:noAutofit/>
          </a:bodyPr>
          <a:lstStyle/>
          <a:p>
            <a:pPr marL="265113" lvl="0" indent="-265113">
              <a:lnSpc>
                <a:spcPct val="15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 「축산물 위생관리법」에 따른 축산물가공품과「식품위생법」에 따른 축산물 함유 가공식품에 대하여 관련 법령의 영업 허가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축산물 위생관리법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및 영업 등록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식품위생법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등에 따른 소관 부서를 명확히 구분하여 관리 필요 </a:t>
            </a:r>
            <a:endParaRPr lang="ko-KR" altLang="en-US" sz="2000">
              <a:latin typeface="맑은 고딕"/>
              <a:ea typeface="맑은 고딕"/>
            </a:endParaRPr>
          </a:p>
          <a:p>
            <a:pPr marL="447675" lvl="0" indent="-447675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※ </a:t>
            </a:r>
            <a:r>
              <a:rPr lang="ko-KR" altLang="en-US" sz="2000">
                <a:latin typeface="맑은 고딕"/>
                <a:ea typeface="맑은 고딕"/>
              </a:rPr>
              <a:t>축산식품의 유형 분류에 따라 자치단체별로 영업허가 또는 등록관청이 다르거나 법령 적용에 차이가 있는 등 관리방법이 다르므로 관리 철저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축산물은 허가</a:t>
            </a:r>
            <a:r>
              <a:rPr lang="en-US" altLang="ko-KR" sz="2000">
                <a:latin typeface="맑은 고딕"/>
                <a:ea typeface="맑은 고딕"/>
              </a:rPr>
              <a:t>, </a:t>
            </a:r>
            <a:r>
              <a:rPr lang="ko-KR" altLang="en-US" sz="2000">
                <a:latin typeface="맑은 고딕"/>
                <a:ea typeface="맑은 고딕"/>
              </a:rPr>
              <a:t>식품은 등록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endParaRPr lang="en-US" altLang="ko-KR" sz="2000">
              <a:latin typeface="맑은 고딕"/>
              <a:ea typeface="맑은 고딕"/>
            </a:endParaRPr>
          </a:p>
          <a:p>
            <a:pPr marL="265113" lvl="0" indent="-265113">
              <a:lnSpc>
                <a:spcPct val="15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latin typeface="맑은 고딕"/>
                <a:ea typeface="맑은 고딕"/>
              </a:rPr>
              <a:t>「축산물 위생관리법」적용대상 품목</a:t>
            </a:r>
            <a:r>
              <a:rPr lang="en-US" altLang="ko-KR" sz="2000">
                <a:latin typeface="맑은 고딕"/>
                <a:ea typeface="맑은 고딕"/>
              </a:rPr>
              <a:t>(26</a:t>
            </a:r>
            <a:r>
              <a:rPr lang="ko-KR" altLang="en-US" sz="2000">
                <a:latin typeface="맑은 고딕"/>
                <a:ea typeface="맑은 고딕"/>
              </a:rPr>
              <a:t>종 </a:t>
            </a:r>
            <a:r>
              <a:rPr lang="en-US" altLang="ko-KR" sz="2000">
                <a:latin typeface="맑은 고딕"/>
                <a:ea typeface="맑은 고딕"/>
              </a:rPr>
              <a:t>74</a:t>
            </a:r>
            <a:r>
              <a:rPr lang="ko-KR" altLang="en-US" sz="2000">
                <a:latin typeface="맑은 고딕"/>
                <a:ea typeface="맑은 고딕"/>
              </a:rPr>
              <a:t>유형</a:t>
            </a:r>
            <a:r>
              <a:rPr lang="en-US" altLang="ko-KR" sz="2000">
                <a:latin typeface="맑은 고딕"/>
                <a:ea typeface="맑은 고딕"/>
              </a:rPr>
              <a:t>) </a:t>
            </a:r>
            <a:r>
              <a:rPr lang="ko-KR" altLang="en-US" sz="2000">
                <a:latin typeface="맑은 고딕"/>
                <a:ea typeface="맑은 고딕"/>
              </a:rPr>
              <a:t>이외의 축산물 함유 가공 식품은「식품위생법」적용대상임</a:t>
            </a:r>
            <a:endParaRPr lang="en-US" altLang="ko-KR" sz="2000" b="1">
              <a:solidFill>
                <a:srgbClr val="c00000"/>
              </a:solidFill>
              <a:latin typeface="맑은 고딕"/>
              <a:ea typeface="맑은 고딕"/>
            </a:endParaRPr>
          </a:p>
        </p:txBody>
      </p:sp>
      <p:sp>
        <p:nvSpPr>
          <p:cNvPr id="8" name="제목 1"/>
          <p:cNvSpPr txBox="1"/>
          <p:nvPr/>
        </p:nvSpPr>
        <p:spPr>
          <a:xfrm>
            <a:off x="323821" y="332656"/>
            <a:ext cx="448609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Ⅰ.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기준규격 관리제도 변천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9215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오염물질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(3) </a:t>
            </a:r>
            <a:r>
              <a:rPr lang="ko-KR" altLang="en-US" sz="2400">
                <a:latin typeface="맑은 고딕"/>
                <a:ea typeface="맑은 고딕"/>
              </a:rPr>
              <a:t>곰팡이독소 기준</a:t>
            </a:r>
            <a:endParaRPr lang="ko-KR" altLang="en-US" sz="24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400">
                <a:latin typeface="맑은 고딕"/>
                <a:ea typeface="맑은 고딕"/>
              </a:rPr>
              <a:t>② 아플라톡신 </a:t>
            </a:r>
            <a:r>
              <a:rPr lang="en-US" altLang="ko-KR" sz="2400">
                <a:latin typeface="맑은 고딕"/>
                <a:ea typeface="맑은 고딕"/>
              </a:rPr>
              <a:t>M</a:t>
            </a:r>
            <a:r>
              <a:rPr lang="en-US" altLang="ko-KR" sz="2400" baseline="-25000">
                <a:latin typeface="맑은 고딕"/>
                <a:ea typeface="맑은 고딕"/>
              </a:rPr>
              <a:t>1</a:t>
            </a:r>
            <a:endParaRPr lang="en-US" altLang="ko-KR" sz="2400" baseline="-250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>
          <a:xfrm>
            <a:off x="2951163" y="3792855"/>
            <a:ext cx="274002" cy="36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539552" y="2540426"/>
          <a:ext cx="7992888" cy="3577884"/>
        </p:xfrm>
        <a:graphic>
          <a:graphicData uri="http://schemas.openxmlformats.org/drawingml/2006/table">
            <a:tbl>
              <a:tblGrid>
                <a:gridCol w="4885776"/>
                <a:gridCol w="3107112"/>
              </a:tblGrid>
              <a:tr h="162560"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대 상 식 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기 준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el-GR" sz="2000" kern="0" spc="-30">
                          <a:solidFill>
                            <a:srgbClr val="000000"/>
                          </a:solidFill>
                          <a:effectLst/>
                        </a:rPr>
                        <a:t>μ</a:t>
                      </a: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g/kg)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234442"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27940" algn="just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제조･가공직전의 원유 및 우유류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0.50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367068">
                <a:tc>
                  <a:txBody>
                    <a:bodyPr vert="horz" lIns="17907" tIns="17907" rIns="17907" bIns="17907" anchor="ctr" anchorCtr="0"/>
                    <a:lstStyle/>
                    <a:p>
                      <a:pPr marL="38100" marR="38100" lvl="0" indent="0" algn="l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조제유류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영아용 조제유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성장기용 조제유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), </a:t>
                      </a: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</a:rPr>
                        <a:t>특수용도식품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</a:rPr>
                        <a:t>영아용 조제식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60">
                          <a:solidFill>
                            <a:srgbClr val="000000"/>
                          </a:solidFill>
                          <a:effectLst/>
                        </a:rPr>
                        <a:t>성장기용 조제식</a:t>
                      </a:r>
                      <a:r>
                        <a:rPr lang="en-US" altLang="ko-KR" sz="2000" kern="0" spc="-6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 영･유아용 이유식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영･아용 특수조제식품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중 유성분 함유제품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0.025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l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[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분말제품의 경우 희석하여 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섭취하는 형태</a:t>
                      </a:r>
                      <a:r>
                        <a:rPr lang="en-US" altLang="ko-KR" sz="2000" kern="0" spc="-9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kern="0" spc="-90">
                          <a:solidFill>
                            <a:srgbClr val="000000"/>
                          </a:solidFill>
                          <a:effectLst/>
                        </a:rPr>
                        <a:t>제조사가제시한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섭취방법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를 반영하여 기준 적용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]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529588">
                <a:tc>
                  <a:txBody>
                    <a:bodyPr vert="horz" lIns="64770" tIns="17907" rIns="64770" bIns="17907" anchor="ctr" anchorCtr="0"/>
                    <a:lstStyle/>
                    <a:p>
                      <a:pPr marL="38100" marR="38100" lvl="0" indent="0" algn="l" latinLnBrk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>
          <a:xfrm>
            <a:off x="2971800" y="2145030"/>
            <a:ext cx="272415" cy="36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23057" y="4581128"/>
          <a:ext cx="4497015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015"/>
              </a:tblGrid>
              <a:tr h="1440160">
                <a:tc>
                  <a:txBody>
                    <a:bodyPr vert="horz" lIns="91440" tIns="45720" rIns="91440" bIns="45720" anchor="t" anchorCtr="0"/>
                    <a:lstStyle/>
                    <a:p>
                      <a:pPr marL="38100" marR="38100" lvl="0" indent="0" algn="l" latinLnBrk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&lt;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식약처 고시 제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2020-114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호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, ‘20.11.26&gt;[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시행일 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: ’22.1.1.]</a:t>
                      </a:r>
                      <a:endParaRPr lang="en-US" altLang="ko-KR" sz="1600" b="0" kern="0" spc="-200" baseline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8100" marR="38100" lvl="0" indent="0" algn="l" latinLnBrk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조제유류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영아용 조제유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성장기용 조제유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), 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특수용도식품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영아용 조제식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성장기용 조제식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,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 영･유아용 이유식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영･아용 특수조제식품</a:t>
                      </a:r>
                      <a:r>
                        <a:rPr lang="en-US" altLang="ko-KR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) </a:t>
                      </a:r>
                      <a:r>
                        <a:rPr lang="ko-KR" altLang="en-US" sz="1600" b="0" kern="0" spc="-200" baseline="0">
                          <a:solidFill>
                            <a:srgbClr val="000000"/>
                          </a:solidFill>
                          <a:effectLst/>
                        </a:rPr>
                        <a:t>중 유성분 함유제품</a:t>
                      </a:r>
                      <a:endParaRPr lang="ko-KR" altLang="en-US" sz="1600" b="0" kern="0" spc="-200" baseline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57202"/>
      </p:ext>
    </p:extLst>
  </p:cSld>
  <p:clrMapOvr>
    <a:masterClrMapping/>
  </p:clrMapOvr>
</p:sld>
</file>

<file path=ppt/slides/slide7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오염물질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 fontAlgn="base"/>
            <a:r>
              <a:rPr lang="en-US" altLang="ko-KR" sz="2400" dirty="0" smtClean="0"/>
              <a:t>(8) </a:t>
            </a:r>
            <a:r>
              <a:rPr lang="ko-KR" altLang="en-US" sz="2400" dirty="0" err="1"/>
              <a:t>멜라민</a:t>
            </a:r>
            <a:r>
              <a:rPr lang="en-US" altLang="ko-KR" sz="2400" dirty="0"/>
              <a:t>(Melamine) </a:t>
            </a:r>
            <a:r>
              <a:rPr lang="ko-KR" altLang="en-US" sz="2400" dirty="0" smtClean="0"/>
              <a:t>기준</a:t>
            </a:r>
            <a:endParaRPr lang="en-US" altLang="ko-KR" sz="2400" dirty="0"/>
          </a:p>
          <a:p>
            <a:pPr fontAlgn="base"/>
            <a:endParaRPr lang="en-US" altLang="ko-KR" sz="2400" dirty="0" smtClean="0"/>
          </a:p>
          <a:p>
            <a:pPr fontAlgn="base"/>
            <a:endParaRPr lang="en-US" altLang="ko-KR" sz="2400" dirty="0"/>
          </a:p>
          <a:p>
            <a:pPr fontAlgn="base"/>
            <a:endParaRPr lang="en-US" altLang="ko-KR" sz="2400" dirty="0"/>
          </a:p>
          <a:p>
            <a:pPr fontAlgn="base"/>
            <a:endParaRPr lang="ko-KR" altLang="en-US" sz="2400" spc="-1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51163" y="375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87873" y="2255183"/>
          <a:ext cx="7988975" cy="2749502"/>
        </p:xfrm>
        <a:graphic>
          <a:graphicData uri="http://schemas.openxmlformats.org/drawingml/2006/table">
            <a:tbl>
              <a:tblPr firstRow="1" bandRow="1"/>
              <a:tblGrid>
                <a:gridCol w="5596295"/>
                <a:gridCol w="2392680"/>
              </a:tblGrid>
              <a:tr h="597753"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대 상 식 품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기 준</a:t>
                      </a:r>
                      <a:endParaRPr 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440160">
                <a:tc>
                  <a:txBody>
                    <a:bodyPr vert="horz" lIns="17907" tIns="17907" rIns="17907" bIns="17907" anchor="ctr" anchorCtr="0"/>
                    <a:lstStyle/>
                    <a:p>
                      <a:pPr marL="290830" marR="38100" lvl="0" indent="-127000" algn="l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◦ 영아용 조제유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성장기용 조제유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영아용 조제식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성장기용 조제식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영･유아용 이유식</a:t>
                      </a:r>
                      <a:r>
                        <a:rPr lang="en-US" altLang="ko-KR" sz="2000" kern="0" spc="-30">
                          <a:solidFill>
                            <a:srgbClr val="000000"/>
                          </a:solidFill>
                          <a:effectLst/>
                        </a:rPr>
                        <a:t>,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특수의료용도등식품</a:t>
                      </a:r>
                      <a:endParaRPr lang="en-US" altLang="ko-KR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lIns="91440" tIns="45720" rIns="91440" bIns="45720" anchor="t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불검출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91440" marR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11589">
                <a:tc>
                  <a:txBody>
                    <a:bodyPr vert="horz" lIns="17907" tIns="17907" rIns="17907" bIns="17907" anchor="ctr" anchorCtr="0"/>
                    <a:lstStyle/>
                    <a:p>
                      <a:pPr marL="561340" marR="38100" lvl="0" indent="-261620" algn="l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◦ 상기 이외의 모든 식품 및 식품첨가물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lIns="17907" tIns="17907" rIns="17907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2.5 mg/kg </a:t>
                      </a:r>
                      <a:r>
                        <a:rPr lang="ko-KR" altLang="en-US" sz="20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272203"/>
      </p:ext>
    </p:extLst>
  </p:cSld>
  <p:clrMapOvr>
    <a:masterClrMapping/>
  </p:clrMapOvr>
</p:sld>
</file>

<file path=ppt/slides/slide7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잔류물질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237663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51163" y="375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7662" y="1700808"/>
            <a:ext cx="8510801" cy="504056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56285238"/>
      </p:ext>
    </p:extLst>
  </p:cSld>
  <p:clrMapOvr>
    <a:masterClrMapping/>
  </p:clrMapOvr>
</p:sld>
</file>

<file path=ppt/slides/slide7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잔류물질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237663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>
          <a:xfrm>
            <a:off x="2951163" y="3792855"/>
            <a:ext cx="274002" cy="36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5536" y="1700809"/>
            <a:ext cx="8161426" cy="489654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50416661"/>
      </p:ext>
    </p:extLst>
  </p:cSld>
  <p:clrMapOvr>
    <a:masterClrMapping/>
  </p:clrMapOvr>
</p:sld>
</file>

<file path=ppt/slides/slide7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잔류물질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237663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51163" y="375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677819" y="1763712"/>
            <a:ext cx="7620056" cy="461761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192183"/>
      </p:ext>
    </p:extLst>
  </p:cSld>
  <p:clrMapOvr>
    <a:masterClrMapping/>
  </p:clrMapOvr>
</p:sld>
</file>

<file path=ppt/slides/slide7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잔류물질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237663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r>
              <a:rPr lang="ko-KR" altLang="en-US" sz="2400">
                <a:latin typeface="맑은 고딕"/>
                <a:ea typeface="맑은 고딕"/>
              </a:rPr>
              <a:t>잔류동물용의약품</a:t>
            </a:r>
            <a:endParaRPr lang="ko-KR" altLang="en-US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400" b="1">
                <a:latin typeface="맑은 고딕"/>
                <a:ea typeface="맑은 고딕"/>
              </a:rPr>
              <a:t>식품공전</a:t>
            </a:r>
            <a:r>
              <a:rPr lang="ko-KR" altLang="en-US" sz="2400">
                <a:latin typeface="맑은 고딕"/>
                <a:ea typeface="맑은 고딕"/>
              </a:rPr>
              <a:t> </a:t>
            </a:r>
            <a:r>
              <a:rPr lang="en-US" altLang="ko-KR" sz="2400" b="1">
                <a:latin typeface="맑은 고딕"/>
                <a:ea typeface="맑은 고딕"/>
              </a:rPr>
              <a:t>[</a:t>
            </a:r>
            <a:r>
              <a:rPr lang="ko-KR" altLang="en-US" sz="2400" b="1">
                <a:latin typeface="맑은 고딕"/>
                <a:ea typeface="맑은 고딕"/>
              </a:rPr>
              <a:t>별표 </a:t>
            </a:r>
            <a:r>
              <a:rPr lang="en-US" altLang="ko-KR" sz="2400" b="1">
                <a:latin typeface="맑은 고딕"/>
                <a:ea typeface="맑은 고딕"/>
              </a:rPr>
              <a:t>5]</a:t>
            </a:r>
            <a:endParaRPr lang="en-US" altLang="ko-KR" sz="2400" b="1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 b="1"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ko-KR" altLang="en-US" sz="2400" b="1">
                <a:latin typeface="맑은 고딕"/>
                <a:ea typeface="맑은 고딕"/>
              </a:rPr>
              <a:t>식품 중 동물용의약품의 잔류허용기준 참고</a:t>
            </a:r>
            <a:endParaRPr lang="ko-KR" altLang="en-US" sz="2400" b="1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>
          <a:xfrm>
            <a:off x="2951163" y="3792855"/>
            <a:ext cx="274002" cy="367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949939273"/>
      </p:ext>
    </p:extLst>
  </p:cSld>
  <p:clrMapOvr>
    <a:masterClrMapping/>
  </p:clrMapOvr>
</p:sld>
</file>

<file path=ppt/slides/slide7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 txBox="1"/>
          <p:nvPr/>
        </p:nvSpPr>
        <p:spPr>
          <a:xfrm>
            <a:off x="179512" y="262809"/>
            <a:ext cx="5328592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Ⅲ.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 및 축산물의 기준규격 관리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2400" b="1" i="0" u="none" strike="noStrike" kern="1200" cap="none" spc="0" normalizeH="0" baseline="0">
              <a:solidFill>
                <a:srgbClr val="003762"/>
              </a:solidFill>
              <a:effectLst/>
              <a:uLnTx/>
              <a:uFillTx/>
              <a:latin typeface="맑은 고딕"/>
              <a:ea typeface="맑은 고딕"/>
              <a:cs typeface="+mj-cs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>
          <a:xfrm>
            <a:off x="704725" y="908720"/>
            <a:ext cx="4155307" cy="233587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유제품의 기타 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>
          <a:xfrm>
            <a:off x="324668" y="1499816"/>
            <a:ext cx="8319299" cy="509753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defRPr/>
            </a:pPr>
            <a:r>
              <a:rPr lang="en-US" altLang="ko-KR" sz="2400">
                <a:latin typeface="맑은 고딕"/>
                <a:ea typeface="맑은 고딕"/>
              </a:rPr>
              <a:t>15) 원유에 대한 규격</a:t>
            </a: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latin typeface="맑은 고딕"/>
              <a:ea typeface="맑은 고딕"/>
            </a:endParaRPr>
          </a:p>
          <a:p>
            <a:pPr lvl="0">
              <a:defRPr/>
            </a:pPr>
            <a:endParaRPr lang="ko-KR" altLang="en-US" sz="2400" spc="-100">
              <a:latin typeface="맑은 고딕"/>
              <a:ea typeface="맑은 고딕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51163" y="375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204864"/>
          <a:ext cx="8064895" cy="4210812"/>
        </p:xfrm>
        <a:graphic>
          <a:graphicData uri="http://schemas.openxmlformats.org/drawingml/2006/table">
            <a:tbl>
              <a:tblGrid>
                <a:gridCol w="1487842"/>
                <a:gridCol w="3605523"/>
                <a:gridCol w="2971530"/>
              </a:tblGrid>
              <a:tr h="294894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우유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착유된 그대로의 것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양유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착유된 그대로의 것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63309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세균수 및</a:t>
                      </a:r>
                      <a:b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체세포수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축산물 위생관리법 제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조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항의 규정에 의한 축산물의 위생등급에 관한 기준에 의함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1mL 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당 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500,000 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표준한천평판배양법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비중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1.028∼1.034(15℃)</a:t>
                      </a:r>
                      <a:endParaRPr 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1.028∼1.034(15℃)</a:t>
                      </a:r>
                      <a:endParaRPr 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33083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산도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홀스타인종유 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0.18% 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기타품종우유 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0.20% 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0.2% 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알콜시험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적합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진애검사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2.0mg </a:t>
                      </a: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이하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관능검사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적합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  <a:tr h="179705"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just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가수검사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가수하여서는 아니 된다</a:t>
                      </a:r>
                      <a:r>
                        <a:rPr lang="en-US" altLang="ko-KR" sz="1800" kern="0" spc="-30">
                          <a:solidFill>
                            <a:srgbClr val="000000"/>
                          </a:solidFill>
                          <a:effectLst/>
                        </a:rPr>
                        <a:t>.</a:t>
                      </a:r>
                      <a:endParaRPr lang="ko-KR" alt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>
                  <a:txBody>
                    <a:bodyPr vert="horz" lIns="64770" tIns="17907" rIns="64770" bIns="17907" anchor="ctr" anchorCtr="0"/>
                    <a:lstStyle/>
                    <a:p>
                      <a:pPr marL="0" marR="0" lvl="0" indent="0" algn="ctr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800" kern="0" spc="-3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800" kern="0" spc="-3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68625" y="2667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5984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2714620"/>
            <a:ext cx="9144000" cy="150019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3"/>
          <p:cNvSpPr txBox="1">
            <a:spLocks/>
          </p:cNvSpPr>
          <p:nvPr/>
        </p:nvSpPr>
        <p:spPr>
          <a:xfrm>
            <a:off x="323528" y="3071811"/>
            <a:ext cx="8568952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Ⅳ. </a:t>
            </a:r>
            <a:r>
              <a:rPr lang="ko-KR" altLang="en-US" sz="4400" b="1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j-cs"/>
              </a:rPr>
              <a:t>식품공전의 이해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1. </a:t>
            </a:r>
            <a:r>
              <a:rPr lang="ko-KR" altLang="en-US" sz="2000">
                <a:latin typeface="맑은 고딕"/>
                <a:ea typeface="맑은 고딕"/>
              </a:rPr>
              <a:t>총칙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2. </a:t>
            </a:r>
            <a:r>
              <a:rPr lang="ko-KR" altLang="en-US" sz="2000"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000000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000000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000000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4. </a:t>
            </a:r>
            <a:r>
              <a:rPr lang="ko-KR" altLang="en-US" sz="2000"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5. </a:t>
            </a:r>
            <a:r>
              <a:rPr lang="ko-KR" altLang="en-US" sz="2000"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latin typeface="맑은 고딕"/>
                <a:ea typeface="맑은 고딕"/>
              </a:rPr>
              <a:t>    제</a:t>
            </a:r>
            <a:r>
              <a:rPr lang="en-US" altLang="ko-KR" sz="2000">
                <a:latin typeface="맑은 고딕"/>
                <a:ea typeface="맑은 고딕"/>
              </a:rPr>
              <a:t>6. </a:t>
            </a:r>
            <a:r>
              <a:rPr lang="ko-KR" altLang="en-US" sz="2000"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7. </a:t>
            </a:r>
            <a:r>
              <a:rPr lang="ko-KR" altLang="en-US" sz="2000"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8. </a:t>
            </a:r>
            <a:r>
              <a:rPr lang="ko-KR" altLang="en-US" sz="2000">
                <a:latin typeface="맑은 고딕"/>
                <a:ea typeface="맑은 고딕"/>
              </a:rPr>
              <a:t>일반시험법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55385" y="573325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rgbClr val="bfbfbf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    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lang="ko-KR" altLang="en-US" sz="2000">
              <a:solidFill>
                <a:srgbClr val="bfbfbf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rgbClr val="bfbfbf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rgbClr val="bfbfbf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rgbClr val="bfbfbf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rgbClr val="bfbfbf"/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55384" y="5877272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539552" y="332656"/>
            <a:ext cx="7848872" cy="6347767"/>
            <a:chOff x="971600" y="332656"/>
            <a:chExt cx="6577084" cy="6347767"/>
          </a:xfrm>
        </p:grpSpPr>
        <p:grpSp>
          <p:nvGrpSpPr>
            <p:cNvPr id="10" name="그룹 9"/>
            <p:cNvGrpSpPr/>
            <p:nvPr/>
          </p:nvGrpSpPr>
          <p:grpSpPr>
            <a:xfrm>
              <a:off x="971600" y="332656"/>
              <a:ext cx="6577084" cy="6347767"/>
              <a:chOff x="971600" y="548680"/>
              <a:chExt cx="6577084" cy="634776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548680"/>
                <a:ext cx="6553200" cy="3952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2840" y="4402426"/>
                <a:ext cx="6486525" cy="1495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009" y="5877272"/>
                <a:ext cx="6543675" cy="1019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1" name="직사각형 10"/>
            <p:cNvSpPr/>
            <p:nvPr/>
          </p:nvSpPr>
          <p:spPr>
            <a:xfrm>
              <a:off x="986348" y="4186402"/>
              <a:ext cx="1296144" cy="45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59563492"/>
      </p:ext>
    </p:extLst>
  </p:cSld>
  <p:clrMapOvr>
    <a:masterClrMapping/>
  </p:clrMapOvr>
</p:sld>
</file>

<file path=ppt/slides/slide8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931864"/>
            <a:ext cx="8176423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683568" y="2492896"/>
            <a:ext cx="8204200" cy="3315449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lnSpc>
                <a:spcPct val="130000"/>
              </a:lnSpc>
              <a:defRPr/>
            </a:pPr>
            <a:r>
              <a:rPr lang="ko-KR" altLang="en-US" sz="2800" b="0">
                <a:solidFill>
                  <a:schemeClr val="tx2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800" b="0">
                <a:solidFill>
                  <a:schemeClr val="tx2"/>
                </a:solidFill>
                <a:latin typeface="맑은 고딕"/>
                <a:ea typeface="맑은 고딕"/>
              </a:rPr>
              <a:t>1. </a:t>
            </a:r>
            <a:r>
              <a:rPr lang="ko-KR" altLang="en-US" sz="2800" b="0">
                <a:solidFill>
                  <a:schemeClr val="tx2"/>
                </a:solidFill>
                <a:latin typeface="맑은 고딕"/>
                <a:ea typeface="맑은 고딕"/>
              </a:rPr>
              <a:t>총 칙 </a:t>
            </a:r>
            <a:endParaRPr lang="ko-KR" altLang="en-US" sz="28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defRPr/>
            </a:pPr>
            <a:endParaRPr lang="ko-KR" altLang="en-US" sz="15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1. 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일반원칙</a:t>
            </a:r>
            <a:endParaRPr lang="ko-KR" altLang="en-US" sz="26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600">
                <a:solidFill>
                  <a:schemeClr val="tx2"/>
                </a:solidFill>
                <a:latin typeface="맑은 고딕"/>
                <a:ea typeface="맑은 고딕"/>
              </a:rPr>
              <a:t>     2. </a:t>
            </a:r>
            <a:r>
              <a:rPr lang="ko-KR" altLang="en-US" sz="2600">
                <a:solidFill>
                  <a:schemeClr val="tx2"/>
                </a:solidFill>
                <a:latin typeface="맑은 고딕"/>
                <a:ea typeface="맑은 고딕"/>
              </a:rPr>
              <a:t>기준 및 규격의 적용</a:t>
            </a:r>
            <a:endParaRPr lang="ko-KR" altLang="en-US" sz="2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2600">
                <a:solidFill>
                  <a:schemeClr val="tx2"/>
                </a:solidFill>
                <a:latin typeface="맑은 고딕"/>
                <a:ea typeface="맑은 고딕"/>
              </a:rPr>
              <a:t>3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용어의 풀이</a:t>
            </a:r>
            <a:endParaRPr lang="ko-KR" altLang="en-US" sz="26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defRPr/>
            </a:pP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z="2600">
                <a:solidFill>
                  <a:schemeClr val="tx2"/>
                </a:solidFill>
                <a:latin typeface="맑은 고딕"/>
                <a:ea typeface="맑은 고딕"/>
              </a:rPr>
              <a:t>4</a:t>
            </a:r>
            <a:r>
              <a:rPr lang="en-US" altLang="ko-KR" sz="2600" b="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z="2600" b="0">
                <a:solidFill>
                  <a:schemeClr val="tx2"/>
                </a:solidFill>
                <a:latin typeface="맑은 고딕"/>
                <a:ea typeface="맑은 고딕"/>
              </a:rPr>
              <a:t>식품원재료 분류</a:t>
            </a:r>
            <a:endParaRPr lang="ko-KR" altLang="en-US" sz="26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>
          <a:xfrm>
            <a:off x="683569" y="3126309"/>
            <a:ext cx="7272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8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8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20741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1.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일반원칙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4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수록범위 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2000" spc="-150">
                <a:latin typeface="맑은 고딕"/>
                <a:ea typeface="맑은 고딕"/>
              </a:rPr>
              <a:t>   - </a:t>
            </a:r>
            <a:r>
              <a:rPr lang="ko-KR" altLang="en-US" sz="2000" spc="-150">
                <a:latin typeface="맑은 고딕"/>
                <a:ea typeface="맑은 고딕"/>
              </a:rPr>
              <a:t>「</a:t>
            </a:r>
            <a:r>
              <a:rPr lang="ko-KR" altLang="en-US" sz="2000">
                <a:latin typeface="맑은 고딕"/>
                <a:ea typeface="맑은 고딕"/>
              </a:rPr>
              <a:t>식품위생법</a:t>
            </a:r>
            <a:r>
              <a:rPr lang="ko-KR" altLang="en-US" sz="2000" spc="-150">
                <a:latin typeface="맑은 고딕"/>
                <a:ea typeface="맑은 고딕"/>
              </a:rPr>
              <a:t>」</a:t>
            </a:r>
            <a:r>
              <a:rPr lang="ko-KR" altLang="en-US" sz="2000">
                <a:latin typeface="맑은 고딕"/>
                <a:ea typeface="맑은 고딕"/>
              </a:rPr>
              <a:t> 제</a:t>
            </a:r>
            <a:r>
              <a:rPr lang="en-US" altLang="ko-KR" sz="2000">
                <a:latin typeface="맑은 고딕"/>
                <a:ea typeface="맑은 고딕"/>
              </a:rPr>
              <a:t>7</a:t>
            </a:r>
            <a:r>
              <a:rPr lang="ko-KR" altLang="en-US" sz="2000">
                <a:latin typeface="맑은 고딕"/>
                <a:ea typeface="맑은 고딕"/>
              </a:rPr>
              <a:t>조제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항 및 제</a:t>
            </a:r>
            <a:r>
              <a:rPr lang="en-US" altLang="ko-KR" sz="2000">
                <a:latin typeface="맑은 고딕"/>
                <a:ea typeface="맑은 고딕"/>
              </a:rPr>
              <a:t>12</a:t>
            </a:r>
            <a:r>
              <a:rPr lang="ko-KR" altLang="en-US" sz="2000">
                <a:latin typeface="맑은 고딕"/>
                <a:ea typeface="맑은 고딕"/>
              </a:rPr>
              <a:t>조의</a:t>
            </a:r>
            <a:r>
              <a:rPr lang="en-US" altLang="ko-KR" sz="2000">
                <a:latin typeface="맑은 고딕"/>
                <a:ea typeface="맑은 고딕"/>
              </a:rPr>
              <a:t>2</a:t>
            </a:r>
            <a:r>
              <a:rPr lang="ko-KR" altLang="en-US" sz="2000">
                <a:latin typeface="맑은 고딕"/>
                <a:ea typeface="맑은 고딕"/>
              </a:rPr>
              <a:t>제</a:t>
            </a:r>
            <a:r>
              <a:rPr lang="en-US" altLang="ko-KR" sz="2000">
                <a:latin typeface="맑은 고딕"/>
                <a:ea typeface="맑은 고딕"/>
              </a:rPr>
              <a:t>1</a:t>
            </a:r>
            <a:r>
              <a:rPr lang="ko-KR" altLang="en-US" sz="2000">
                <a:latin typeface="맑은 고딕"/>
                <a:ea typeface="맑은 고딕"/>
              </a:rPr>
              <a:t>항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- </a:t>
            </a:r>
            <a:r>
              <a:rPr lang="ko-KR" altLang="en-US" sz="2000" i="1" spc="-150">
                <a:latin typeface="맑은 고딕"/>
                <a:ea typeface="맑은 고딕"/>
              </a:rPr>
              <a:t>「 </a:t>
            </a:r>
            <a:r>
              <a:rPr lang="ko-KR" altLang="en-US" sz="2000" i="1">
                <a:latin typeface="맑은 고딕"/>
                <a:ea typeface="맑은 고딕"/>
              </a:rPr>
              <a:t>식품 등의 표시 광고에 관한 법률</a:t>
            </a:r>
            <a:r>
              <a:rPr lang="ko-KR" altLang="en-US" sz="2000" i="1" spc="-150">
                <a:latin typeface="맑은 고딕"/>
                <a:ea typeface="맑은 고딕"/>
              </a:rPr>
              <a:t>」</a:t>
            </a:r>
            <a:r>
              <a:rPr lang="ko-KR" altLang="en-US" sz="2000" i="1">
                <a:latin typeface="맑은 고딕"/>
                <a:ea typeface="맑은 고딕"/>
              </a:rPr>
              <a:t> 제</a:t>
            </a:r>
            <a:r>
              <a:rPr lang="en-US" altLang="ko-KR" sz="2000" i="1">
                <a:latin typeface="맑은 고딕"/>
                <a:ea typeface="맑은 고딕"/>
              </a:rPr>
              <a:t>4</a:t>
            </a:r>
            <a:r>
              <a:rPr lang="ko-KR" altLang="en-US" sz="2000" i="1">
                <a:latin typeface="맑은 고딕"/>
                <a:ea typeface="맑은 고딕"/>
              </a:rPr>
              <a:t>조제</a:t>
            </a:r>
            <a:r>
              <a:rPr lang="en-US" altLang="ko-KR" sz="2000" i="1">
                <a:latin typeface="맑은 고딕"/>
                <a:ea typeface="맑은 고딕"/>
              </a:rPr>
              <a:t>1</a:t>
            </a:r>
            <a:r>
              <a:rPr lang="ko-KR" altLang="en-US" sz="2000" i="1">
                <a:latin typeface="맑은 고딕"/>
                <a:ea typeface="맑은 고딕"/>
              </a:rPr>
              <a:t>항</a:t>
            </a:r>
            <a:endParaRPr lang="ko-KR" altLang="en-US" sz="2000" i="1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 sz="2000">
                <a:latin typeface="맑은 고딕"/>
                <a:ea typeface="맑은 고딕"/>
              </a:rPr>
              <a:t>  - </a:t>
            </a:r>
            <a:r>
              <a:rPr lang="ko-KR" altLang="en-US" sz="2000" spc="-150">
                <a:latin typeface="맑은 고딕"/>
                <a:ea typeface="맑은 고딕"/>
              </a:rPr>
              <a:t>「 </a:t>
            </a:r>
            <a:r>
              <a:rPr lang="ko-KR" altLang="en-US" sz="2000">
                <a:latin typeface="맑은 고딕"/>
                <a:ea typeface="맑은 고딕"/>
              </a:rPr>
              <a:t>축산물 위생관리법</a:t>
            </a:r>
            <a:r>
              <a:rPr lang="ko-KR" altLang="en-US" sz="2000" spc="-150">
                <a:latin typeface="맑은 고딕"/>
                <a:ea typeface="맑은 고딕"/>
              </a:rPr>
              <a:t>」</a:t>
            </a:r>
            <a:r>
              <a:rPr lang="ko-KR" altLang="en-US" sz="2000">
                <a:latin typeface="맑은 고딕"/>
                <a:ea typeface="맑은 고딕"/>
              </a:rPr>
              <a:t> 제</a:t>
            </a:r>
            <a:r>
              <a:rPr lang="en-US" altLang="ko-KR" sz="2000">
                <a:latin typeface="맑은 고딕"/>
                <a:ea typeface="맑은 고딕"/>
              </a:rPr>
              <a:t>4</a:t>
            </a:r>
            <a:r>
              <a:rPr lang="ko-KR" altLang="en-US" sz="2000">
                <a:latin typeface="맑은 고딕"/>
                <a:ea typeface="맑은 고딕"/>
              </a:rPr>
              <a:t>조</a:t>
            </a:r>
            <a:r>
              <a:rPr lang="en-US" altLang="ko-KR" sz="2000">
                <a:latin typeface="맑은 고딕"/>
                <a:ea typeface="맑은 고딕"/>
              </a:rPr>
              <a:t>2</a:t>
            </a:r>
            <a:r>
              <a:rPr lang="ko-KR" altLang="en-US" sz="2000">
                <a:latin typeface="맑은 고딕"/>
                <a:ea typeface="맑은 고딕"/>
              </a:rPr>
              <a:t>항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defRPr/>
            </a:pPr>
            <a:endParaRPr lang="en-US" altLang="ko-KR" sz="14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  분 류</a:t>
            </a:r>
            <a:r>
              <a:rPr lang="ko-KR" altLang="en-US" sz="2000">
                <a:solidFill>
                  <a:srgbClr val="003762"/>
                </a:solidFill>
                <a:latin typeface="맑은 고딕"/>
                <a:ea typeface="맑은 고딕"/>
              </a:rPr>
              <a:t> </a:t>
            </a:r>
            <a:endParaRPr lang="ko-KR" altLang="en-US" sz="2000">
              <a:solidFill>
                <a:srgbClr val="00376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 sz="2000">
                <a:latin typeface="맑은 고딕"/>
                <a:ea typeface="맑은 고딕"/>
              </a:rPr>
              <a:t> - </a:t>
            </a:r>
            <a:r>
              <a:rPr lang="ko-KR" altLang="en-US" sz="2000">
                <a:latin typeface="맑은 고딕"/>
                <a:ea typeface="맑은 고딕"/>
              </a:rPr>
              <a:t>식품군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대분류</a:t>
            </a:r>
            <a:r>
              <a:rPr lang="en-US" altLang="ko-KR" sz="2000">
                <a:latin typeface="맑은 고딕"/>
                <a:ea typeface="맑은 고딕"/>
              </a:rPr>
              <a:t>) : 24</a:t>
            </a:r>
            <a:r>
              <a:rPr lang="ko-KR" altLang="en-US" sz="2000">
                <a:latin typeface="맑은 고딕"/>
                <a:ea typeface="맑은 고딕"/>
              </a:rPr>
              <a:t>개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 sz="2000">
                <a:latin typeface="맑은 고딕"/>
                <a:ea typeface="맑은 고딕"/>
              </a:rPr>
              <a:t> - </a:t>
            </a:r>
            <a:r>
              <a:rPr lang="ko-KR" altLang="en-US" sz="2000">
                <a:latin typeface="맑은 고딕"/>
                <a:ea typeface="맑은 고딕"/>
              </a:rPr>
              <a:t>식품종 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중분류</a:t>
            </a:r>
            <a:r>
              <a:rPr lang="en-US" altLang="ko-KR" sz="2000">
                <a:latin typeface="맑은 고딕"/>
                <a:ea typeface="맑은 고딕"/>
              </a:rPr>
              <a:t>) : 102</a:t>
            </a:r>
            <a:r>
              <a:rPr lang="ko-KR" altLang="en-US" sz="2000">
                <a:latin typeface="맑은 고딕"/>
                <a:ea typeface="맑은 고딕"/>
              </a:rPr>
              <a:t>개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 sz="2000">
                <a:latin typeface="맑은 고딕"/>
                <a:ea typeface="맑은 고딕"/>
              </a:rPr>
              <a:t> - </a:t>
            </a:r>
            <a:r>
              <a:rPr lang="ko-KR" altLang="en-US" sz="2000">
                <a:latin typeface="맑은 고딕"/>
                <a:ea typeface="맑은 고딕"/>
              </a:rPr>
              <a:t>식품유형</a:t>
            </a:r>
            <a:r>
              <a:rPr lang="en-US" altLang="ko-KR" sz="2000">
                <a:latin typeface="맑은 고딕"/>
                <a:ea typeface="맑은 고딕"/>
              </a:rPr>
              <a:t>(</a:t>
            </a:r>
            <a:r>
              <a:rPr lang="ko-KR" altLang="en-US" sz="2000">
                <a:latin typeface="맑은 고딕"/>
                <a:ea typeface="맑은 고딕"/>
              </a:rPr>
              <a:t>소분류</a:t>
            </a:r>
            <a:r>
              <a:rPr lang="en-US" altLang="ko-KR" sz="2000">
                <a:latin typeface="맑은 고딕"/>
                <a:ea typeface="맑은 고딕"/>
              </a:rPr>
              <a:t>) : 286</a:t>
            </a:r>
            <a:r>
              <a:rPr lang="ko-KR" altLang="en-US" sz="2000">
                <a:latin typeface="맑은 고딕"/>
                <a:ea typeface="맑은 고딕"/>
              </a:rPr>
              <a:t>개</a:t>
            </a:r>
            <a:endParaRPr lang="ko-KR" altLang="en-US" sz="2000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ko-KR" altLang="en-US" sz="1400">
              <a:latin typeface="맑은 고딕"/>
              <a:ea typeface="맑은 고딕"/>
            </a:endParaRPr>
          </a:p>
        </p:txBody>
      </p:sp>
      <p:sp>
        <p:nvSpPr>
          <p:cNvPr id="6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8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20741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1.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일반원칙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4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시험방법 적용에 대한 원칙 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 u="sng">
                <a:solidFill>
                  <a:srgbClr val="cc0000"/>
                </a:solidFill>
                <a:latin typeface="맑은 고딕"/>
                <a:ea typeface="맑은 고딕"/>
              </a:rPr>
              <a:t>적부판정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은 </a:t>
            </a:r>
            <a:r>
              <a:rPr lang="ko-KR" altLang="en-US" sz="2000">
                <a:solidFill>
                  <a:srgbClr val="990000"/>
                </a:solidFill>
                <a:latin typeface="맑은 고딕"/>
                <a:ea typeface="맑은 고딕"/>
              </a:rPr>
              <a:t>공전</a:t>
            </a:r>
            <a:r>
              <a:rPr lang="en-US" altLang="ko-KR" spc="-150">
                <a:solidFill>
                  <a:srgbClr val="990000"/>
                </a:solidFill>
                <a:latin typeface="맑은 고딕"/>
                <a:ea typeface="맑은 고딕"/>
              </a:rPr>
              <a:t>(</a:t>
            </a:r>
            <a:r>
              <a:rPr lang="ko-KR" altLang="en-US" spc="-150">
                <a:solidFill>
                  <a:srgbClr val="990000"/>
                </a:solidFill>
                <a:latin typeface="맑은 고딕"/>
                <a:ea typeface="맑은 고딕"/>
              </a:rPr>
              <a:t>개별 시험법</a:t>
            </a:r>
            <a:r>
              <a:rPr lang="en-US" altLang="ko-KR" spc="-150">
                <a:solidFill>
                  <a:srgbClr val="990000"/>
                </a:solidFill>
                <a:latin typeface="맑은 고딕"/>
                <a:ea typeface="맑은 고딕"/>
              </a:rPr>
              <a:t>, </a:t>
            </a:r>
            <a:r>
              <a:rPr lang="ko-KR" altLang="en-US" spc="-150">
                <a:solidFill>
                  <a:srgbClr val="990000"/>
                </a:solidFill>
                <a:latin typeface="맑은 고딕"/>
                <a:ea typeface="맑은 고딕"/>
              </a:rPr>
              <a:t>일반시험법</a:t>
            </a:r>
            <a:r>
              <a:rPr lang="en-US" altLang="ko-KR" spc="-150">
                <a:solidFill>
                  <a:srgbClr val="990000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>
                <a:solidFill>
                  <a:srgbClr val="990000"/>
                </a:solidFill>
                <a:latin typeface="맑은 고딕"/>
                <a:ea typeface="맑은 고딕"/>
              </a:rPr>
              <a:t>의 시험방법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으로</a:t>
            </a: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 실시하되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,</a:t>
            </a:r>
            <a:endParaRPr lang="en-US" altLang="ko-KR" sz="2000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 •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더 정밀하다고 인정된 방법이나 미생물 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kit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등을 사용할 수 있음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     다만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결과에 대한 </a:t>
            </a:r>
            <a:r>
              <a:rPr lang="ko-KR" altLang="en-US">
                <a:solidFill>
                  <a:srgbClr val="0000cc"/>
                </a:solidFill>
                <a:latin typeface="맑은 고딕"/>
                <a:ea typeface="맑은 고딕"/>
              </a:rPr>
              <a:t>의문이 있을 경우 규정된 방법으로 판정</a:t>
            </a:r>
            <a:endParaRPr lang="ko-KR" altLang="en-US">
              <a:solidFill>
                <a:srgbClr val="0000cc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endParaRPr lang="ko-KR" altLang="en-US" sz="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>
                <a:solidFill>
                  <a:srgbClr val="008080"/>
                </a:solidFill>
                <a:latin typeface="맑은 고딕"/>
                <a:ea typeface="맑은 고딕"/>
              </a:rPr>
              <a:t>시험법이 정하여져  있지 않은 경우</a:t>
            </a:r>
            <a:endParaRPr lang="ko-KR" altLang="en-US" sz="2000">
              <a:solidFill>
                <a:srgbClr val="008080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 •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식품의약품안전처장이 인정한 시험법</a:t>
            </a:r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 •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CAC, AOAC, ISO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및 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PAM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등 공인방법</a:t>
            </a:r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•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 타 법령에  정해져 있는 시험법</a:t>
            </a:r>
            <a:endParaRPr lang="ko-KR" altLang="en-US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ct val="130000"/>
              </a:lnSpc>
              <a:spcBef>
                <a:spcPct val="20000"/>
              </a:spcBef>
              <a:buClr>
                <a:srgbClr val="009900"/>
              </a:buClr>
              <a:buFont typeface="Wingdings"/>
              <a:buNone/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 •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국제적으로 통용된 공인시험법</a:t>
            </a:r>
            <a:endParaRPr lang="ko-KR" altLang="en-US" sz="140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ko-KR" sz="2400" b="1" dirty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Ⅳ. </a:t>
            </a:r>
            <a:r>
              <a:rPr lang="ko-KR" altLang="en-US" sz="2400" b="1" dirty="0" smtClean="0">
                <a:solidFill>
                  <a:srgbClr val="003762"/>
                </a:solidFill>
                <a:latin typeface="HY견고딕" pitchFamily="18" charset="-127"/>
                <a:ea typeface="HY견고딕" pitchFamily="18" charset="-127"/>
              </a:rPr>
              <a:t>식품공전의 이해</a:t>
            </a:r>
            <a:endParaRPr lang="ko-KR" altLang="en-US" sz="2400" b="1" dirty="0">
              <a:solidFill>
                <a:srgbClr val="003762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8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723259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기준 및 규격의 적용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621085" y="2269928"/>
            <a:ext cx="7665739" cy="354794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 spc="-15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식품의 기준 및 규격은 </a:t>
            </a:r>
            <a:r>
              <a:rPr lang="ko-KR" altLang="en-US" sz="2000" b="0" u="sng">
                <a:solidFill>
                  <a:schemeClr val="tx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개별 기준 및 규격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5.)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에 </a:t>
            </a:r>
            <a:r>
              <a:rPr lang="ko-KR" altLang="en-US" sz="2000" b="0" u="sng">
                <a:solidFill>
                  <a:schemeClr val="tx1">
                    <a:lumMod val="60000"/>
                    <a:lumOff val="40000"/>
                  </a:schemeClr>
                </a:solidFill>
                <a:latin typeface="맑은 고딕"/>
                <a:ea typeface="맑은 고딕"/>
              </a:rPr>
              <a:t>우선 적용</a:t>
            </a:r>
            <a:endParaRPr lang="ko-KR" altLang="en-US" sz="2000" b="0" u="sng">
              <a:solidFill>
                <a:schemeClr val="tx1">
                  <a:lumMod val="60000"/>
                  <a:lumOff val="40000"/>
                </a:schemeClr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defRPr/>
            </a:pPr>
            <a:endParaRPr lang="ko-KR" altLang="en-US" sz="11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63538" lvl="0" indent="-363538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모든 식품은 제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2.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의 공통기준 및 규격에</a:t>
            </a: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 적합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다만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특성상 필요성이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희박하거나 실효성이 적을 경우 </a:t>
            </a:r>
            <a:r>
              <a:rPr lang="ko-KR" altLang="en-US" sz="2000" u="sng">
                <a:solidFill>
                  <a:srgbClr val="c00000"/>
                </a:solidFill>
                <a:latin typeface="맑은 고딕"/>
                <a:ea typeface="맑은 고딕"/>
              </a:rPr>
              <a:t>선별 적용 가능</a:t>
            </a:r>
            <a:endParaRPr lang="ko-KR" altLang="en-US" sz="2000" u="sng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63538" lvl="0" indent="-363538">
              <a:lnSpc>
                <a:spcPct val="130000"/>
              </a:lnSpc>
              <a:spcBef>
                <a:spcPct val="20000"/>
              </a:spcBef>
              <a:defRPr/>
            </a:pPr>
            <a:endParaRPr lang="en-US" altLang="ko-KR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63538" lvl="0" indent="-363538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영유아 섭취대상 표시식품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3.)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과 장기보존식품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4.)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은 각 개별 기준 및 규격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5.)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을 함께 동시에 적용하되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u="sng">
                <a:solidFill>
                  <a:srgbClr val="7030a0"/>
                </a:solidFill>
                <a:latin typeface="맑은 고딕"/>
                <a:ea typeface="맑은 고딕"/>
              </a:rPr>
              <a:t>중복 적용되는 것은 강화된 기준 </a:t>
            </a:r>
            <a:r>
              <a:rPr lang="en-US" altLang="ko-KR" sz="2000" u="sng">
                <a:solidFill>
                  <a:srgbClr val="7030a0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b="0" u="sng">
                <a:solidFill>
                  <a:srgbClr val="7030a0"/>
                </a:solidFill>
                <a:latin typeface="맑은 고딕"/>
                <a:ea typeface="맑은 고딕"/>
              </a:rPr>
              <a:t>규격 적용</a:t>
            </a:r>
            <a:endParaRPr lang="ko-KR" altLang="en-US" sz="2000" b="0" u="sng">
              <a:solidFill>
                <a:srgbClr val="7030a0"/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defRPr/>
            </a:pPr>
            <a:endParaRPr lang="en-US" altLang="ko-KR" sz="11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16386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용어의 풀이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844824"/>
            <a:ext cx="8176423" cy="4320479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268288" lvl="1" indent="-889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>
                <a:latin typeface="맑은 고딕"/>
                <a:ea typeface="맑은 고딕"/>
              </a:rPr>
              <a:t>  </a:t>
            </a:r>
            <a:r>
              <a:rPr lang="en-US" altLang="ko-KR" u="sng">
                <a:latin typeface="맑은 고딕"/>
                <a:ea typeface="맑은 고딕"/>
              </a:rPr>
              <a:t>&lt;</a:t>
            </a:r>
            <a:r>
              <a:rPr lang="ko-KR" altLang="en-US" u="sng">
                <a:latin typeface="맑은 고딕"/>
                <a:ea typeface="맑은 고딕"/>
              </a:rPr>
              <a:t>총 </a:t>
            </a:r>
            <a:r>
              <a:rPr lang="en-US" altLang="ko-KR" u="sng">
                <a:latin typeface="맑은 고딕"/>
                <a:ea typeface="맑은 고딕"/>
              </a:rPr>
              <a:t>65</a:t>
            </a:r>
            <a:r>
              <a:rPr lang="ko-KR" altLang="en-US" u="sng">
                <a:latin typeface="맑은 고딕"/>
                <a:ea typeface="맑은 고딕"/>
              </a:rPr>
              <a:t>개 용어</a:t>
            </a:r>
            <a:r>
              <a:rPr lang="en-US" altLang="ko-KR" u="sng">
                <a:latin typeface="맑은 고딕"/>
                <a:ea typeface="맑은 고딕"/>
              </a:rPr>
              <a:t>&gt;</a:t>
            </a:r>
            <a:r>
              <a:rPr lang="ko-KR" altLang="en-US" sz="2000">
                <a:latin typeface="맑은 고딕"/>
                <a:ea typeface="맑은 고딕"/>
              </a:rPr>
              <a:t>  </a:t>
            </a:r>
            <a:endParaRPr lang="ko-KR" altLang="en-US" sz="2000"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최종제품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규격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이와 동등이상의 효력이 있는 방법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냉장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(0~10℃),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냉동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(-18℃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이하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냉장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냉동 온도측정값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설비 등의 내부온도 측정값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살균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spc="-150">
                <a:solidFill>
                  <a:schemeClr val="tx2"/>
                </a:solidFill>
                <a:latin typeface="맑은 고딕"/>
                <a:ea typeface="맑은 고딕"/>
              </a:rPr>
              <a:t>영양세포감소</a:t>
            </a:r>
            <a:r>
              <a:rPr lang="en-US" altLang="ko-KR" sz="2000" spc="-150">
                <a:solidFill>
                  <a:schemeClr val="tx2"/>
                </a:solidFill>
                <a:latin typeface="맑은 고딕"/>
                <a:ea typeface="맑은 고딕"/>
              </a:rPr>
              <a:t>),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멸균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포자사멸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),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밀봉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공기 통하지 않게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유고형분은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유지방분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과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무지유고형분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의 합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영아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생후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12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개월 미만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유아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생후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12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개월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~36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개월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8288" lvl="1" indent="-889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  유통기간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소비자에게 판매가 가능한 기간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8288" lvl="1" indent="-889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고령친화식품 </a:t>
            </a: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6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821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16386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용어의 풀이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844825"/>
            <a:ext cx="8176423" cy="424847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marL="363538" lvl="1" indent="-269875">
              <a:lnSpc>
                <a:spcPct val="130000"/>
              </a:lnSpc>
              <a:spcBef>
                <a:spcPct val="20000"/>
              </a:spcBef>
              <a:buSzPct val="90000"/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가공식품이란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?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63538" lvl="1" indent="-269875">
              <a:lnSpc>
                <a:spcPct val="130000"/>
              </a:lnSpc>
              <a:spcBef>
                <a:spcPct val="20000"/>
              </a:spcBef>
              <a:buSzPct val="90000"/>
              <a:defRPr/>
            </a:pPr>
            <a:endParaRPr lang="en-US" altLang="ko-KR" sz="3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-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식품원료</a:t>
            </a:r>
            <a:r>
              <a:rPr lang="en-US" altLang="ko-KR" sz="2000" spc="-150">
                <a:solidFill>
                  <a:srgbClr val="c00000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spc="-150">
                <a:solidFill>
                  <a:srgbClr val="c00000"/>
                </a:solidFill>
                <a:latin typeface="맑은 고딕"/>
                <a:ea typeface="맑은 고딕"/>
              </a:rPr>
              <a:t>농</a:t>
            </a:r>
            <a:r>
              <a:rPr lang="en-US" altLang="ko-KR" sz="2000" spc="-150">
                <a:solidFill>
                  <a:srgbClr val="c00000"/>
                </a:solidFill>
                <a:latin typeface="맑은 고딕"/>
                <a:ea typeface="맑은 고딕"/>
              </a:rPr>
              <a:t>,</a:t>
            </a:r>
            <a:r>
              <a:rPr lang="ko-KR" altLang="en-US" sz="2000" spc="-150">
                <a:solidFill>
                  <a:srgbClr val="c00000"/>
                </a:solidFill>
                <a:latin typeface="맑은 고딕"/>
                <a:ea typeface="맑은 고딕"/>
              </a:rPr>
              <a:t>임</a:t>
            </a:r>
            <a:r>
              <a:rPr lang="en-US" altLang="ko-KR" sz="2000" spc="-150">
                <a:solidFill>
                  <a:srgbClr val="c00000"/>
                </a:solidFill>
                <a:latin typeface="맑은 고딕"/>
                <a:ea typeface="맑은 고딕"/>
              </a:rPr>
              <a:t>,</a:t>
            </a:r>
            <a:r>
              <a:rPr lang="ko-KR" altLang="en-US" sz="2000" spc="-150">
                <a:solidFill>
                  <a:srgbClr val="c00000"/>
                </a:solidFill>
                <a:latin typeface="맑은 고딕"/>
                <a:ea typeface="맑은 고딕"/>
              </a:rPr>
              <a:t>축</a:t>
            </a:r>
            <a:r>
              <a:rPr lang="en-US" altLang="ko-KR" sz="2000" spc="-150">
                <a:solidFill>
                  <a:srgbClr val="c00000"/>
                </a:solidFill>
                <a:latin typeface="맑은 고딕"/>
                <a:ea typeface="맑은 고딕"/>
              </a:rPr>
              <a:t>,</a:t>
            </a:r>
            <a:r>
              <a:rPr lang="ko-KR" altLang="en-US" sz="2000" spc="-150">
                <a:solidFill>
                  <a:srgbClr val="c00000"/>
                </a:solidFill>
                <a:latin typeface="맑은 고딕"/>
                <a:ea typeface="맑은 고딕"/>
              </a:rPr>
              <a:t>수산물 등</a:t>
            </a:r>
            <a:r>
              <a:rPr lang="en-US" altLang="ko-KR" sz="2000" spc="-150">
                <a:solidFill>
                  <a:srgbClr val="c00000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에 </a:t>
            </a:r>
            <a:r>
              <a:rPr lang="ko-KR" altLang="en-US" sz="2000" spc="-150">
                <a:solidFill>
                  <a:srgbClr val="c00000"/>
                </a:solidFill>
                <a:latin typeface="맑은 고딕"/>
                <a:ea typeface="맑은 고딕"/>
              </a:rPr>
              <a:t>식품 또는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식품첨가물을 가하거나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,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그 원형을 알아볼 수 없을 정도로 변형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분쇄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절단 등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시키거나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이와 같이 변형시킨 것을 서로 혼합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또는 이 혼합물에 식품이나 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식품첨가물을 사용하여 제조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가공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포장한 식품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539750" lvl="1" indent="-360363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endParaRPr lang="ko-KR" altLang="en-US" sz="11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>
                <a:solidFill>
                  <a:srgbClr val="7030a0"/>
                </a:solidFill>
                <a:latin typeface="맑은 고딕"/>
                <a:ea typeface="맑은 고딕"/>
              </a:rPr>
              <a:t>단순 가공한 </a:t>
            </a:r>
            <a:r>
              <a:rPr lang="ko-KR" altLang="en-US" sz="2000" spc="-150">
                <a:solidFill>
                  <a:srgbClr val="7030a0"/>
                </a:solidFill>
                <a:latin typeface="맑은 고딕"/>
                <a:ea typeface="맑은 고딕"/>
              </a:rPr>
              <a:t>농</a:t>
            </a:r>
            <a:r>
              <a:rPr lang="en-US" altLang="ko-KR" sz="2000" spc="-150">
                <a:solidFill>
                  <a:srgbClr val="7030a0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spc="-150">
                <a:solidFill>
                  <a:srgbClr val="7030a0"/>
                </a:solidFill>
                <a:latin typeface="맑은 고딕"/>
                <a:ea typeface="맑은 고딕"/>
              </a:rPr>
              <a:t>임</a:t>
            </a:r>
            <a:r>
              <a:rPr lang="en-US" altLang="ko-KR" sz="2000" spc="-150">
                <a:solidFill>
                  <a:srgbClr val="7030a0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spc="-150">
                <a:solidFill>
                  <a:srgbClr val="7030a0"/>
                </a:solidFill>
                <a:latin typeface="맑은 고딕"/>
                <a:ea typeface="맑은 고딕"/>
              </a:rPr>
              <a:t>축</a:t>
            </a:r>
            <a:r>
              <a:rPr lang="en-US" altLang="ko-KR" sz="2000" spc="-150">
                <a:solidFill>
                  <a:srgbClr val="7030a0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>
                <a:solidFill>
                  <a:srgbClr val="7030a0"/>
                </a:solidFill>
                <a:latin typeface="맑은 고딕"/>
                <a:ea typeface="맑은 고딕"/>
              </a:rPr>
              <a:t>수산물 제외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단순히 자름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껍질 벗김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소금 절임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숙성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가열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등으로 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623888" lvl="1" indent="-444500">
              <a:lnSpc>
                <a:spcPct val="130000"/>
              </a:lnSpc>
              <a:spcBef>
                <a:spcPct val="20000"/>
              </a:spcBef>
              <a:buClr>
                <a:srgbClr val="006600"/>
              </a:buClr>
              <a:buSzPct val="90000"/>
              <a:defRPr/>
            </a:pP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       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관능으로 확인할 수 있도록 단순처리 한 것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8288" lvl="1" indent="-88900">
              <a:lnSpc>
                <a:spcPct val="130000"/>
              </a:lnSpc>
              <a:spcBef>
                <a:spcPct val="2000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6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8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rgbClr val="c00000"/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2000">
                <a:solidFill>
                  <a:srgbClr val="bfbfbf"/>
                </a:solidFill>
                <a:latin typeface="맑은 고딕"/>
                <a:ea typeface="맑은 고딕"/>
              </a:rPr>
              <a:t>   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rgbClr val="bfbfbf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rgbClr val="bfbfbf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465264" y="573325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340769"/>
            <a:ext cx="6027515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식품일반에 대한 공통기준 및 규격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931864"/>
            <a:ext cx="8176423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>
          <a:xfrm>
            <a:off x="899592" y="2204864"/>
            <a:ext cx="4896544" cy="4051156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1. 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식품원료 기준</a:t>
            </a: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         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1) 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원료등의 구비요건 </a:t>
            </a: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         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2) 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식품원료 판단기준</a:t>
            </a: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2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제조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가공기준</a:t>
            </a: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3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식품일반의 기준 및 규격</a:t>
            </a: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lvl="0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     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4</a:t>
            </a:r>
            <a:r>
              <a:rPr lang="en-US" altLang="ko-KR" spc="0">
                <a:solidFill>
                  <a:schemeClr val="tx2"/>
                </a:solidFill>
                <a:latin typeface="맑은 고딕"/>
                <a:ea typeface="맑은 고딕"/>
              </a:rPr>
              <a:t>. </a:t>
            </a:r>
            <a:r>
              <a:rPr lang="ko-KR" altLang="en-US" spc="0">
                <a:solidFill>
                  <a:schemeClr val="tx2"/>
                </a:solidFill>
                <a:latin typeface="맑은 고딕"/>
                <a:ea typeface="맑은 고딕"/>
              </a:rPr>
              <a:t>보존 및 유통기준</a:t>
            </a:r>
            <a:endParaRPr lang="ko-KR" altLang="en-US" spc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8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3795836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식품원료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467544" y="1931864"/>
            <a:ext cx="8352928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200000"/>
              </a:lnSpc>
              <a:buFont typeface="Wingdings"/>
              <a:buChar char="l"/>
              <a:defRPr/>
            </a:pP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식품원료란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?</a:t>
            </a:r>
            <a:endParaRPr lang="en-US" altLang="ko-KR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defRPr/>
            </a:pPr>
            <a:r>
              <a:rPr lang="en-US" altLang="ko-KR" sz="2000">
                <a:latin typeface="맑은 고딕"/>
                <a:ea typeface="맑은 고딕"/>
              </a:rPr>
              <a:t>- </a:t>
            </a:r>
            <a:r>
              <a:rPr lang="ko-KR" altLang="en-US" sz="2000" spc="-150">
                <a:solidFill>
                  <a:srgbClr val="1b3039"/>
                </a:solidFill>
                <a:latin typeface="맑은 고딕"/>
                <a:ea typeface="맑은 고딕"/>
              </a:rPr>
              <a:t>식품의 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제조</a:t>
            </a:r>
            <a:r>
              <a:rPr lang="en-US" altLang="ko-KR" sz="2000" spc="-150">
                <a:solidFill>
                  <a:srgbClr val="0000ff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가공 </a:t>
            </a:r>
            <a:r>
              <a:rPr lang="ko-KR" altLang="en-US" sz="2000" spc="-150">
                <a:latin typeface="맑은 고딕"/>
                <a:ea typeface="맑은 고딕"/>
              </a:rPr>
              <a:t>또는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 조리</a:t>
            </a:r>
            <a:r>
              <a:rPr lang="ko-KR" altLang="en-US" sz="2000" spc="-150">
                <a:latin typeface="맑은 고딕"/>
                <a:ea typeface="맑은 고딕"/>
              </a:rPr>
              <a:t>에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lang="ko-KR" altLang="en-US" sz="2000" spc="-150">
                <a:latin typeface="맑은 고딕"/>
                <a:ea typeface="맑은 고딕"/>
              </a:rPr>
              <a:t>사용되는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 농</a:t>
            </a:r>
            <a:r>
              <a:rPr lang="en-US" altLang="ko-KR" sz="2000" spc="-150">
                <a:solidFill>
                  <a:srgbClr val="0000ff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임</a:t>
            </a:r>
            <a:r>
              <a:rPr lang="en-US" altLang="ko-KR" sz="2000" spc="-150">
                <a:solidFill>
                  <a:srgbClr val="0000ff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축</a:t>
            </a:r>
            <a:r>
              <a:rPr lang="en-US" altLang="ko-KR" sz="2000" spc="-150">
                <a:solidFill>
                  <a:srgbClr val="0000ff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수산물</a:t>
            </a:r>
            <a:r>
              <a:rPr lang="en-US" altLang="ko-KR" sz="2000" spc="-150">
                <a:solidFill>
                  <a:srgbClr val="0000ff"/>
                </a:solidFill>
                <a:latin typeface="맑은 고딕"/>
                <a:ea typeface="맑은 고딕"/>
              </a:rPr>
              <a:t>,</a:t>
            </a:r>
            <a:r>
              <a:rPr lang="ko-KR" altLang="en-US" sz="2000" spc="-150">
                <a:solidFill>
                  <a:srgbClr val="0000ff"/>
                </a:solidFill>
                <a:latin typeface="맑은 고딕"/>
                <a:ea typeface="맑은 고딕"/>
              </a:rPr>
              <a:t> 미생물 </a:t>
            </a:r>
            <a:r>
              <a:rPr lang="ko-KR" altLang="en-US" sz="2000" spc="-150">
                <a:latin typeface="맑은 고딕"/>
                <a:ea typeface="맑은 고딕"/>
              </a:rPr>
              <a:t>등</a:t>
            </a:r>
            <a:endParaRPr lang="ko-KR" altLang="en-US" sz="2000" spc="-150">
              <a:latin typeface="맑은 고딕"/>
              <a:ea typeface="맑은 고딕"/>
            </a:endParaRPr>
          </a:p>
          <a:p>
            <a:pPr lvl="0">
              <a:defRPr/>
            </a:pPr>
            <a:endParaRPr lang="en-US" altLang="ko-KR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200000"/>
              </a:lnSpc>
              <a:buFont typeface="Wingdings"/>
              <a:buChar char="l"/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식품원료 인정 현황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40000"/>
              </a:lnSpc>
              <a:buFontTx/>
              <a:buChar char="-"/>
              <a:defRPr/>
            </a:pPr>
            <a:r>
              <a:rPr lang="ko-KR" altLang="en-US" sz="2000">
                <a:latin typeface="맑은 고딕"/>
                <a:ea typeface="맑은 고딕"/>
              </a:rPr>
              <a:t> 사용가능 원료 목록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[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별표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1] 4735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품목</a:t>
            </a:r>
            <a:endParaRPr lang="ko-KR" altLang="en-US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40000"/>
              </a:lnSpc>
              <a:buFontTx/>
              <a:buChar char="-"/>
              <a:defRPr/>
            </a:pP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제한적 사용가능 원료 목록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[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별표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2] 209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품목</a:t>
            </a:r>
            <a:endParaRPr lang="ko-KR" altLang="en-US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40000"/>
              </a:lnSpc>
              <a:buFontTx/>
              <a:buChar char="-"/>
              <a:defRPr/>
            </a:pPr>
            <a:r>
              <a:rPr lang="en-US" altLang="ko-KR" sz="2000">
                <a:latin typeface="맑은 고딕"/>
                <a:ea typeface="맑은 고딕"/>
              </a:rPr>
              <a:t> </a:t>
            </a:r>
            <a:r>
              <a:rPr lang="ko-KR" altLang="en-US" sz="2000">
                <a:latin typeface="맑은 고딕"/>
                <a:ea typeface="맑은 고딕"/>
              </a:rPr>
              <a:t>한시적 기준</a:t>
            </a:r>
            <a:r>
              <a:rPr lang="en-US" altLang="ko-KR" sz="2000">
                <a:latin typeface="맑은 고딕"/>
                <a:ea typeface="맑은 고딕"/>
              </a:rPr>
              <a:t>·</a:t>
            </a:r>
            <a:r>
              <a:rPr lang="ko-KR" altLang="en-US" sz="2000">
                <a:latin typeface="맑은 고딕"/>
                <a:ea typeface="맑은 고딕"/>
              </a:rPr>
              <a:t>규격에서 전환된 원료 </a:t>
            </a:r>
            <a:r>
              <a:rPr lang="en-US" altLang="ko-KR" sz="2000">
                <a:latin typeface="맑은 고딕"/>
                <a:ea typeface="맑은 고딕"/>
              </a:rPr>
              <a:t>: 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[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별표</a:t>
            </a:r>
            <a:r>
              <a:rPr lang="en-US" altLang="ko-KR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3] 7 </a:t>
            </a:r>
            <a:r>
              <a:rPr lang="ko-KR" altLang="en-US" sz="2000">
                <a:solidFill>
                  <a:schemeClr val="accent3">
                    <a:lumMod val="50000"/>
                  </a:schemeClr>
                </a:solidFill>
                <a:latin typeface="맑은 고딕"/>
                <a:ea typeface="맑은 고딕"/>
              </a:rPr>
              <a:t>품목</a:t>
            </a:r>
            <a:endParaRPr lang="ko-KR" altLang="en-US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40000"/>
              </a:lnSpc>
              <a:buFontTx/>
              <a:buChar char="-"/>
              <a:defRPr/>
            </a:pPr>
            <a:endParaRPr lang="en-US" altLang="ko-KR" sz="2000">
              <a:solidFill>
                <a:schemeClr val="accent3">
                  <a:lumMod val="50000"/>
                </a:schemeClr>
              </a:solidFill>
              <a:latin typeface="맑은 고딕"/>
              <a:ea typeface="맑은 고딕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>
          <a:xfrm>
            <a:off x="1" y="43935"/>
            <a:ext cx="272414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>
          <a:xfrm>
            <a:off x="1" y="43935"/>
            <a:ext cx="272414" cy="369332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non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lvl="0">
              <a:defRPr/>
            </a:pPr>
            <a:endParaRPr lang="ko-KR" altLang="en-US">
              <a:latin typeface="맑은 고딕"/>
              <a:ea typeface="맑은 고딕"/>
            </a:endParaRPr>
          </a:p>
        </p:txBody>
      </p:sp>
      <p:sp>
        <p:nvSpPr>
          <p:cNvPr id="9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1. 1)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원료등의 구비요건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  <a:headEnd/>
            <a:tailE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3" name="직사각형 4"/>
          <p:cNvSpPr>
            <a:spLocks noChangeArrowheads="1"/>
          </p:cNvSpPr>
          <p:nvPr/>
        </p:nvSpPr>
        <p:spPr>
          <a:xfrm>
            <a:off x="718245" y="2051930"/>
            <a:ext cx="7742188" cy="389929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부패되지 않고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유독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유해물질에 오염되지 않은 원료이어야 함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이물 및 비가식 부위 충분히 제거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각각의 기준 및 규격에 적합한 원료를 사용하여야 함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  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※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예시 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인삼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홍삼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·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흑삼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인삼산업법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산양삼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임업 및 산촌진흥촉진에 관한 법률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축산물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축산물 위생관리법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식용곤충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– 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곤충산업의 육성 및 지원에 관한 법률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en-US" altLang="ko-KR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266700" lvl="0" indent="-2667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식품용수는 먹는물 수질기준에 적합한 것 또는 원수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농축수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미네랄탈염수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미네랄 농축수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해양심층수의 개발 및 관리에 관한 법률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20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331640" y="785957"/>
            <a:ext cx="6120679" cy="5708587"/>
            <a:chOff x="1331641" y="785957"/>
            <a:chExt cx="5712098" cy="57085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1" y="1090613"/>
              <a:ext cx="5712098" cy="5403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0690" y="785957"/>
              <a:ext cx="5629657" cy="368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36240"/>
      </p:ext>
    </p:extLst>
  </p:cSld>
  <p:clrMapOvr>
    <a:masterClrMapping/>
  </p:clrMapOvr>
</p:sld>
</file>

<file path=ppt/slides/slide9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1. 2)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식품원료 판단기준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539552" y="1772816"/>
            <a:ext cx="7973963" cy="41117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2000" b="0">
                <a:solidFill>
                  <a:srgbClr val="990000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 b="0" u="sng">
                <a:solidFill>
                  <a:srgbClr val="7030a0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2000" b="0" u="sng">
                <a:solidFill>
                  <a:srgbClr val="7030a0"/>
                </a:solidFill>
                <a:latin typeface="맑은 고딕"/>
                <a:ea typeface="맑은 고딕"/>
              </a:rPr>
              <a:t>식품 원료 또는 제한적 사용 원료</a:t>
            </a:r>
            <a:r>
              <a:rPr lang="en-US" altLang="ko-KR" sz="2000" b="0" u="sng">
                <a:solidFill>
                  <a:srgbClr val="7030a0"/>
                </a:solidFill>
                <a:latin typeface="맑은 고딕"/>
                <a:ea typeface="맑은 고딕"/>
              </a:rPr>
              <a:t>&gt;</a:t>
            </a:r>
            <a:endParaRPr lang="en-US" altLang="ko-KR" sz="2000" b="0" u="sng">
              <a:solidFill>
                <a:srgbClr val="7030a0"/>
              </a:solidFill>
              <a:latin typeface="맑은 고딕"/>
              <a:ea typeface="맑은 고딕"/>
            </a:endParaRPr>
          </a:p>
          <a:p>
            <a:pPr marL="542925" lvl="0" indent="-542925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    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•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독성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부작용이 없고 약리효과 등 목적이 아닌 식품으로의 식용근거</a:t>
            </a:r>
            <a:endParaRPr lang="ko-KR" altLang="en-US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542925" lvl="0" indent="-542925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   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있는 경우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endParaRPr lang="en-US" altLang="ko-KR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542925" lvl="0" indent="-542925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    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식품원료목록 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식품안전나라 참고</a:t>
            </a: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https://www.foodsafetykorea.go.kr/portal/safefoodlife/foodMeterial/foodMeterialDB.do?menu_no=2968&amp;menu_grp=MENU_NEW04</a:t>
            </a:r>
            <a:endParaRPr lang="en-US" altLang="ko-KR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endParaRPr lang="ko-KR" altLang="en-US" sz="4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2000" b="0" u="sng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&lt;</a:t>
            </a:r>
            <a:r>
              <a:rPr lang="ko-KR" altLang="en-US" sz="2000" b="0" u="sng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식품원료 승인을 위한 제출자료 </a:t>
            </a:r>
            <a:r>
              <a:rPr lang="en-US" altLang="ko-KR" sz="2000" b="0" u="sng">
                <a:solidFill>
                  <a:schemeClr val="accent6">
                    <a:lumMod val="75000"/>
                  </a:schemeClr>
                </a:solidFill>
                <a:latin typeface="맑은 고딕"/>
                <a:ea typeface="맑은 고딕"/>
              </a:rPr>
              <a:t>&gt;</a:t>
            </a:r>
            <a:endParaRPr lang="en-US" altLang="ko-KR" sz="2000" b="0" u="sng">
              <a:solidFill>
                <a:schemeClr val="accent6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    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•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식품원료 사용을 위한 의사결정도 </a:t>
            </a:r>
            <a:r>
              <a:rPr lang="en-US" altLang="ko-KR" sz="1600">
                <a:solidFill>
                  <a:schemeClr val="tx2"/>
                </a:solidFill>
                <a:latin typeface="맑은 고딕"/>
                <a:ea typeface="맑은 고딕"/>
              </a:rPr>
              <a:t>(https://www.foodsafetykorea.go.kr/portal/board/boardDetail.do)</a:t>
            </a:r>
            <a:endParaRPr lang="en-US" altLang="ko-KR" sz="16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    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•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제출자료의 요건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기본특성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식용근거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독성자료 등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8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9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* 식품원료 관리 체계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792981" y="1988842"/>
            <a:ext cx="8891588" cy="453387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2000" b="0">
                <a:solidFill>
                  <a:srgbClr val="c00000"/>
                </a:solidFill>
                <a:latin typeface="맑은 고딕"/>
                <a:ea typeface="맑은 고딕"/>
              </a:rPr>
              <a:t>&lt;</a:t>
            </a:r>
            <a:r>
              <a:rPr lang="ko-KR" altLang="en-US" sz="2000" b="0">
                <a:solidFill>
                  <a:srgbClr val="c00000"/>
                </a:solidFill>
                <a:latin typeface="맑은 고딕"/>
                <a:ea typeface="맑은 고딕"/>
              </a:rPr>
              <a:t>허용물질목록 관리제도</a:t>
            </a:r>
            <a:r>
              <a:rPr lang="en-US" altLang="ko-KR" sz="2000" b="0">
                <a:solidFill>
                  <a:srgbClr val="c00000"/>
                </a:solidFill>
                <a:latin typeface="맑은 고딕"/>
                <a:ea typeface="맑은 고딕"/>
              </a:rPr>
              <a:t>(</a:t>
            </a:r>
            <a:r>
              <a:rPr lang="en-US" altLang="ko-KR" sz="2000">
                <a:solidFill>
                  <a:srgbClr val="c00000"/>
                </a:solidFill>
                <a:latin typeface="맑은 고딕"/>
                <a:ea typeface="맑은 고딕"/>
              </a:rPr>
              <a:t>Positive List System)&gt;</a:t>
            </a:r>
            <a:endParaRPr lang="en-US" altLang="ko-KR" sz="20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endParaRPr lang="en-US" altLang="ko-KR" sz="400" b="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b="0" u="sng">
                <a:solidFill>
                  <a:srgbClr val="003762"/>
                </a:solidFill>
                <a:latin typeface="맑은 고딕"/>
                <a:ea typeface="맑은 고딕"/>
              </a:rPr>
              <a:t>사용가능 식품원료 </a:t>
            </a:r>
            <a:endParaRPr lang="ko-KR" altLang="en-US" b="0" u="sng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en-US" altLang="ko-KR" b="0">
                <a:latin typeface="맑은 고딕"/>
                <a:ea typeface="맑은 고딕"/>
              </a:rPr>
              <a:t>- [</a:t>
            </a:r>
            <a:r>
              <a:rPr lang="ko-KR" altLang="en-US" b="0">
                <a:latin typeface="맑은 고딕"/>
                <a:ea typeface="맑은 고딕"/>
              </a:rPr>
              <a:t>별표</a:t>
            </a:r>
            <a:r>
              <a:rPr lang="en-US" altLang="ko-KR" b="0">
                <a:latin typeface="맑은 고딕"/>
                <a:ea typeface="맑은 고딕"/>
              </a:rPr>
              <a:t>1]</a:t>
            </a:r>
            <a:r>
              <a:rPr lang="ko-KR" altLang="en-US" b="0">
                <a:latin typeface="맑은 고딕"/>
                <a:ea typeface="맑은 고딕"/>
              </a:rPr>
              <a:t>에 </a:t>
            </a:r>
            <a:r>
              <a:rPr lang="en-US" altLang="ko-KR" b="0">
                <a:latin typeface="맑은 고딕"/>
                <a:ea typeface="맑은 고딕"/>
              </a:rPr>
              <a:t>4735 </a:t>
            </a:r>
            <a:r>
              <a:rPr lang="ko-KR" altLang="en-US" b="0">
                <a:latin typeface="맑은 고딕"/>
                <a:ea typeface="맑은 고딕"/>
              </a:rPr>
              <a:t>품목에 대한 명칭</a:t>
            </a:r>
            <a:r>
              <a:rPr lang="en-US" altLang="ko-KR" b="0">
                <a:latin typeface="맑은 고딕"/>
                <a:ea typeface="맑은 고딕"/>
              </a:rPr>
              <a:t>, </a:t>
            </a:r>
            <a:r>
              <a:rPr lang="ko-KR" altLang="en-US" b="0">
                <a:latin typeface="맑은 고딕"/>
                <a:ea typeface="맑은 고딕"/>
              </a:rPr>
              <a:t>학명 및 사용부위 제시</a:t>
            </a:r>
            <a:endParaRPr lang="ko-KR" altLang="en-US" b="0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endParaRPr lang="ko-KR" altLang="en-US" sz="3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b="0" u="sng">
                <a:solidFill>
                  <a:srgbClr val="003762"/>
                </a:solidFill>
                <a:latin typeface="맑은 고딕"/>
                <a:ea typeface="맑은 고딕"/>
              </a:rPr>
              <a:t>제한적 사용원료</a:t>
            </a:r>
            <a:endParaRPr lang="ko-KR" altLang="en-US" b="0" u="sng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en-US" altLang="ko-KR" b="0">
                <a:latin typeface="맑은 고딕"/>
                <a:ea typeface="맑은 고딕"/>
              </a:rPr>
              <a:t>- [</a:t>
            </a:r>
            <a:r>
              <a:rPr lang="ko-KR" altLang="en-US" b="0">
                <a:latin typeface="맑은 고딕"/>
                <a:ea typeface="맑은 고딕"/>
              </a:rPr>
              <a:t>별표 </a:t>
            </a:r>
            <a:r>
              <a:rPr lang="en-US" altLang="ko-KR" b="0">
                <a:latin typeface="맑은 고딕"/>
                <a:ea typeface="맑은 고딕"/>
              </a:rPr>
              <a:t>2]</a:t>
            </a:r>
            <a:r>
              <a:rPr lang="ko-KR" altLang="en-US" b="0">
                <a:latin typeface="맑은 고딕"/>
                <a:ea typeface="맑은 고딕"/>
              </a:rPr>
              <a:t>에 </a:t>
            </a:r>
            <a:r>
              <a:rPr lang="en-US" altLang="ko-KR" b="0">
                <a:latin typeface="맑은 고딕"/>
                <a:ea typeface="맑은 고딕"/>
              </a:rPr>
              <a:t>209 </a:t>
            </a:r>
            <a:r>
              <a:rPr lang="ko-KR" altLang="en-US" b="0">
                <a:latin typeface="맑은 고딕"/>
                <a:ea typeface="맑은 고딕"/>
              </a:rPr>
              <a:t>품목 제시</a:t>
            </a:r>
            <a:endParaRPr lang="ko-KR" altLang="en-US" b="0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sz="1600" b="0">
                <a:latin typeface="맑은 고딕"/>
                <a:ea typeface="맑은 고딕"/>
              </a:rPr>
              <a:t>     </a:t>
            </a:r>
            <a:r>
              <a:rPr lang="en-US" altLang="ko-KR" sz="1600" b="0">
                <a:latin typeface="맑은 고딕"/>
                <a:ea typeface="맑은 고딕"/>
              </a:rPr>
              <a:t>• </a:t>
            </a:r>
            <a:r>
              <a:rPr lang="ko-KR" altLang="en-US" sz="1600" b="0">
                <a:latin typeface="맑은 고딕"/>
                <a:ea typeface="맑은 고딕"/>
              </a:rPr>
              <a:t>식품사용에 조건이 있는 원료로서</a:t>
            </a:r>
            <a:r>
              <a:rPr lang="en-US" altLang="ko-KR" sz="1600" b="0">
                <a:latin typeface="맑은 고딕"/>
                <a:ea typeface="맑은 고딕"/>
              </a:rPr>
              <a:t>, </a:t>
            </a:r>
            <a:r>
              <a:rPr lang="ko-KR" altLang="en-US" sz="1600" b="0">
                <a:latin typeface="맑은 고딕"/>
                <a:ea typeface="맑은 고딕"/>
              </a:rPr>
              <a:t>원료배합시 </a:t>
            </a:r>
            <a:r>
              <a:rPr lang="en-US" altLang="ko-KR" sz="1600" b="0">
                <a:latin typeface="맑은 고딕"/>
                <a:ea typeface="맑은 고딕"/>
              </a:rPr>
              <a:t>50% </a:t>
            </a:r>
            <a:r>
              <a:rPr lang="ko-KR" altLang="en-US" sz="1600" b="0">
                <a:latin typeface="맑은 고딕"/>
                <a:ea typeface="맑은 고딕"/>
              </a:rPr>
              <a:t>미만 사용</a:t>
            </a:r>
            <a:endParaRPr lang="ko-KR" altLang="en-US" sz="1600" b="0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ko-KR" altLang="en-US" sz="1600" b="0">
                <a:latin typeface="맑은 고딕"/>
                <a:ea typeface="맑은 고딕"/>
              </a:rPr>
              <a:t>     </a:t>
            </a:r>
            <a:r>
              <a:rPr lang="en-US" altLang="ko-KR" sz="1600" b="0">
                <a:latin typeface="맑은 고딕"/>
                <a:ea typeface="맑은 고딕"/>
              </a:rPr>
              <a:t>• </a:t>
            </a:r>
            <a:r>
              <a:rPr lang="ko-KR" altLang="en-US" sz="1600" b="0">
                <a:latin typeface="맑은 고딕"/>
                <a:ea typeface="맑은 고딕"/>
              </a:rPr>
              <a:t>다류</a:t>
            </a:r>
            <a:r>
              <a:rPr lang="en-US" altLang="ko-KR" sz="1600" b="0">
                <a:latin typeface="맑은 고딕"/>
                <a:ea typeface="맑은 고딕"/>
              </a:rPr>
              <a:t>, </a:t>
            </a:r>
            <a:r>
              <a:rPr lang="ko-KR" altLang="en-US" sz="1600" b="0">
                <a:latin typeface="맑은 고딕"/>
                <a:ea typeface="맑은 고딕"/>
              </a:rPr>
              <a:t>음료류</a:t>
            </a:r>
            <a:r>
              <a:rPr lang="en-US" altLang="ko-KR" sz="1600" b="0">
                <a:latin typeface="맑은 고딕"/>
                <a:ea typeface="맑은 고딕"/>
              </a:rPr>
              <a:t>, </a:t>
            </a:r>
            <a:r>
              <a:rPr lang="ko-KR" altLang="en-US" sz="1600" b="0">
                <a:latin typeface="맑은 고딕"/>
                <a:ea typeface="맑은 고딕"/>
              </a:rPr>
              <a:t>주류 등에는 제한적 사용 식물성원료가 </a:t>
            </a:r>
            <a:r>
              <a:rPr lang="en-US" altLang="ko-KR" sz="1600" b="0">
                <a:latin typeface="맑은 고딕"/>
                <a:ea typeface="맑은 고딕"/>
              </a:rPr>
              <a:t>1</a:t>
            </a:r>
            <a:r>
              <a:rPr lang="ko-KR" altLang="en-US" sz="1600" b="0">
                <a:latin typeface="맑은 고딕"/>
                <a:ea typeface="맑은 고딕"/>
              </a:rPr>
              <a:t>가지인 경우    </a:t>
            </a:r>
            <a:endParaRPr lang="ko-KR" altLang="en-US" sz="1600" b="0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600" b="0">
                <a:latin typeface="맑은 고딕"/>
                <a:ea typeface="맑은 고딕"/>
              </a:rPr>
              <a:t>       </a:t>
            </a:r>
            <a:r>
              <a:rPr lang="ko-KR" altLang="en-US" sz="1600" b="0">
                <a:latin typeface="맑은 고딕"/>
                <a:ea typeface="맑은 고딕"/>
              </a:rPr>
              <a:t>원료배합 시 </a:t>
            </a:r>
            <a:r>
              <a:rPr lang="en-US" altLang="ko-KR" sz="1600" b="0">
                <a:latin typeface="맑은 고딕"/>
                <a:ea typeface="맑은 고딕"/>
              </a:rPr>
              <a:t>100% </a:t>
            </a:r>
            <a:r>
              <a:rPr lang="ko-KR" altLang="en-US" sz="1600" b="0">
                <a:latin typeface="맑은 고딕"/>
                <a:ea typeface="맑은 고딕"/>
              </a:rPr>
              <a:t>사용 가능</a:t>
            </a:r>
            <a:endParaRPr lang="ko-KR" altLang="en-US" sz="1600" b="0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u="sng">
                <a:solidFill>
                  <a:srgbClr val="003762"/>
                </a:solidFill>
                <a:latin typeface="맑은 고딕"/>
                <a:ea typeface="맑은 고딕"/>
              </a:rPr>
              <a:t>한시적 기준규격에서 전환된 원료</a:t>
            </a:r>
            <a:endParaRPr lang="ko-KR" altLang="en-US" u="sng">
              <a:solidFill>
                <a:srgbClr val="00376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>
                <a:latin typeface="맑은 고딕"/>
                <a:ea typeface="맑은 고딕"/>
              </a:rPr>
              <a:t> - [</a:t>
            </a:r>
            <a:r>
              <a:rPr lang="ko-KR" altLang="en-US">
                <a:latin typeface="맑은 고딕"/>
                <a:ea typeface="맑은 고딕"/>
              </a:rPr>
              <a:t>별표 </a:t>
            </a:r>
            <a:r>
              <a:rPr lang="en-US" altLang="ko-KR">
                <a:latin typeface="맑은 고딕"/>
                <a:ea typeface="맑은 고딕"/>
              </a:rPr>
              <a:t>3]</a:t>
            </a:r>
            <a:r>
              <a:rPr lang="ko-KR" altLang="en-US">
                <a:latin typeface="맑은 고딕"/>
                <a:ea typeface="맑은 고딕"/>
              </a:rPr>
              <a:t>에 </a:t>
            </a:r>
            <a:r>
              <a:rPr lang="en-US" altLang="ko-KR">
                <a:latin typeface="맑은 고딕"/>
                <a:ea typeface="맑은 고딕"/>
              </a:rPr>
              <a:t>7 </a:t>
            </a:r>
            <a:r>
              <a:rPr lang="ko-KR" altLang="en-US">
                <a:latin typeface="맑은 고딕"/>
                <a:ea typeface="맑은 고딕"/>
              </a:rPr>
              <a:t>품목 제시</a:t>
            </a:r>
            <a:endParaRPr lang="ko-KR" altLang="en-US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endParaRPr lang="ko-KR" altLang="en-US" b="0"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* 식품원료목록 검색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5616" y="1700808"/>
            <a:ext cx="6064478" cy="441759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직사각형 1"/>
          <p:cNvSpPr/>
          <p:nvPr/>
        </p:nvSpPr>
        <p:spPr>
          <a:xfrm>
            <a:off x="357158" y="6211669"/>
            <a:ext cx="8463314" cy="56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1600" b="1">
                <a:latin typeface="맑은 고딕"/>
                <a:ea typeface="맑은 고딕"/>
              </a:rPr>
              <a:t>https://www.foodsafetykorea.go.kr</a:t>
            </a:r>
            <a:r>
              <a:rPr lang="en-US" altLang="ko-KR" sz="1600">
                <a:latin typeface="맑은 고딕"/>
                <a:ea typeface="맑은 고딕"/>
              </a:rPr>
              <a:t>/portal/safefoodlife/foodMeterial/foodMeterialDB.do?menu_grp=MENU_NEW04&amp;menu_no=2968</a:t>
            </a:r>
            <a:endParaRPr lang="ko-KR" altLang="en-US" sz="1600">
              <a:latin typeface="맑은 고딕"/>
              <a:ea typeface="맑은 고딕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907704" y="2276872"/>
            <a:ext cx="3024336" cy="36004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9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6027515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한시적 인정 식품원료의 추가 등재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576834" y="1930938"/>
            <a:ext cx="7739583" cy="404885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61950" marR="0" lvl="0" indent="-36195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- </a:t>
            </a:r>
            <a:r>
              <a:rPr lang="ko-KR" altLang="en-US" sz="2000" spc="-200">
                <a:solidFill>
                  <a:schemeClr val="accent6"/>
                </a:solidFill>
                <a:latin typeface="맑은 고딕"/>
                <a:ea typeface="맑은 고딕"/>
              </a:rPr>
              <a:t>「</a:t>
            </a:r>
            <a:r>
              <a:rPr lang="ko-KR" altLang="en-US" sz="2000" b="0" spc="-200">
                <a:solidFill>
                  <a:schemeClr val="accent6"/>
                </a:solidFill>
                <a:latin typeface="맑은 고딕"/>
                <a:ea typeface="맑은 고딕"/>
              </a:rPr>
              <a:t>식품등의 한시적 기준 및 규격 인정 기준</a:t>
            </a:r>
            <a:r>
              <a:rPr lang="ko-KR" altLang="en-US" sz="2000" spc="-200">
                <a:solidFill>
                  <a:schemeClr val="accent6"/>
                </a:solidFill>
                <a:latin typeface="맑은 고딕"/>
                <a:ea typeface="맑은 고딕"/>
              </a:rPr>
              <a:t> 」</a:t>
            </a:r>
            <a:r>
              <a:rPr lang="ko-KR" altLang="en-US" sz="2000" b="0" spc="-200">
                <a:solidFill>
                  <a:schemeClr val="tx2"/>
                </a:solidFill>
                <a:latin typeface="맑은 고딕"/>
                <a:ea typeface="맑은 고딕"/>
              </a:rPr>
              <a:t>에 따라 인정된 식품원료는  다음 어느 하나를 충족하면 </a:t>
            </a:r>
            <a:r>
              <a:rPr lang="ko-KR" altLang="en-US" sz="2000" spc="-2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「</a:t>
            </a:r>
            <a:r>
              <a:rPr lang="ko-KR" altLang="en-US" sz="2000" b="0" spc="-2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식품의 기준 및  규격</a:t>
            </a:r>
            <a:r>
              <a:rPr lang="ko-KR" altLang="en-US" sz="2000" spc="-2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 」</a:t>
            </a:r>
            <a:r>
              <a:rPr lang="ko-KR" altLang="en-US" sz="2000" b="0" spc="-200">
                <a:solidFill>
                  <a:schemeClr val="accent1">
                    <a:lumMod val="7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lang="en-US" altLang="ko-KR" sz="2000" b="0" spc="-200">
                <a:solidFill>
                  <a:schemeClr val="tx2"/>
                </a:solidFill>
                <a:latin typeface="맑은 고딕"/>
                <a:ea typeface="맑은 고딕"/>
              </a:rPr>
              <a:t>[</a:t>
            </a:r>
            <a:r>
              <a:rPr lang="ko-KR" altLang="en-US" sz="2000" b="0" spc="-200">
                <a:solidFill>
                  <a:schemeClr val="tx2"/>
                </a:solidFill>
                <a:latin typeface="맑은 고딕"/>
                <a:ea typeface="맑은 고딕"/>
              </a:rPr>
              <a:t>별표 </a:t>
            </a:r>
            <a:r>
              <a:rPr lang="en-US" altLang="ko-KR" sz="2000" b="0" spc="-200">
                <a:solidFill>
                  <a:schemeClr val="tx2"/>
                </a:solidFill>
                <a:latin typeface="맑은 고딕"/>
                <a:ea typeface="맑은 고딕"/>
              </a:rPr>
              <a:t>1] </a:t>
            </a:r>
            <a:r>
              <a:rPr lang="en-US" altLang="ko-KR" sz="2000" b="0" spc="-200">
                <a:solidFill>
                  <a:srgbClr val="ff0000"/>
                </a:solidFill>
                <a:latin typeface="맑은 고딕"/>
                <a:ea typeface="맑은 고딕"/>
              </a:rPr>
              <a:t>“</a:t>
            </a:r>
            <a:r>
              <a:rPr lang="ko-KR" altLang="en-US" sz="2000" b="0" spc="-200">
                <a:solidFill>
                  <a:srgbClr val="ff0000"/>
                </a:solidFill>
                <a:latin typeface="맑은 고딕"/>
                <a:ea typeface="맑은 고딕"/>
              </a:rPr>
              <a:t>식품에 </a:t>
            </a:r>
            <a:r>
              <a:rPr lang="ko-KR" altLang="en-US" sz="2000" b="0" spc="-150">
                <a:solidFill>
                  <a:srgbClr val="ff0000"/>
                </a:solidFill>
                <a:latin typeface="맑은 고딕"/>
                <a:ea typeface="맑은 고딕"/>
              </a:rPr>
              <a:t>사용할 수 있는 원료</a:t>
            </a:r>
            <a:r>
              <a:rPr lang="en-US" altLang="ko-KR" sz="2000" b="0" spc="-150">
                <a:solidFill>
                  <a:srgbClr val="ff0000"/>
                </a:solidFill>
                <a:latin typeface="맑은 고딕"/>
                <a:ea typeface="맑은 고딕"/>
              </a:rPr>
              <a:t>”</a:t>
            </a:r>
            <a:r>
              <a:rPr lang="ko-KR" altLang="en-US" sz="2000" b="0" spc="-150">
                <a:solidFill>
                  <a:schemeClr val="tx2"/>
                </a:solidFill>
                <a:latin typeface="맑은 고딕"/>
                <a:ea typeface="맑은 고딕"/>
              </a:rPr>
              <a:t>목록 또는 </a:t>
            </a:r>
            <a:r>
              <a:rPr lang="en-US" altLang="ko-KR" sz="2000" b="0" spc="-150">
                <a:solidFill>
                  <a:schemeClr val="tx2"/>
                </a:solidFill>
                <a:latin typeface="맑은 고딕"/>
                <a:ea typeface="맑은 고딕"/>
              </a:rPr>
              <a:t>[</a:t>
            </a:r>
            <a:r>
              <a:rPr lang="ko-KR" altLang="en-US" sz="2000" b="0" spc="-150">
                <a:solidFill>
                  <a:schemeClr val="tx2"/>
                </a:solidFill>
                <a:latin typeface="맑은 고딕"/>
                <a:ea typeface="맑은 고딕"/>
              </a:rPr>
              <a:t>별표 </a:t>
            </a:r>
            <a:r>
              <a:rPr lang="en-US" altLang="ko-KR" sz="2000" b="0" spc="-150">
                <a:solidFill>
                  <a:schemeClr val="tx2"/>
                </a:solidFill>
                <a:latin typeface="맑은 고딕"/>
                <a:ea typeface="맑은 고딕"/>
              </a:rPr>
              <a:t>2] </a:t>
            </a:r>
            <a:r>
              <a:rPr lang="en-US" altLang="ko-KR" sz="2000" b="0" spc="-150">
                <a:solidFill>
                  <a:srgbClr val="ff0000"/>
                </a:solidFill>
                <a:latin typeface="맑은 고딕"/>
                <a:ea typeface="맑은 고딕"/>
              </a:rPr>
              <a:t>“</a:t>
            </a:r>
            <a:r>
              <a:rPr lang="ko-KR" altLang="en-US" sz="2000" b="0" spc="-150">
                <a:solidFill>
                  <a:srgbClr val="ff0000"/>
                </a:solidFill>
                <a:latin typeface="맑은 고딕"/>
                <a:ea typeface="맑은 고딕"/>
              </a:rPr>
              <a:t>식품에 제한적으로 사용할 수 있는 원료</a:t>
            </a:r>
            <a:r>
              <a:rPr lang="en-US" altLang="ko-KR" sz="2000" b="0" spc="-150">
                <a:solidFill>
                  <a:srgbClr val="ff0000"/>
                </a:solidFill>
                <a:latin typeface="맑은 고딕"/>
                <a:ea typeface="맑은 고딕"/>
              </a:rPr>
              <a:t>”</a:t>
            </a:r>
            <a:r>
              <a:rPr lang="ko-KR" altLang="en-US" sz="2000" b="0" spc="-150">
                <a:solidFill>
                  <a:schemeClr val="tx2"/>
                </a:solidFill>
                <a:latin typeface="맑은 고딕"/>
                <a:ea typeface="맑은 고딕"/>
              </a:rPr>
              <a:t>의 목록에  추가로 등재 가능 </a:t>
            </a:r>
            <a:endParaRPr lang="ko-KR" altLang="en-US" sz="2000" b="0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marR="0" lvl="0" algn="just">
              <a:spcBef>
                <a:spcPts val="0"/>
              </a:spcBef>
              <a:spcAft>
                <a:spcPts val="0"/>
              </a:spcAft>
              <a:defRPr/>
            </a:pPr>
            <a:endParaRPr lang="en-US" altLang="ko-KR" sz="7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marR="0"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①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한시적 기준 및 규격을 인정받는 날로부터 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3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년이 경과한 경우</a:t>
            </a:r>
            <a:endParaRPr lang="ko-KR" altLang="en-US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marR="0"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②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한시적 기준 및 규격을 인정받은 자가 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3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인 이상인 경우</a:t>
            </a:r>
            <a:endParaRPr lang="ko-KR" altLang="en-US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marR="0"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③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한시적 기준 및 규격을 인정받은 자가 등재를 요청하는 경우 </a:t>
            </a:r>
            <a:endParaRPr lang="ko-KR" altLang="en-US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0" marR="0" lvl="0"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         (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다만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인정받은 자가 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2</a:t>
            </a:r>
            <a:r>
              <a:rPr lang="ko-KR" altLang="en-US" b="0">
                <a:solidFill>
                  <a:schemeClr val="tx2"/>
                </a:solidFill>
                <a:latin typeface="맑은 고딕"/>
                <a:ea typeface="맑은 고딕"/>
              </a:rPr>
              <a:t>명인 경우 모두 등재를 요청하는 경우</a:t>
            </a:r>
            <a:r>
              <a:rPr lang="en-US" altLang="ko-KR" b="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2.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제조</a:t>
            </a: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·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가공기준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467545" y="1844824"/>
            <a:ext cx="8245103" cy="44111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55600" lvl="0" indent="-355600">
              <a:lnSpc>
                <a:spcPct val="70000"/>
              </a:lnSpc>
              <a:spcBef>
                <a:spcPct val="85000"/>
              </a:spcBef>
              <a:buClr>
                <a:schemeClr val="tx2"/>
              </a:buClr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이물 등 </a:t>
            </a:r>
            <a:r>
              <a:rPr lang="ko-KR" altLang="en-US" sz="2000" b="0" u="sng">
                <a:latin typeface="맑은 고딕"/>
                <a:ea typeface="맑은 고딕"/>
              </a:rPr>
              <a:t>혼입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병원성 미생물 </a:t>
            </a:r>
            <a:r>
              <a:rPr lang="ko-KR" altLang="en-US" sz="2000" b="0" u="sng">
                <a:latin typeface="맑은 고딕"/>
                <a:ea typeface="맑은 고딕"/>
              </a:rPr>
              <a:t>오염되지 않도록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규정 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추출시 </a:t>
            </a:r>
            <a:r>
              <a:rPr lang="ko-KR" altLang="en-US" sz="2000" b="0" u="sng">
                <a:solidFill>
                  <a:srgbClr val="008000"/>
                </a:solidFill>
                <a:latin typeface="맑은 고딕"/>
                <a:ea typeface="맑은 고딕"/>
              </a:rPr>
              <a:t>물</a:t>
            </a:r>
            <a:r>
              <a:rPr lang="en-US" altLang="ko-KR" sz="2000" b="0" u="sng">
                <a:solidFill>
                  <a:srgbClr val="008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u="sng">
                <a:solidFill>
                  <a:srgbClr val="008000"/>
                </a:solidFill>
                <a:latin typeface="맑은 고딕"/>
                <a:ea typeface="맑은 고딕"/>
              </a:rPr>
              <a:t>주정</a:t>
            </a:r>
            <a:r>
              <a:rPr lang="en-US" altLang="ko-KR" sz="2000" b="0" u="sng">
                <a:solidFill>
                  <a:srgbClr val="008000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u="sng">
                <a:solidFill>
                  <a:srgbClr val="008000"/>
                </a:solidFill>
                <a:latin typeface="맑은 고딕"/>
                <a:ea typeface="맑은 고딕"/>
              </a:rPr>
              <a:t>이산화탄소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나 그 혼합물만 사용가능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캡슐 또는 정제형태 제조 금지 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541338" lvl="0" indent="-541338"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  -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과자류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캔디류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추잉껌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초콜릿류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식염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장류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복합조미식품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당류가공품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endParaRPr lang="en-US" altLang="ko-KR" sz="2000" b="0" spc="-24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541338" lvl="0" indent="-541338"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altLang="ko-KR" sz="2000" spc="-240">
                <a:solidFill>
                  <a:schemeClr val="tx2"/>
                </a:solidFill>
                <a:latin typeface="맑은 고딕"/>
                <a:ea typeface="맑은 고딕"/>
              </a:rPr>
              <a:t>     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음료베이스</a:t>
            </a:r>
            <a:r>
              <a:rPr lang="en-US" altLang="ko-KR" sz="2000" b="0" spc="-24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과채가공품은 </a:t>
            </a:r>
            <a:r>
              <a:rPr lang="ko-KR" altLang="en-US" sz="2000" b="0" u="sng" spc="-240">
                <a:solidFill>
                  <a:srgbClr val="7030a0"/>
                </a:solidFill>
                <a:latin typeface="맑은 고딕"/>
                <a:ea typeface="맑은 고딕"/>
              </a:rPr>
              <a:t>정제형태</a:t>
            </a:r>
            <a:r>
              <a:rPr lang="ko-KR" altLang="en-US" sz="2000" b="0" spc="-240">
                <a:solidFill>
                  <a:schemeClr val="tx2"/>
                </a:solidFill>
                <a:latin typeface="맑은 고딕"/>
                <a:ea typeface="맑은 고딕"/>
              </a:rPr>
              <a:t>로 가능</a:t>
            </a:r>
            <a:endParaRPr lang="ko-KR" altLang="en-US" sz="2000" b="0" spc="-24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541338" lvl="0" indent="-541338">
              <a:spcBef>
                <a:spcPct val="50000"/>
              </a:spcBef>
              <a:buClr>
                <a:schemeClr val="tx2"/>
              </a:buClr>
              <a:defRPr/>
            </a:pPr>
            <a:r>
              <a:rPr lang="en-US" altLang="ko-KR" sz="2000" b="0" spc="-300">
                <a:solidFill>
                  <a:schemeClr val="tx2"/>
                </a:solidFill>
                <a:latin typeface="맑은 고딕"/>
                <a:ea typeface="맑은 고딕"/>
              </a:rPr>
              <a:t>  - 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식용유지류는 </a:t>
            </a:r>
            <a:r>
              <a:rPr lang="ko-KR" altLang="en-US" sz="2000" b="0" u="sng">
                <a:solidFill>
                  <a:srgbClr val="7030a0"/>
                </a:solidFill>
                <a:latin typeface="맑은 고딕"/>
                <a:ea typeface="맑은 고딕"/>
              </a:rPr>
              <a:t>캡슐형태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 가능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buFont typeface="Wingdings"/>
              <a:buChar char="l"/>
              <a:defRPr/>
            </a:pP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살균제품 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63</a:t>
            </a:r>
            <a:r>
              <a:rPr lang="en-US" altLang="ko-KR" sz="2000" baseline="30000">
                <a:solidFill>
                  <a:schemeClr val="tx2"/>
                </a:solidFill>
                <a:latin typeface="맑은 고딕"/>
                <a:ea typeface="맑은 고딕"/>
              </a:rPr>
              <a:t>o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C, 30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분 처리하고 위생적으로 포장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멸균제품 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밀봉포장 후 </a:t>
            </a:r>
            <a:r>
              <a:rPr lang="en-US" altLang="ko-KR" sz="2000" b="0">
                <a:solidFill>
                  <a:schemeClr val="tx2"/>
                </a:solidFill>
                <a:latin typeface="맑은 고딕"/>
                <a:ea typeface="맑은 고딕"/>
              </a:rPr>
              <a:t>120</a:t>
            </a:r>
            <a:r>
              <a:rPr lang="en-US" altLang="ko-KR" sz="2000" baseline="30000">
                <a:solidFill>
                  <a:schemeClr val="tx2"/>
                </a:solidFill>
                <a:latin typeface="맑은 고딕"/>
                <a:ea typeface="맑은 고딕"/>
              </a:rPr>
              <a:t>o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C, 4</a:t>
            </a:r>
            <a:r>
              <a:rPr lang="ko-KR" altLang="en-US" sz="2000">
                <a:solidFill>
                  <a:schemeClr val="tx2"/>
                </a:solidFill>
                <a:latin typeface="맑은 고딕"/>
                <a:ea typeface="맑은 고딕"/>
              </a:rPr>
              <a:t>분 가열처리</a:t>
            </a:r>
            <a:endParaRPr lang="ko-KR" altLang="en-US" sz="20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50000"/>
              </a:spcBef>
              <a:buClr>
                <a:schemeClr val="tx2"/>
              </a:buClr>
              <a:buFont typeface="Wingdings"/>
              <a:buChar char="l"/>
              <a:defRPr/>
            </a:pPr>
            <a:r>
              <a:rPr lang="ko-KR" altLang="en-US" sz="2000" b="0">
                <a:solidFill>
                  <a:schemeClr val="tx2"/>
                </a:solidFill>
                <a:latin typeface="맑은 고딕"/>
                <a:ea typeface="맑은 고딕"/>
              </a:rPr>
              <a:t>유가공품의 살균 </a:t>
            </a:r>
            <a:r>
              <a:rPr lang="en-US" altLang="ko-KR" sz="2000">
                <a:solidFill>
                  <a:schemeClr val="tx2"/>
                </a:solidFill>
                <a:latin typeface="맑은 고딕"/>
                <a:ea typeface="맑은 고딕"/>
              </a:rPr>
              <a:t>: LTLT, HTST, UHT</a:t>
            </a:r>
            <a:endParaRPr lang="ko-KR" altLang="en-US" sz="2000" b="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429932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3.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식품일반의 기준 및 규격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7" y="1700809"/>
            <a:ext cx="8319299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>
          <a:xfrm>
            <a:off x="451421" y="1968190"/>
            <a:ext cx="8801100" cy="393540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성상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이물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금속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10 mg/kg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이하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크기 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2.0 mm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이상 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X)</a:t>
            </a:r>
            <a:endParaRPr lang="en-US" altLang="ko-KR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식품첨가물 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원료이행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(carry-over)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된 첨가물의 사용기준적용 등</a:t>
            </a:r>
            <a:endParaRPr lang="ko-KR" altLang="en-US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>
                <a:solidFill>
                  <a:srgbClr val="c00000"/>
                </a:solidFill>
                <a:latin typeface="맑은 고딕"/>
                <a:ea typeface="맑은 고딕"/>
              </a:rPr>
              <a:t>식중독균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중금속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식품조사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방사능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오염물질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등 기준</a:t>
            </a:r>
            <a:endParaRPr lang="ko-KR" altLang="en-US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농약의 잔류허용기준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농산물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인삼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콩나물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가공식품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축산물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) </a:t>
            </a:r>
            <a:endParaRPr lang="en-US" altLang="ko-KR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동물용의약품의 잔류허용기준 </a:t>
            </a:r>
            <a:endParaRPr lang="ko-KR" altLang="en-US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부정물질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발기부전치료제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, 3-MCPD,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벤조피렌 등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endParaRPr lang="en-US" altLang="ko-KR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THC, CBD,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우루시올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그레이아노톡신 기준</a:t>
            </a:r>
            <a:endParaRPr lang="ko-KR" altLang="en-US" sz="19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식육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(VBN), 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원유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수산물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히스타민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복어독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일산화탄소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)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에 대한 규격</a:t>
            </a:r>
            <a:endParaRPr lang="ko-KR" altLang="en-US" sz="1900" b="0" spc="-15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캡슐에 대한 기준</a:t>
            </a:r>
            <a:r>
              <a:rPr lang="en-US" altLang="ko-KR" sz="1900" b="0" spc="-15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900" b="0" spc="-150">
                <a:solidFill>
                  <a:schemeClr val="tx2"/>
                </a:solidFill>
                <a:latin typeface="맑은 고딕"/>
                <a:ea typeface="맑은 고딕"/>
              </a:rPr>
              <a:t>규격</a:t>
            </a:r>
            <a:endParaRPr lang="en-US" altLang="ko-KR" sz="1900" b="0" spc="-150">
              <a:solidFill>
                <a:schemeClr val="tx2"/>
              </a:solidFill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9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4.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보존 및 유통기준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653034" y="1895624"/>
            <a:ext cx="7880547" cy="387462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보존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유통 원칙은 냉장은 냉장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냉동은 냉동 </a:t>
            </a:r>
            <a:endParaRPr lang="ko-KR" altLang="en-US" sz="19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1900" b="0">
                <a:latin typeface="맑은 고딕"/>
                <a:ea typeface="맑은 고딕"/>
              </a:rPr>
              <a:t>- </a:t>
            </a:r>
            <a:r>
              <a:rPr lang="ko-KR" altLang="en-US" sz="1900" b="0">
                <a:latin typeface="맑은 고딕"/>
                <a:ea typeface="맑은 고딕"/>
              </a:rPr>
              <a:t>재냉동 등 금지</a:t>
            </a:r>
            <a:r>
              <a:rPr lang="en-US" altLang="ko-KR" sz="1900" b="0">
                <a:latin typeface="맑은 고딕"/>
                <a:ea typeface="맑은 고딕"/>
              </a:rPr>
              <a:t>, </a:t>
            </a:r>
            <a:r>
              <a:rPr lang="ko-KR" altLang="en-US" sz="1900" b="0">
                <a:latin typeface="맑은 고딕"/>
                <a:ea typeface="맑은 고딕"/>
              </a:rPr>
              <a:t>냉장제품 실온유통 금지</a:t>
            </a:r>
            <a:r>
              <a:rPr lang="en-US" altLang="ko-KR" sz="1900" b="0">
                <a:latin typeface="맑은 고딕"/>
                <a:ea typeface="맑은 고딕"/>
              </a:rPr>
              <a:t>(</a:t>
            </a:r>
            <a:r>
              <a:rPr lang="ko-KR" altLang="en-US" sz="1900" b="0">
                <a:latin typeface="맑은 고딕"/>
                <a:ea typeface="맑은 고딕"/>
              </a:rPr>
              <a:t>과일</a:t>
            </a:r>
            <a:r>
              <a:rPr lang="en-US" altLang="ko-KR" sz="1900" b="0">
                <a:latin typeface="맑은 고딕"/>
                <a:ea typeface="맑은 고딕"/>
              </a:rPr>
              <a:t>, </a:t>
            </a:r>
            <a:r>
              <a:rPr lang="ko-KR" altLang="en-US" sz="1900" b="0">
                <a:latin typeface="맑은 고딕"/>
                <a:ea typeface="맑은 고딕"/>
              </a:rPr>
              <a:t>채소 제외</a:t>
            </a:r>
            <a:r>
              <a:rPr lang="en-US" altLang="ko-KR" sz="1900" b="0">
                <a:latin typeface="맑은 고딕"/>
                <a:ea typeface="맑은 고딕"/>
              </a:rPr>
              <a:t>)</a:t>
            </a:r>
            <a:endParaRPr lang="en-US" altLang="ko-KR" sz="1900" b="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1900">
                <a:latin typeface="맑은 고딕"/>
                <a:ea typeface="맑은 고딕"/>
              </a:rPr>
              <a:t>   </a:t>
            </a:r>
            <a:r>
              <a:rPr lang="ko-KR" altLang="en-US" sz="1900" b="0" spc="-100">
                <a:latin typeface="맑은 고딕"/>
                <a:ea typeface="맑은 고딕"/>
              </a:rPr>
              <a:t>단</a:t>
            </a:r>
            <a:r>
              <a:rPr lang="en-US" altLang="ko-KR" sz="1900" b="0" spc="-100">
                <a:latin typeface="맑은 고딕"/>
                <a:ea typeface="맑은 고딕"/>
              </a:rPr>
              <a:t>, </a:t>
            </a:r>
            <a:r>
              <a:rPr lang="ko-KR" altLang="en-US" sz="1900" b="0" spc="-100">
                <a:latin typeface="맑은 고딕"/>
                <a:ea typeface="맑은 고딕"/>
              </a:rPr>
              <a:t>냉동 빵</a:t>
            </a:r>
            <a:r>
              <a:rPr lang="en-US" altLang="ko-KR" sz="1900" b="0" spc="-100">
                <a:latin typeface="맑은 고딕"/>
                <a:ea typeface="맑은 고딕"/>
              </a:rPr>
              <a:t>·</a:t>
            </a:r>
            <a:r>
              <a:rPr lang="ko-KR" altLang="en-US" sz="1900" b="0" spc="-100">
                <a:latin typeface="맑은 고딕"/>
                <a:ea typeface="맑은 고딕"/>
              </a:rPr>
              <a:t>떡류</a:t>
            </a:r>
            <a:r>
              <a:rPr lang="en-US" altLang="ko-KR" sz="1900" b="0" spc="-100">
                <a:latin typeface="맑은 고딕"/>
                <a:ea typeface="맑은 고딕"/>
              </a:rPr>
              <a:t>, </a:t>
            </a:r>
            <a:r>
              <a:rPr lang="ko-KR" altLang="en-US" sz="1900" b="0" spc="-100">
                <a:latin typeface="맑은 고딕"/>
                <a:ea typeface="맑은 고딕"/>
              </a:rPr>
              <a:t>초콜릿류</a:t>
            </a:r>
            <a:r>
              <a:rPr lang="en-US" altLang="ko-KR" sz="1900" b="0" spc="-100">
                <a:latin typeface="맑은 고딕"/>
                <a:ea typeface="맑은 고딕"/>
              </a:rPr>
              <a:t>, </a:t>
            </a:r>
            <a:r>
              <a:rPr lang="ko-KR" altLang="en-US" sz="1900" b="0" spc="-100">
                <a:latin typeface="맑은 고딕"/>
                <a:ea typeface="맑은 고딕"/>
              </a:rPr>
              <a:t>젓갈류</a:t>
            </a:r>
            <a:r>
              <a:rPr lang="en-US" altLang="ko-KR" sz="1900" b="0" spc="-100">
                <a:latin typeface="맑은 고딕"/>
                <a:ea typeface="맑은 고딕"/>
              </a:rPr>
              <a:t>, </a:t>
            </a:r>
            <a:r>
              <a:rPr lang="ko-KR" altLang="en-US" sz="1900" b="0" spc="-100">
                <a:latin typeface="맑은 고딕"/>
                <a:ea typeface="맑은 고딕"/>
              </a:rPr>
              <a:t>과</a:t>
            </a:r>
            <a:r>
              <a:rPr lang="en-US" altLang="ko-KR" sz="1900" b="0" spc="-100">
                <a:latin typeface="맑은 고딕"/>
                <a:ea typeface="맑은 고딕"/>
              </a:rPr>
              <a:t>·</a:t>
            </a:r>
            <a:r>
              <a:rPr lang="ko-KR" altLang="en-US" sz="1900" b="0" spc="-100">
                <a:latin typeface="맑은 고딕"/>
                <a:ea typeface="맑은 고딕"/>
              </a:rPr>
              <a:t>채주스</a:t>
            </a:r>
            <a:r>
              <a:rPr lang="en-US" altLang="ko-KR" sz="1900" b="0" spc="-100">
                <a:latin typeface="맑은 고딕"/>
                <a:ea typeface="맑은 고딕"/>
              </a:rPr>
              <a:t>, </a:t>
            </a:r>
            <a:r>
              <a:rPr lang="ko-KR" altLang="en-US" sz="1900" spc="-100">
                <a:latin typeface="맑은 고딕"/>
                <a:ea typeface="맑은 고딕"/>
              </a:rPr>
              <a:t>기타 </a:t>
            </a:r>
            <a:r>
              <a:rPr lang="ko-KR" altLang="en-US" sz="1900" b="0" spc="-100">
                <a:latin typeface="맑은 고딕"/>
                <a:ea typeface="맑은 고딕"/>
              </a:rPr>
              <a:t>수산물가공품</a:t>
            </a:r>
            <a:r>
              <a:rPr lang="en-US" altLang="ko-KR" sz="1900" b="0" spc="-100">
                <a:latin typeface="맑은 고딕"/>
                <a:ea typeface="맑은 고딕"/>
              </a:rPr>
              <a:t>(</a:t>
            </a:r>
            <a:r>
              <a:rPr lang="ko-KR" altLang="en-US" sz="1900" b="0" spc="-100">
                <a:latin typeface="맑은 고딕"/>
                <a:ea typeface="맑은 고딕"/>
              </a:rPr>
              <a:t>살균 또는 멸균하여 진공포장된 제품</a:t>
            </a:r>
            <a:r>
              <a:rPr lang="en-US" altLang="ko-KR" sz="1900" b="0" spc="-100">
                <a:latin typeface="맑은 고딕"/>
                <a:ea typeface="맑은 고딕"/>
              </a:rPr>
              <a:t>)</a:t>
            </a:r>
            <a:r>
              <a:rPr lang="en-US" altLang="ko-KR" sz="1900" spc="-100">
                <a:latin typeface="맑은 고딕"/>
                <a:ea typeface="맑은 고딕"/>
              </a:rPr>
              <a:t>, </a:t>
            </a:r>
            <a:r>
              <a:rPr lang="ko-KR" altLang="en-US" sz="1900" spc="-100">
                <a:latin typeface="맑은 고딕"/>
                <a:ea typeface="맑은 고딕"/>
              </a:rPr>
              <a:t>치즈류</a:t>
            </a:r>
            <a:r>
              <a:rPr lang="en-US" altLang="ko-KR" sz="1900" spc="-100">
                <a:latin typeface="맑은 고딕"/>
                <a:ea typeface="맑은 고딕"/>
              </a:rPr>
              <a:t>, </a:t>
            </a:r>
            <a:r>
              <a:rPr lang="ko-KR" altLang="en-US" sz="1900" spc="-100">
                <a:latin typeface="맑은 고딕"/>
                <a:ea typeface="맑은 고딕"/>
              </a:rPr>
              <a:t>버터 </a:t>
            </a:r>
            <a:r>
              <a:rPr lang="ko-KR" altLang="en-US" sz="1900" b="0" spc="-100">
                <a:latin typeface="맑은 고딕"/>
                <a:ea typeface="맑은 고딕"/>
              </a:rPr>
              <a:t>해동 유통가능</a:t>
            </a:r>
            <a:endParaRPr lang="ko-KR" altLang="en-US" sz="1900" b="0" spc="-10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1900">
                <a:latin typeface="맑은 고딕"/>
                <a:ea typeface="맑은 고딕"/>
              </a:rPr>
              <a:t>- </a:t>
            </a:r>
            <a:r>
              <a:rPr lang="ko-KR" altLang="en-US" sz="1900">
                <a:latin typeface="맑은 고딕"/>
                <a:ea typeface="맑은 고딕"/>
              </a:rPr>
              <a:t>실온 보관 소스류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장류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식용유지류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향신료가공품</a:t>
            </a:r>
            <a:r>
              <a:rPr lang="en-US" altLang="ko-KR" sz="1900">
                <a:latin typeface="맑은 고딕"/>
                <a:ea typeface="맑은 고딕"/>
              </a:rPr>
              <a:t>(</a:t>
            </a:r>
            <a:r>
              <a:rPr lang="ko-KR" altLang="en-US" sz="1900">
                <a:latin typeface="맑은 고딕"/>
                <a:ea typeface="맑은 고딕"/>
              </a:rPr>
              <a:t>냉동식품의 </a:t>
            </a:r>
            <a:endParaRPr lang="ko-KR" altLang="en-US" sz="190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>
                <a:latin typeface="맑은 고딕"/>
                <a:ea typeface="맑은 고딕"/>
              </a:rPr>
              <a:t>     </a:t>
            </a:r>
            <a:r>
              <a:rPr lang="ko-KR" altLang="en-US" sz="1900">
                <a:solidFill>
                  <a:srgbClr val="c00000"/>
                </a:solidFill>
                <a:latin typeface="맑은 고딕"/>
                <a:ea typeface="맑은 고딕"/>
              </a:rPr>
              <a:t>보조로서 포장단위</a:t>
            </a:r>
            <a:r>
              <a:rPr lang="en-US" altLang="ko-KR" sz="1900">
                <a:solidFill>
                  <a:srgbClr val="c00000"/>
                </a:solidFill>
                <a:latin typeface="맑은 고딕"/>
                <a:ea typeface="맑은 고딕"/>
              </a:rPr>
              <a:t> 20g</a:t>
            </a:r>
            <a:r>
              <a:rPr lang="ko-KR" altLang="en-US" sz="1900">
                <a:solidFill>
                  <a:srgbClr val="c00000"/>
                </a:solidFill>
                <a:latin typeface="맑은 고딕"/>
                <a:ea typeface="맑은 고딕"/>
              </a:rPr>
              <a:t>미만</a:t>
            </a:r>
            <a:r>
              <a:rPr lang="ko-KR" altLang="en-US" sz="1900">
                <a:latin typeface="맑은 고딕"/>
                <a:ea typeface="맑은 고딕"/>
              </a:rPr>
              <a:t>인 경우</a:t>
            </a:r>
            <a:r>
              <a:rPr lang="en-US" altLang="ko-KR" sz="1900">
                <a:latin typeface="맑은 고딕"/>
                <a:ea typeface="맑은 고딕"/>
              </a:rPr>
              <a:t>)</a:t>
            </a:r>
            <a:r>
              <a:rPr lang="ko-KR" altLang="en-US" sz="1900">
                <a:latin typeface="맑은 고딕"/>
                <a:ea typeface="맑은 고딕"/>
              </a:rPr>
              <a:t> 냉동보관가능</a:t>
            </a:r>
            <a:endParaRPr lang="ko-KR" altLang="en-US" sz="190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1900" b="0">
                <a:latin typeface="맑은 고딕"/>
                <a:ea typeface="맑은 고딕"/>
              </a:rPr>
              <a:t>- </a:t>
            </a:r>
            <a:r>
              <a:rPr lang="ko-KR" altLang="en-US" sz="1900">
                <a:latin typeface="맑은 고딕"/>
                <a:ea typeface="맑은 고딕"/>
              </a:rPr>
              <a:t>살균</a:t>
            </a:r>
            <a:r>
              <a:rPr lang="en-US" altLang="ko-KR" sz="1900">
                <a:latin typeface="맑은 고딕"/>
                <a:ea typeface="맑은 고딕"/>
              </a:rPr>
              <a:t>·</a:t>
            </a:r>
            <a:r>
              <a:rPr lang="ko-KR" altLang="en-US" sz="1900">
                <a:latin typeface="맑은 고딕"/>
                <a:ea typeface="맑은 고딕"/>
              </a:rPr>
              <a:t>멸균한 음료류 및 발효음료</a:t>
            </a:r>
            <a:r>
              <a:rPr lang="en-US" altLang="ko-KR" sz="1900">
                <a:latin typeface="맑은 고딕"/>
                <a:ea typeface="맑은 고딕"/>
              </a:rPr>
              <a:t>(</a:t>
            </a:r>
            <a:r>
              <a:rPr lang="ko-KR" altLang="en-US" sz="1900">
                <a:latin typeface="맑은 고딕"/>
                <a:ea typeface="맑은 고딕"/>
              </a:rPr>
              <a:t>실온</a:t>
            </a:r>
            <a:r>
              <a:rPr lang="en-US" altLang="ko-KR" sz="1900">
                <a:latin typeface="맑은 고딕"/>
                <a:ea typeface="맑은 고딕"/>
              </a:rPr>
              <a:t>·</a:t>
            </a:r>
            <a:r>
              <a:rPr lang="ko-KR" altLang="en-US" sz="1900">
                <a:latin typeface="맑은 고딕"/>
                <a:ea typeface="맑은 고딕"/>
              </a:rPr>
              <a:t>냉장보관</a:t>
            </a:r>
            <a:r>
              <a:rPr lang="en-US" altLang="ko-KR" sz="1900">
                <a:latin typeface="맑은 고딕"/>
                <a:ea typeface="맑은 고딕"/>
              </a:rPr>
              <a:t>)</a:t>
            </a:r>
            <a:r>
              <a:rPr lang="ko-KR" altLang="en-US" sz="1900">
                <a:latin typeface="맑은 고딕"/>
                <a:ea typeface="맑은 고딕"/>
              </a:rPr>
              <a:t>를 제조자가 </a:t>
            </a:r>
            <a:endParaRPr lang="ko-KR" altLang="en-US" sz="190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>
                <a:latin typeface="맑은 고딕"/>
                <a:ea typeface="맑은 고딕"/>
              </a:rPr>
              <a:t>     </a:t>
            </a:r>
            <a:r>
              <a:rPr lang="ko-KR" altLang="en-US" sz="1900">
                <a:solidFill>
                  <a:srgbClr val="c00000"/>
                </a:solidFill>
                <a:latin typeface="맑은 고딕"/>
                <a:ea typeface="맑은 고딕"/>
              </a:rPr>
              <a:t>냉동할 수 있다는 표시를 한 경우 판매업자가 냉동판매 가능</a:t>
            </a:r>
            <a:endParaRPr lang="ko-KR" altLang="en-US" sz="1900">
              <a:solidFill>
                <a:srgbClr val="c00000"/>
              </a:solidFill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1900" b="0">
                <a:latin typeface="맑은 고딕"/>
                <a:ea typeface="맑은 고딕"/>
              </a:rPr>
              <a:t>- </a:t>
            </a:r>
            <a:r>
              <a:rPr lang="ko-KR" altLang="en-US" sz="1900">
                <a:latin typeface="맑은 고딕"/>
                <a:ea typeface="맑은 고딕"/>
              </a:rPr>
              <a:t>냉동수산물 해동 후 </a:t>
            </a:r>
            <a:r>
              <a:rPr lang="en-US" altLang="ko-KR" sz="1900">
                <a:latin typeface="맑은 고딕"/>
                <a:ea typeface="맑은 고딕"/>
              </a:rPr>
              <a:t>24</a:t>
            </a:r>
            <a:r>
              <a:rPr lang="ko-KR" altLang="en-US" sz="1900">
                <a:latin typeface="맑은 고딕"/>
                <a:ea typeface="맑은 고딕"/>
              </a:rPr>
              <a:t>이내 냉장 유통 가능</a:t>
            </a:r>
            <a:r>
              <a:rPr lang="en-US" altLang="ko-KR" sz="1900">
                <a:latin typeface="맑은 고딕"/>
                <a:ea typeface="맑은 고딕"/>
              </a:rPr>
              <a:t>(</a:t>
            </a:r>
            <a:r>
              <a:rPr lang="ko-KR" altLang="en-US" sz="1900">
                <a:latin typeface="맑은 고딕"/>
                <a:ea typeface="맑은 고딕"/>
              </a:rPr>
              <a:t>단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재냉동</a:t>
            </a:r>
            <a:r>
              <a:rPr lang="en-US" altLang="ko-KR" sz="1900">
                <a:latin typeface="맑은 고딕"/>
                <a:ea typeface="맑은 고딕"/>
              </a:rPr>
              <a:t>X)</a:t>
            </a:r>
            <a:endParaRPr lang="ko-KR" altLang="en-US" sz="1900" b="0"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5" y="1197893"/>
            <a:ext cx="393928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en-US" altLang="ko-KR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4. </a:t>
            </a: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보존 및 유통기준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>
          <a:xfrm>
            <a:off x="357158" y="1700809"/>
            <a:ext cx="8176423" cy="4585712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>
          <a:xfrm>
            <a:off x="653034" y="1895625"/>
            <a:ext cx="7811591" cy="438897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보존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·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유통 원칙 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: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냉장은 냉장</a:t>
            </a:r>
            <a:r>
              <a:rPr lang="en-US" altLang="ko-KR" sz="1900">
                <a:solidFill>
                  <a:schemeClr val="tx2"/>
                </a:solidFill>
                <a:latin typeface="맑은 고딕"/>
                <a:ea typeface="맑은 고딕"/>
              </a:rPr>
              <a:t>, </a:t>
            </a:r>
            <a:r>
              <a:rPr lang="ko-KR" altLang="en-US" sz="1900">
                <a:solidFill>
                  <a:schemeClr val="tx2"/>
                </a:solidFill>
                <a:latin typeface="맑은 고딕"/>
                <a:ea typeface="맑은 고딕"/>
              </a:rPr>
              <a:t>냉동은 냉동</a:t>
            </a:r>
            <a:endParaRPr lang="ko-KR" altLang="en-US" sz="190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  </a:t>
            </a:r>
            <a:r>
              <a:rPr lang="en-US" altLang="ko-KR" sz="1900" b="0">
                <a:latin typeface="맑은 고딕"/>
                <a:ea typeface="맑은 고딕"/>
              </a:rPr>
              <a:t>- </a:t>
            </a:r>
            <a:r>
              <a:rPr lang="ko-KR" altLang="en-US" sz="1900" b="0" spc="-100">
                <a:latin typeface="맑은 고딕"/>
                <a:ea typeface="맑은 고딕"/>
              </a:rPr>
              <a:t>단</a:t>
            </a:r>
            <a:r>
              <a:rPr lang="en-US" altLang="ko-KR" sz="1900" b="0" spc="-100">
                <a:latin typeface="맑은 고딕"/>
                <a:ea typeface="맑은 고딕"/>
              </a:rPr>
              <a:t>, </a:t>
            </a:r>
            <a:r>
              <a:rPr lang="ko-KR" altLang="en-US" sz="1900" b="0" spc="-100">
                <a:latin typeface="맑은 고딕"/>
                <a:ea typeface="맑은 고딕"/>
              </a:rPr>
              <a:t>건포류 및 건조수산물</a:t>
            </a:r>
            <a:r>
              <a:rPr lang="en-US" altLang="ko-KR" sz="1900" b="0" spc="-100">
                <a:latin typeface="맑은 고딕"/>
                <a:ea typeface="맑은 고딕"/>
              </a:rPr>
              <a:t>(</a:t>
            </a:r>
            <a:r>
              <a:rPr lang="ko-KR" altLang="en-US" sz="1900" b="0" spc="-100">
                <a:latin typeface="맑은 고딕"/>
                <a:ea typeface="맑은 고딕"/>
              </a:rPr>
              <a:t>실온 또는 냉장제품</a:t>
            </a:r>
            <a:r>
              <a:rPr lang="en-US" altLang="ko-KR" sz="1900" b="0" spc="-100">
                <a:latin typeface="맑은 고딕"/>
                <a:ea typeface="맑은 고딕"/>
              </a:rPr>
              <a:t>)</a:t>
            </a:r>
            <a:r>
              <a:rPr lang="ko-KR" altLang="en-US" sz="1900" b="0" spc="-100">
                <a:latin typeface="맑은 고딕"/>
                <a:ea typeface="맑은 고딕"/>
              </a:rPr>
              <a:t>은 냉동</a:t>
            </a:r>
            <a:r>
              <a:rPr lang="en-US" altLang="ko-KR" sz="1900" b="0" spc="-100">
                <a:latin typeface="맑은 고딕"/>
                <a:ea typeface="맑은 고딕"/>
              </a:rPr>
              <a:t>·</a:t>
            </a:r>
            <a:r>
              <a:rPr lang="ko-KR" altLang="en-US" sz="1900" b="0" spc="-100">
                <a:latin typeface="맑은 고딕"/>
                <a:ea typeface="맑은 고딕"/>
              </a:rPr>
              <a:t>보관유통 가능</a:t>
            </a:r>
            <a:endParaRPr lang="ko-KR" altLang="en-US" sz="1900" b="0" spc="-10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 b="0">
                <a:latin typeface="맑은 고딕"/>
                <a:ea typeface="맑은 고딕"/>
              </a:rPr>
              <a:t>  - </a:t>
            </a:r>
            <a:r>
              <a:rPr lang="ko-KR" altLang="en-US" sz="1900" b="0">
                <a:latin typeface="맑은 고딕"/>
                <a:ea typeface="맑은 고딕"/>
              </a:rPr>
              <a:t>냉동제품을</a:t>
            </a:r>
            <a:r>
              <a:rPr lang="en-US" altLang="ko-KR" sz="1900" b="0">
                <a:latin typeface="맑은 고딕"/>
                <a:ea typeface="맑은 고딕"/>
              </a:rPr>
              <a:t> </a:t>
            </a:r>
            <a:r>
              <a:rPr lang="ko-KR" altLang="en-US" sz="1900" b="0">
                <a:latin typeface="맑은 고딕"/>
                <a:ea typeface="맑은 고딕"/>
              </a:rPr>
              <a:t>소비자에게 </a:t>
            </a:r>
            <a:r>
              <a:rPr lang="ko-KR" altLang="en-US" sz="1900">
                <a:latin typeface="맑은 고딕"/>
                <a:ea typeface="맑은 고딕"/>
              </a:rPr>
              <a:t>운반</a:t>
            </a:r>
            <a:r>
              <a:rPr lang="ko-KR" altLang="en-US" sz="1900" b="0">
                <a:latin typeface="맑은 고딕"/>
                <a:ea typeface="맑은 고딕"/>
              </a:rPr>
              <a:t>하는 경우</a:t>
            </a:r>
            <a:r>
              <a:rPr lang="en-US" altLang="ko-KR" sz="1900" b="0">
                <a:latin typeface="맑은 고딕"/>
                <a:ea typeface="맑은 고딕"/>
              </a:rPr>
              <a:t>, </a:t>
            </a:r>
            <a:r>
              <a:rPr lang="ko-KR" altLang="en-US" sz="1900" b="0">
                <a:latin typeface="맑은 고딕"/>
                <a:ea typeface="맑은 고딕"/>
              </a:rPr>
              <a:t>냉동상태를 유지하면 냉동</a:t>
            </a:r>
            <a:endParaRPr lang="ko-KR" altLang="en-US" sz="1900" b="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r>
              <a:rPr lang="en-US" altLang="ko-KR" sz="1900">
                <a:latin typeface="맑은 고딕"/>
                <a:ea typeface="맑은 고딕"/>
              </a:rPr>
              <a:t>     </a:t>
            </a:r>
            <a:r>
              <a:rPr lang="ko-KR" altLang="en-US" sz="1900" b="0">
                <a:latin typeface="맑은 고딕"/>
                <a:ea typeface="맑은 고딕"/>
              </a:rPr>
              <a:t>차량을 이용하지 않을 수 있음 </a:t>
            </a:r>
            <a:endParaRPr lang="ko-KR" altLang="en-US" sz="1900" b="0">
              <a:latin typeface="맑은 고딕"/>
              <a:ea typeface="맑은 고딕"/>
            </a:endParaRPr>
          </a:p>
          <a:p>
            <a:pPr marL="449263" lvl="0" indent="-449263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endParaRPr lang="ko-KR" altLang="en-US" sz="600" b="0">
              <a:solidFill>
                <a:srgbClr val="89ccff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buFont typeface="Wingdings"/>
              <a:buChar char="l"/>
              <a:defRPr/>
            </a:pP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유통기한 산출기준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(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포장완료 시점</a:t>
            </a: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) </a:t>
            </a:r>
            <a:r>
              <a:rPr lang="ko-KR" altLang="en-US" sz="1900" b="0">
                <a:solidFill>
                  <a:schemeClr val="tx2"/>
                </a:solidFill>
                <a:latin typeface="맑은 고딕"/>
                <a:ea typeface="맑은 고딕"/>
              </a:rPr>
              <a:t>및 설정기준 등</a:t>
            </a:r>
            <a:endParaRPr lang="ko-KR" altLang="en-US" sz="1900" b="0">
              <a:solidFill>
                <a:schemeClr val="tx2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900">
                <a:latin typeface="맑은 고딕"/>
                <a:ea typeface="맑은 고딕"/>
              </a:rPr>
              <a:t>  -  </a:t>
            </a:r>
            <a:r>
              <a:rPr lang="ko-KR" altLang="en-US" sz="1900">
                <a:latin typeface="맑은 고딕"/>
                <a:ea typeface="맑은 고딕"/>
              </a:rPr>
              <a:t>유통기한은 유사제품 비교 또는 설정실험을 통하여 설정</a:t>
            </a:r>
            <a:endParaRPr lang="ko-KR" altLang="en-US" sz="1900"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 sz="1900" b="0">
                <a:solidFill>
                  <a:schemeClr val="tx2"/>
                </a:solidFill>
                <a:latin typeface="맑은 고딕"/>
                <a:ea typeface="맑은 고딕"/>
              </a:rPr>
              <a:t>   </a:t>
            </a:r>
            <a:r>
              <a:rPr lang="en-US" altLang="ko-KR" b="0">
                <a:solidFill>
                  <a:srgbClr val="00b0f0"/>
                </a:solidFill>
                <a:latin typeface="맑은 고딕"/>
                <a:ea typeface="맑은 고딕"/>
              </a:rPr>
              <a:t>* </a:t>
            </a:r>
            <a:r>
              <a:rPr lang="ko-KR" altLang="en-US" b="0">
                <a:solidFill>
                  <a:srgbClr val="00b0f0"/>
                </a:solidFill>
                <a:latin typeface="맑은 고딕"/>
                <a:ea typeface="맑은 고딕"/>
              </a:rPr>
              <a:t>「식품</a:t>
            </a:r>
            <a:r>
              <a:rPr lang="en-US" altLang="ko-KR" b="0">
                <a:solidFill>
                  <a:srgbClr val="00b0f0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rgbClr val="00b0f0"/>
                </a:solidFill>
                <a:latin typeface="맑은 고딕"/>
                <a:ea typeface="맑은 고딕"/>
              </a:rPr>
              <a:t>식품첨가물</a:t>
            </a:r>
            <a:r>
              <a:rPr lang="en-US" altLang="ko-KR" b="0">
                <a:solidFill>
                  <a:srgbClr val="00b0f0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rgbClr val="00b0f0"/>
                </a:solidFill>
                <a:latin typeface="맑은 고딕"/>
                <a:ea typeface="맑은 고딕"/>
              </a:rPr>
              <a:t>축산물</a:t>
            </a:r>
            <a:r>
              <a:rPr lang="en-US" altLang="ko-KR" b="0">
                <a:solidFill>
                  <a:srgbClr val="00b0f0"/>
                </a:solidFill>
                <a:latin typeface="맑은 고딕"/>
                <a:ea typeface="맑은 고딕"/>
              </a:rPr>
              <a:t>, </a:t>
            </a:r>
            <a:r>
              <a:rPr lang="ko-KR" altLang="en-US" b="0">
                <a:solidFill>
                  <a:srgbClr val="00b0f0"/>
                </a:solidFill>
                <a:latin typeface="맑은 고딕"/>
                <a:ea typeface="맑은 고딕"/>
              </a:rPr>
              <a:t>건강기능식품의 유통기한 설정기준」</a:t>
            </a:r>
            <a:endParaRPr lang="ko-KR" altLang="en-US" b="0">
              <a:solidFill>
                <a:srgbClr val="00b0f0"/>
              </a:solidFill>
              <a:latin typeface="맑은 고딕"/>
              <a:ea typeface="맑은 고딕"/>
            </a:endParaRPr>
          </a:p>
          <a:p>
            <a:pPr marL="355600" lvl="0" indent="-355600"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altLang="ko-KR">
                <a:solidFill>
                  <a:schemeClr val="tx2"/>
                </a:solidFill>
                <a:latin typeface="맑은 고딕"/>
                <a:ea typeface="맑은 고딕"/>
              </a:rPr>
              <a:t>  - </a:t>
            </a:r>
            <a:r>
              <a:rPr lang="ko-KR" altLang="en-US">
                <a:solidFill>
                  <a:schemeClr val="tx2"/>
                </a:solidFill>
                <a:latin typeface="맑은 고딕"/>
                <a:ea typeface="맑은 고딕"/>
              </a:rPr>
              <a:t> </a:t>
            </a:r>
            <a:r>
              <a:rPr lang="ko-KR" altLang="en-US" sz="1900">
                <a:solidFill>
                  <a:srgbClr val="c00000"/>
                </a:solidFill>
                <a:latin typeface="맑은 고딕"/>
                <a:ea typeface="맑은 고딕"/>
              </a:rPr>
              <a:t>수입자도 설정 가능</a:t>
            </a:r>
            <a:r>
              <a:rPr lang="en-US" altLang="ko-KR" sz="1900">
                <a:latin typeface="맑은 고딕"/>
                <a:ea typeface="맑은 고딕"/>
              </a:rPr>
              <a:t>(</a:t>
            </a:r>
            <a:r>
              <a:rPr lang="ko-KR" altLang="en-US" sz="1900">
                <a:latin typeface="맑은 고딕"/>
                <a:ea typeface="맑은 고딕"/>
              </a:rPr>
              <a:t>다만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수입 냉장식품 중 보존</a:t>
            </a:r>
            <a:r>
              <a:rPr lang="en-US" altLang="ko-KR" sz="1900">
                <a:latin typeface="맑은 고딕"/>
                <a:ea typeface="맑은 고딕"/>
              </a:rPr>
              <a:t>·</a:t>
            </a:r>
            <a:r>
              <a:rPr lang="ko-KR" altLang="en-US" sz="1900">
                <a:latin typeface="맑은 고딕"/>
                <a:ea typeface="맑은 고딕"/>
              </a:rPr>
              <a:t>유통온도가 국내와 상이한 경우</a:t>
            </a:r>
            <a:r>
              <a:rPr lang="en-US" altLang="ko-KR" sz="1900">
                <a:latin typeface="맑은 고딕"/>
                <a:ea typeface="맑은 고딕"/>
              </a:rPr>
              <a:t>, </a:t>
            </a:r>
            <a:r>
              <a:rPr lang="ko-KR" altLang="en-US" sz="1900">
                <a:latin typeface="맑은 고딕"/>
                <a:ea typeface="맑은 고딕"/>
              </a:rPr>
              <a:t>제조자가 정한 유통기한 내에서 유통기한을 설정하는 경우에 한함</a:t>
            </a:r>
            <a:r>
              <a:rPr lang="en-US" altLang="ko-KR" sz="1900">
                <a:latin typeface="맑은 고딕"/>
                <a:ea typeface="맑은 고딕"/>
              </a:rPr>
              <a:t>)</a:t>
            </a:r>
            <a:r>
              <a:rPr lang="ko-KR" altLang="en-US" sz="1900" b="0">
                <a:latin typeface="맑은 고딕"/>
                <a:ea typeface="맑은 고딕"/>
              </a:rPr>
              <a:t> </a:t>
            </a:r>
            <a:r>
              <a:rPr lang="en-US" altLang="ko-KR" sz="1900" b="0">
                <a:latin typeface="맑은 고딕"/>
                <a:ea typeface="맑은 고딕"/>
              </a:rPr>
              <a:t> </a:t>
            </a:r>
            <a:endParaRPr lang="ko-KR" altLang="en-US" sz="1900" b="0">
              <a:latin typeface="맑은 고딕"/>
              <a:ea typeface="맑은 고딕"/>
            </a:endParaRPr>
          </a:p>
        </p:txBody>
      </p:sp>
      <p:sp>
        <p:nvSpPr>
          <p:cNvPr id="7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</p:sld>
</file>

<file path=ppt/slides/slide9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12"/>
          <p:cNvSpPr>
            <a:spLocks noChangeArrowheads="1"/>
          </p:cNvSpPr>
          <p:nvPr/>
        </p:nvSpPr>
        <p:spPr>
          <a:xfrm>
            <a:off x="704727" y="1340769"/>
            <a:ext cx="4224464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/>
              </a:gs>
              <a:gs pos="100000">
                <a:srgbClr val="bfe062"/>
              </a:gs>
            </a:gsLst>
            <a:lin ang="0" scaled="1"/>
          </a:gradFill>
          <a:ln w="12700" algn="ctr">
            <a:solidFill>
              <a:srgbClr val="006600"/>
            </a:solidFill>
            <a:round/>
          </a:ln>
          <a:effectLst/>
        </p:spPr>
        <p:txBody>
          <a:bodyPr wrap="none" lIns="270000"/>
          <a:lstStyle/>
          <a:p>
            <a:pPr lvl="0" algn="l">
              <a:lnSpc>
                <a:spcPct val="90000"/>
              </a:lnSpc>
              <a:defRPr/>
            </a:pPr>
            <a:r>
              <a:rPr xmlns:mc="http://schemas.openxmlformats.org/markup-compatibility/2006" xmlns:hp="http://schemas.haansoft.com/office/presentation/8.0" lang="ko-KR" altLang="en-US" sz="2400" b="1" mc:Ignorable="hp" hp:hslEmbossed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맑은 고딕"/>
                <a:ea typeface="맑은 고딕"/>
              </a:rPr>
              <a:t>식품공전의 구성</a:t>
            </a:r>
            <a:endParaRPr xmlns:mc="http://schemas.openxmlformats.org/markup-compatibility/2006" xmlns:hp="http://schemas.haansoft.com/office/presentation/8.0" lang="ko-KR" altLang="en-US" sz="2400" b="1" mc:Ignorable="hp" hp:hslEmbossed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>
          <a:xfrm>
            <a:off x="179512" y="1931864"/>
            <a:ext cx="8607330" cy="4354656"/>
          </a:xfrm>
          <a:prstGeom prst="roundRect">
            <a:avLst>
              <a:gd name="adj" fmla="val 10037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sysDot"/>
            <a:round/>
          </a:ln>
        </p:spPr>
        <p:txBody>
          <a:bodyPr wrap="none" anchor="t"/>
          <a:lstStyle/>
          <a:p>
            <a:pPr lvl="0">
              <a:lnSpc>
                <a:spcPct val="150000"/>
              </a:lnSpc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1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1.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총칙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2.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식품일반에 대한 공통기준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    제</a:t>
            </a:r>
            <a:r>
              <a:rPr xmlns:mc="http://schemas.openxmlformats.org/markup-compatibility/2006" xmlns:hp="http://schemas.haansoft.com/office/presentation/8.0" lang="en-US" altLang="ko-KR" sz="2000" b="0" i="0" u="none" strike="noStrike" spc="-1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3.</a:t>
            </a:r>
            <a:r>
              <a:rPr xmlns:mc="http://schemas.openxmlformats.org/markup-compatibility/2006" xmlns:hp="http://schemas.haansoft.com/office/presentation/8.0" lang="ko-KR" altLang="en-US" sz="2000" b="0" i="0" u="none" strike="noStrike" spc="-1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 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영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chemeClr val="accent2"/>
                </a:solidFill>
                <a:latin typeface="맑은 고딕"/>
                <a:cs typeface="-윤명조140"/>
              </a:rPr>
              <a:t>･</a:t>
            </a:r>
            <a:r>
              <a:rPr xmlns:mc="http://schemas.openxmlformats.org/markup-compatibility/2006" xmlns:hp="http://schemas.haansoft.com/office/presentation/8.0" sz="2000" b="0" i="0" u="none" strike="noStrike" spc="-1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유아 또는 고령자를 섭취대상으로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표시하여 판매하는 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chemeClr val="accent2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lang="ko-KR" altLang="en-US" sz="2000" b="0" i="0" u="none" strike="noStrike" spc="-5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           </a:t>
            </a:r>
            <a:r>
              <a:rPr xmlns:mc="http://schemas.openxmlformats.org/markup-compatibility/2006" xmlns:hp="http://schemas.haansoft.com/office/presentation/8.0" sz="2000" b="0" i="0" u="none" strike="noStrike" spc="-50" mc:Ignorable="hp" hp:hslEmbossed="0">
                <a:solidFill>
                  <a:schemeClr val="accent2"/>
                </a:solidFill>
                <a:latin typeface="맑은 고딕"/>
                <a:ea typeface="맑은 고딕"/>
                <a:cs typeface="-윤명조140"/>
              </a:rPr>
              <a:t>식품의 기준 및 규격</a:t>
            </a:r>
            <a:endParaRPr xmlns:mc="http://schemas.openxmlformats.org/markup-compatibility/2006" xmlns:hp="http://schemas.haansoft.com/office/presentation/8.0" sz="2000" b="0" i="0" u="none" strike="noStrike" spc="-50" mc:Ignorable="hp" hp:hslEmbossed="0">
              <a:solidFill>
                <a:schemeClr val="accent2"/>
              </a:solidFill>
              <a:latin typeface="맑은 고딕"/>
              <a:ea typeface="맑은 고딕"/>
              <a:cs typeface="-윤명조140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4.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장기보존식품의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5.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식품별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6.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식품접객업소의 조리식품 등에 대한 기준 및 규격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7.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검체의 채취 및 취급 방법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10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제</a:t>
            </a:r>
            <a:r>
              <a:rPr lang="en-US" altLang="ko-KR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2</a:t>
            </a:r>
            <a:r>
              <a:rPr lang="ko-KR" altLang="en-US" sz="2400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권</a:t>
            </a:r>
            <a:endParaRPr lang="ko-KR" altLang="en-US" sz="2400">
              <a:solidFill>
                <a:schemeClr val="accent1">
                  <a:lumMod val="50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2000" b="1">
                <a:solidFill>
                  <a:schemeClr val="accent1">
                    <a:lumMod val="50000"/>
                  </a:schemeClr>
                </a:solidFill>
                <a:latin typeface="맑은 고딕"/>
                <a:ea typeface="맑은 고딕"/>
              </a:rPr>
              <a:t>    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제</a:t>
            </a:r>
            <a:r>
              <a:rPr lang="en-US" altLang="ko-KR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8. </a:t>
            </a:r>
            <a:r>
              <a:rPr lang="ko-KR" altLang="en-US" sz="2000">
                <a:solidFill>
                  <a:schemeClr val="bg1">
                    <a:lumMod val="75000"/>
                  </a:schemeClr>
                </a:solidFill>
                <a:latin typeface="맑은 고딕"/>
                <a:ea typeface="맑은 고딕"/>
              </a:rPr>
              <a:t>일반시험법</a:t>
            </a:r>
            <a:endParaRPr lang="ko-KR" altLang="en-US" sz="2000">
              <a:solidFill>
                <a:schemeClr val="bg1">
                  <a:lumMod val="75000"/>
                </a:schemeClr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lang="en-US" altLang="ko-KR" sz="2000">
              <a:latin typeface="맑은 고딕"/>
              <a:ea typeface="맑은 고딕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65264" y="261460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467544" y="5373216"/>
            <a:ext cx="7500991" cy="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altLang="ko-KR" sz="2400" b="1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lang="ko-KR" altLang="en-US" sz="2400" b="1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lang="ko-KR" altLang="en-US" sz="2400" b="1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2698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2"/>
          <p:cNvSpPr>
            <a:spLocks noChangeArrowheads="1"/>
          </p:cNvSpPr>
          <p:nvPr/>
        </p:nvSpPr>
        <p:spPr>
          <a:xfrm>
            <a:off x="704725" y="980728"/>
            <a:ext cx="7179643" cy="115212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db630">
                  <a:alpha val="100000"/>
                </a:srgbClr>
              </a:gs>
              <a:gs pos="100000">
                <a:srgbClr val="bfe062">
                  <a:alpha val="100000"/>
                </a:srgbClr>
              </a:gs>
            </a:gsLst>
            <a:lin ang="0" scaled="1"/>
          </a:gradFill>
          <a:ln w="12700" algn="ctr">
            <a:solidFill>
              <a:srgbClr val="006600">
                <a:alpha val="100000"/>
              </a:srgbClr>
            </a:solidFill>
            <a:round/>
          </a:ln>
          <a:effectLst/>
        </p:spPr>
        <p:txBody>
          <a:bodyPr wrap="none" lIns="270000"/>
          <a:p>
            <a:pPr marL="215900" lvl="0" indent="-2159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i="0" u="none" strike="noStrike" kern="1200" cap="none" spc="0" normalizeH="0" baseline="0">
                <a:solidFill>
                  <a:srgbClr val="ffffff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  <a:ea typeface="맑은 고딕"/>
              </a:rPr>
              <a:t>1.</a:t>
            </a:r>
            <a:r>
              <a:rPr kumimoji="0" lang="en-US" altLang="ko-KR" sz="2400" b="1" i="0" u="none" strike="noStrike" kern="1200" cap="none" spc="0" normalizeH="0" baseline="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맑은 고딕"/>
                <a:ea typeface="맑은 고딕"/>
              </a:rPr>
              <a:t> </a:t>
            </a:r>
            <a:r>
              <a:rPr sz="2400" b="0" i="0" u="none" strike="noStrike" spc="-2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한양신명조"/>
                <a:ea typeface="한양신명조"/>
                <a:cs typeface="한양신명조"/>
              </a:rPr>
              <a:t>영</a:t>
            </a:r>
            <a:r>
              <a:rPr lang="EN-US" sz="2400" b="0" i="0" u="none" strike="noStrike" spc="-3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한양신명조"/>
                <a:ea typeface="한양신명조"/>
                <a:cs typeface="한양신명조"/>
              </a:rPr>
              <a:t>·</a:t>
            </a:r>
            <a:r>
              <a:rPr sz="2400" b="0" i="0" u="none" strike="noStrike" spc="-20">
                <a:solidFill>
                  <a:schemeClr val="lt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한양신명조"/>
                <a:ea typeface="한양신명조"/>
                <a:cs typeface="한양신명조"/>
              </a:rPr>
              <a:t>유아를 섭취대상으로 표시하여 판매하는 식품</a:t>
            </a:r>
            <a:endParaRPr kumimoji="0" lang="ko-KR" altLang="en-US" sz="2400" b="1" i="0" u="none" strike="noStrike" kern="1200" cap="none" spc="0" normalizeH="0" baseline="0">
              <a:solidFill>
                <a:schemeClr val="lt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맑은 고딕"/>
              <a:ea typeface="맑은 고딕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>
          <a:xfrm>
            <a:off x="357158" y="1578451"/>
            <a:ext cx="8176423" cy="5279549"/>
          </a:xfrm>
          <a:prstGeom prst="roundRect">
            <a:avLst>
              <a:gd name="adj" fmla="val 10037"/>
            </a:avLst>
          </a:prstGeom>
          <a:solidFill>
            <a:srgbClr val="ffffff">
              <a:alpha val="100000"/>
            </a:srgbClr>
          </a:solidFill>
          <a:ln w="19050">
            <a:solidFill>
              <a:srgbClr val="bfbfbf">
                <a:alpha val="100000"/>
              </a:srgbClr>
            </a:solidFill>
            <a:prstDash val="sysDot"/>
            <a:round/>
          </a:ln>
        </p:spPr>
        <p:txBody>
          <a:bodyPr wrap="none" anchor="t"/>
          <a:p>
            <a:pPr lvl="0">
              <a:spcBef>
                <a:spcPct val="0"/>
              </a:spcBef>
              <a:defRPr/>
            </a:pPr>
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  <a:p>
            <a:pPr lvl="0">
              <a:spcBef>
                <a:spcPct val="0"/>
              </a:spcBef>
              <a:defRPr/>
            </a:pPr>
            <a:endParaRPr xmlns:mc="http://schemas.openxmlformats.org/markup-compatibility/2006" xmlns:hp="http://schemas.haansoft.com/office/presentation/8.0" kumimoji="0" lang="en-US" altLang="ko-KR" sz="20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>
          <a:xfrm>
            <a:off x="653034" y="1628800"/>
            <a:ext cx="7811591" cy="29492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p>
            <a:pPr marL="215900" lvl="0" indent="-2159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1900" b="0" i="0" u="none" strike="noStrike" spc="-3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1) </a:t>
            </a:r>
            <a:r>
              <a:rPr xmlns:mc="http://schemas.openxmlformats.org/markup-compatibility/2006" xmlns:hp="http://schemas.haansoft.com/office/presentation/8.0" sz="1900" b="0" i="0" u="none" strike="noStrike" spc="-2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정의</a:t>
            </a:r>
            <a:endParaRPr xmlns:mc="http://schemas.openxmlformats.org/markup-compatibility/2006" xmlns:hp="http://schemas.haansoft.com/office/presentation/8.0" sz="1900" b="0" i="0" u="none" strike="noStrike" spc="-20" mc:Ignorable="hp" hp:hslEmbossed="0">
              <a:solidFill>
                <a:srgbClr val="000000"/>
              </a:solidFill>
              <a:latin typeface="한양신명조"/>
              <a:ea typeface="한양신명조"/>
              <a:cs typeface="한양신명조"/>
            </a:endParaRPr>
          </a:p>
          <a:p>
            <a:pPr marL="203200" lvl="0" indent="-20320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ko-KR" alt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  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“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영･유아를 섭취대상으로 표시하여 판매하는 식품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”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이란 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‘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제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5.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식품별 기준 및 규격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’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의 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1.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과자류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빵류 또는 떡류 ∼ 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23.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즉석식품류에 해당하는 식품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(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다만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특수영양식품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특수의료용도식품 제외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)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중 영아 또는 유아를 섭취대상으로 표시하여 판매하는 식품으로서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, </a:t>
            </a:r>
            <a:r>
              <a:rPr xmlns:mc="http://schemas.openxmlformats.org/markup-compatibility/2006" xmlns:hp="http://schemas.haansoft.com/office/presentation/8.0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그대로 또는 다른 식품과 혼합하여 바로 섭취하거나 가열 등 간단한 조리과정을 거쳐 섭취하는 식품을 말한다</a:t>
            </a:r>
            <a:r>
              <a:rPr xmlns:mc="http://schemas.openxmlformats.org/markup-compatibility/2006" xmlns:hp="http://schemas.haansoft.com/office/presentation/8.0" lang="EN-US" sz="1900" b="0" i="0" u="none" strike="noStrike" spc="-70" mc:Ignorable="hp" hp:hslEmbossed="0">
                <a:solidFill>
                  <a:srgbClr val="000000"/>
                </a:solidFill>
                <a:latin typeface="한양신명조"/>
                <a:ea typeface="한양신명조"/>
                <a:cs typeface="한양신명조"/>
              </a:rPr>
              <a:t>.</a:t>
            </a:r>
            <a:endParaRPr xmlns:mc="http://schemas.openxmlformats.org/markup-compatibility/2006" xmlns:hp="http://schemas.haansoft.com/office/presentation/8.0" lang="EN-US" sz="1900" b="0" i="0" u="none" strike="noStrike" spc="-70" mc:Ignorable="hp" hp:hslEmbossed="0">
              <a:solidFill>
                <a:srgbClr val="000000"/>
              </a:solidFill>
              <a:latin typeface="한양신명조"/>
              <a:ea typeface="한양신명조"/>
              <a:cs typeface="한양신명조"/>
            </a:endParaRPr>
          </a:p>
          <a:p>
            <a:pPr marL="0" lvl="0" indent="0">
              <a:lnSpc>
                <a:spcPct val="130000"/>
              </a:lnSpc>
              <a:spcBef>
                <a:spcPct val="20000"/>
              </a:spcBef>
              <a:buFont typeface="Wingdings"/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9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</a:endParaRPr>
          </a:p>
        </p:txBody>
      </p:sp>
      <p:sp>
        <p:nvSpPr>
          <p:cNvPr id="5" name="제목 1"/>
          <p:cNvSpPr txBox="1"/>
          <p:nvPr/>
        </p:nvSpPr>
        <p:spPr>
          <a:xfrm>
            <a:off x="191572" y="404664"/>
            <a:ext cx="4737619" cy="504056"/>
          </a:xfrm>
          <a:prstGeom prst="rect">
            <a:avLst/>
          </a:prstGeom>
        </p:spPr>
        <p:txBody>
          <a:bodyPr/>
          <a:p>
            <a:pPr lvl="0">
              <a:spcBef>
                <a:spcPct val="0"/>
              </a:spcBef>
              <a:defRPr/>
            </a:pPr>
            <a:r>
              <a:rPr xmlns:mc="http://schemas.openxmlformats.org/markup-compatibility/2006" xmlns:hp="http://schemas.haansoft.com/office/presentation/8.0" kumimoji="0" lang="en-US" altLang="ko-KR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Ⅳ. </a:t>
            </a:r>
            <a:r>
              <a: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  <a:solidFill>
                  <a:srgbClr val="003762"/>
                </a:solidFill>
                <a:latin typeface="맑은 고딕"/>
                <a:ea typeface="맑은 고딕"/>
              </a:rPr>
              <a:t>식품공전의 이해</a:t>
            </a:r>
            <a:endParaRPr xmlns:mc="http://schemas.openxmlformats.org/markup-compatibility/2006" xmlns:hp="http://schemas.haansoft.com/office/presentation/8.0" kumimoji="0" lang="ko-KR" altLang="en-US" sz="2400" b="1" i="0" u="none" strike="noStrike" kern="1200" cap="none" spc="0" normalizeH="0" baseline="0" mc:Ignorable="hp" hp:hslEmbossed="0">
              <a:solidFill>
                <a:srgbClr val="003762"/>
              </a:solidFill>
              <a:latin typeface="맑은 고딕"/>
              <a:ea typeface="맑은 고딕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616024" y="4149080"/>
          <a:ext cx="7772400" cy="2574821"/>
        </p:xfrm>
        <a:graphic>
          <a:graphicData uri="http://schemas.openxmlformats.org/drawingml/2006/table">
            <a:tbl>
              <a:tblPr firstRow="1" bandRow="1"/>
              <a:tblGrid>
                <a:gridCol w="865930"/>
                <a:gridCol w="4136599"/>
                <a:gridCol w="659130"/>
                <a:gridCol w="659130"/>
                <a:gridCol w="659130"/>
                <a:gridCol w="792480"/>
              </a:tblGrid>
              <a:tr h="523428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규격</a:t>
                      </a:r>
                      <a:endParaRPr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항목</a:t>
                      </a:r>
                      <a:endParaRPr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lnTlToBr w="0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lToBr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제품 특성</a:t>
                      </a:r>
                      <a:endParaRPr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n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c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m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M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02200">
                <a:tc rowSpan="3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세균수</a:t>
                      </a:r>
                      <a:endParaRPr sz="1400" spc="-2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marL="609600" lvl="0" indent="-609600"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① 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멸균제품</a:t>
                      </a:r>
                      <a:endParaRPr sz="1400" spc="-2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5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-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02200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marL="165100" lvl="0" indent="-165100"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② </a:t>
                      </a:r>
                      <a:r>
                        <a:rPr lang="EN-US" sz="1400" spc="-70">
                          <a:solidFill>
                            <a:srgbClr val="000000"/>
                          </a:solidFill>
                          <a:cs typeface="한양신명조"/>
                        </a:rPr>
                        <a:t>6</a:t>
                      </a:r>
                      <a:r>
                        <a:rPr sz="1400" spc="-70">
                          <a:solidFill>
                            <a:srgbClr val="000000"/>
                          </a:solidFill>
                          <a:cs typeface="한양신명조"/>
                        </a:rPr>
                        <a:t>개월미만 영아를 대상을 하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는 분말제품</a:t>
                      </a:r>
                      <a:endParaRPr sz="1400" spc="-2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5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2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1,000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10,000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540388">
                <a:tc v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B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위 </a:t>
                      </a: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①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, </a:t>
                      </a:r>
                      <a:r>
                        <a:rPr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② 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이외의 식품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(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분말제품 또는 유산균첨가제품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, 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치즈류는 제외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)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5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1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10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100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02200">
                <a:tc grid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대장균군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(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멸균제품 제외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)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T w="30098" cmpd="dbl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5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-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02200">
                <a:tc grid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바실루스 세레우스</a:t>
                      </a:r>
                      <a:r>
                        <a:rPr lang="ko-KR" altLang="en-US"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 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(</a:t>
                      </a: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멸균제품 제외</a:t>
                      </a: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)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5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100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-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  <a:tr h="302200">
                <a:tc gridSpan="2"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크로노박터</a:t>
                      </a:r>
                      <a:r>
                        <a:rPr lang="ko-KR" altLang="en-US" sz="1400" spc="-20">
                          <a:solidFill>
                            <a:srgbClr val="000000"/>
                          </a:solidFill>
                          <a:cs typeface="한양신명조"/>
                        </a:rPr>
                        <a:t> </a:t>
                      </a:r>
                      <a:r>
                        <a:rPr lang="EN-US" sz="1400" spc="-50">
                          <a:solidFill>
                            <a:srgbClr val="000000"/>
                          </a:solidFill>
                          <a:cs typeface="한양신명조"/>
                        </a:rPr>
                        <a:t>(</a:t>
                      </a:r>
                      <a:r>
                        <a:rPr sz="1400" spc="-50">
                          <a:solidFill>
                            <a:srgbClr val="000000"/>
                          </a:solidFill>
                          <a:cs typeface="한양신명조"/>
                        </a:rPr>
                        <a:t>영아용제품에 한하며</a:t>
                      </a:r>
                      <a:r>
                        <a:rPr lang="EN-US" sz="1400" spc="-50">
                          <a:solidFill>
                            <a:srgbClr val="000000"/>
                          </a:solidFill>
                          <a:cs typeface="한양신명조"/>
                        </a:rPr>
                        <a:t>, </a:t>
                      </a:r>
                      <a:r>
                        <a:rPr sz="1400" spc="-50">
                          <a:solidFill>
                            <a:srgbClr val="000000"/>
                          </a:solidFill>
                          <a:cs typeface="한양신명조"/>
                        </a:rPr>
                        <a:t>멸균제품은 제외</a:t>
                      </a:r>
                      <a:r>
                        <a:rPr lang="EN-US" sz="1400" spc="-50">
                          <a:solidFill>
                            <a:srgbClr val="000000"/>
                          </a:solidFill>
                          <a:cs typeface="한양신명조"/>
                        </a:rPr>
                        <a:t>)</a:t>
                      </a:r>
                      <a:endParaRPr lang="EN-US" sz="1400" spc="-5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marL="0" lvl="0" algn="l" defTabSz="914400" rtl="0" eaLnBrk="1" latinLnBrk="1" hangingPunct="1">
                        <a:buNone/>
                        <a:defRPr/>
                      </a:pPr>
                      <a:endParaRPr xmlns:mc="http://schemas.openxmlformats.org/markup-compatibility/2006" xmlns:hp="http://schemas.haansoft.com/office/presentation/8.0" kumimoji="0" lang="ko-KR" altLang="en-US" sz="1800" b="0" i="0" u="none" strike="noStrike" kern="1200" cap="none" normalizeH="0" baseline="0" mc:Ignorable="hp" hp:hslEmbossed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맑은 고딕"/>
                      </a:endParaRPr>
                    </a:p>
                  </a:txBody>
                  <a:tcPr marL="91440" marR="91440"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5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0/60g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lvl="0" algn="ctr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sz="1400" spc="-30">
                          <a:solidFill>
                            <a:srgbClr val="000000"/>
                          </a:solidFill>
                          <a:cs typeface="한양신명조"/>
                        </a:rPr>
                        <a:t>-</a:t>
                      </a:r>
                      <a:endParaRPr lang="EN-US" sz="1400" spc="-30">
                        <a:solidFill>
                          <a:srgbClr val="000000"/>
                        </a:solidFill>
                        <a:cs typeface="한양신명조"/>
                      </a:endParaRPr>
                    </a:p>
                  </a:txBody>
                  <a:tcPr marL="91440" marR="91440" anchor="ctr">
                    <a:lnL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L>
                    <a:lnR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R>
                    <a:lnT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8509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095646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MFDS_GraphicMotif_PPT_Format(서식파일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4_MFDS_GraphicMotif_PPT_Format(서식파일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6646</ep:Words>
  <ep:PresentationFormat>화면 슬라이드 쇼(4:3)</ep:PresentationFormat>
  <ep:Paragraphs>1368</ep:Paragraphs>
  <ep:Slides>129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129</vt:i4>
      </vt:variant>
    </vt:vector>
  </ep:HeadingPairs>
  <ep:TitlesOfParts>
    <vt:vector size="131" baseType="lpstr">
      <vt:lpstr>MFDS_GraphicMotif_PPT_Format(서식파일)</vt:lpstr>
      <vt:lpstr>4_MFDS_GraphicMotif_PPT_Format(서식파일)</vt:lpstr>
      <vt:lpstr>2023년도 축산물 안전성과 기준 및 규격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슬라이드 74</vt:lpstr>
      <vt:lpstr>슬라이드 75</vt:lpstr>
      <vt:lpstr>슬라이드 76</vt:lpstr>
      <vt:lpstr>슬라이드 77</vt:lpstr>
      <vt:lpstr>슬라이드 78</vt:lpstr>
      <vt:lpstr>슬라이드 79</vt:lpstr>
      <vt:lpstr>슬라이드 80</vt:lpstr>
      <vt:lpstr>슬라이드 81</vt:lpstr>
      <vt:lpstr>슬라이드 82</vt:lpstr>
      <vt:lpstr>슬라이드 83</vt:lpstr>
      <vt:lpstr>슬라이드 84</vt:lpstr>
      <vt:lpstr>슬라이드 85</vt:lpstr>
      <vt:lpstr>슬라이드 86</vt:lpstr>
      <vt:lpstr>슬라이드 87</vt:lpstr>
      <vt:lpstr>슬라이드 88</vt:lpstr>
      <vt:lpstr>슬라이드 89</vt:lpstr>
      <vt:lpstr>슬라이드 90</vt:lpstr>
      <vt:lpstr>슬라이드 91</vt:lpstr>
      <vt:lpstr>슬라이드 92</vt:lpstr>
      <vt:lpstr>슬라이드 93</vt:lpstr>
      <vt:lpstr>슬라이드 94</vt:lpstr>
      <vt:lpstr>슬라이드 95</vt:lpstr>
      <vt:lpstr>슬라이드 96</vt:lpstr>
      <vt:lpstr>슬라이드 97</vt:lpstr>
      <vt:lpstr>슬라이드 98</vt:lpstr>
      <vt:lpstr>슬라이드 99</vt:lpstr>
      <vt:lpstr>슬라이드 100</vt:lpstr>
      <vt:lpstr>슬라이드 101</vt:lpstr>
      <vt:lpstr>슬라이드 102</vt:lpstr>
      <vt:lpstr>슬라이드 103</vt:lpstr>
      <vt:lpstr>슬라이드 104</vt:lpstr>
      <vt:lpstr>슬라이드 105</vt:lpstr>
      <vt:lpstr>슬라이드 106</vt:lpstr>
      <vt:lpstr>슬라이드 107</vt:lpstr>
      <vt:lpstr>슬라이드 108</vt:lpstr>
      <vt:lpstr>슬라이드 109</vt:lpstr>
      <vt:lpstr>슬라이드 110</vt:lpstr>
      <vt:lpstr>슬라이드 111</vt:lpstr>
      <vt:lpstr>슬라이드 112</vt:lpstr>
      <vt:lpstr>슬라이드 113</vt:lpstr>
      <vt:lpstr>슬라이드 114</vt:lpstr>
      <vt:lpstr>슬라이드 115</vt:lpstr>
      <vt:lpstr>슬라이드 116</vt:lpstr>
      <vt:lpstr>슬라이드 117</vt:lpstr>
      <vt:lpstr>슬라이드 118</vt:lpstr>
      <vt:lpstr>슬라이드 119</vt:lpstr>
      <vt:lpstr>슬라이드 120</vt:lpstr>
      <vt:lpstr>슬라이드 121</vt:lpstr>
      <vt:lpstr>슬라이드 122</vt:lpstr>
      <vt:lpstr>슬라이드 123</vt:lpstr>
      <vt:lpstr>슬라이드 124</vt:lpstr>
      <vt:lpstr>슬라이드 125</vt:lpstr>
      <vt:lpstr>슬라이드 126</vt:lpstr>
      <vt:lpstr>슬라이드 127</vt:lpstr>
      <vt:lpstr>슬라이드 128</vt:lpstr>
      <vt:lpstr>슬라이드 129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2016-03-31T04:11:55.000</dcterms:created>
  <dc:creator>박선희</dc:creator>
  <cp:lastModifiedBy>User</cp:lastModifiedBy>
  <dcterms:modified xsi:type="dcterms:W3CDTF">2023-04-27T14:19:37.600</dcterms:modified>
  <cp:revision>764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