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34" r:id="rId2"/>
    <p:sldId id="417" r:id="rId3"/>
    <p:sldId id="419" r:id="rId4"/>
    <p:sldId id="462" r:id="rId5"/>
    <p:sldId id="460" r:id="rId6"/>
    <p:sldId id="420" r:id="rId7"/>
    <p:sldId id="461" r:id="rId8"/>
    <p:sldId id="458" r:id="rId9"/>
    <p:sldId id="459" r:id="rId10"/>
    <p:sldId id="463" r:id="rId11"/>
    <p:sldId id="443" r:id="rId12"/>
  </p:sldIdLst>
  <p:sldSz cx="10837863" cy="6858000"/>
  <p:notesSz cx="9945688" cy="6815138"/>
  <p:embeddedFontLst>
    <p:embeddedFont>
      <p:font typeface="KoPub돋움체 Bold" panose="020B0600000101010101" charset="-127"/>
      <p:bold r:id="rId14"/>
    </p:embeddedFont>
    <p:embeddedFont>
      <p:font typeface="KoPub돋움체 Medium" panose="020B0600000101010101" charset="-127"/>
      <p:regular r:id="rId15"/>
    </p:embeddedFont>
    <p:embeddedFont>
      <p:font typeface="함초롬돋움" panose="020B0604000101010101" pitchFamily="50" charset="-127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6E9"/>
    <a:srgbClr val="FFFFFF"/>
    <a:srgbClr val="F8FFB3"/>
    <a:srgbClr val="953735"/>
    <a:srgbClr val="FFEFE7"/>
    <a:srgbClr val="4A6EFF"/>
    <a:srgbClr val="6686FF"/>
    <a:srgbClr val="4C67F3"/>
    <a:srgbClr val="FF3B80"/>
    <a:srgbClr val="8B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83825" autoAdjust="0"/>
  </p:normalViewPr>
  <p:slideViewPr>
    <p:cSldViewPr>
      <p:cViewPr>
        <p:scale>
          <a:sx n="66" d="100"/>
          <a:sy n="66" d="100"/>
        </p:scale>
        <p:origin x="744" y="178"/>
      </p:cViewPr>
      <p:guideLst>
        <p:guide orient="horz" pos="2160"/>
        <p:guide pos="3414"/>
      </p:guideLst>
    </p:cSldViewPr>
  </p:slideViewPr>
  <p:outlineViewPr>
    <p:cViewPr>
      <p:scale>
        <a:sx n="33" d="100"/>
        <a:sy n="33" d="100"/>
      </p:scale>
      <p:origin x="0" y="10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07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34164" y="0"/>
            <a:ext cx="4309798" cy="3407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7476A91-ED5D-40B3-9F96-8F5E57C70F20}" type="datetimeFigureOut">
              <a:rPr lang="ko-KR" altLang="en-US"/>
              <a:pPr>
                <a:defRPr/>
              </a:pPr>
              <a:t>2022-06-16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511175"/>
            <a:ext cx="4040188" cy="2555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4569" y="3237191"/>
            <a:ext cx="7956550" cy="3066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72804"/>
            <a:ext cx="4309798" cy="3407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34164" y="6472804"/>
            <a:ext cx="4309798" cy="3407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6FA6CAC-D58B-4CCA-9F88-7384003CEA0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947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27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증가하는 레저 욕구를 충족시키도록 우유를 주제로 하는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6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차산업을 활성화하는 것 역시 필요하다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 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직접 우유 및 유제품을 생산하는 프로그램은 이미 많이 있다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 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여기에 더해 젖소 먹이주기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, </a:t>
            </a:r>
            <a:r>
              <a:rPr lang="ko-KR" altLang="en-US" sz="1200" b="0" i="0" dirty="0" err="1">
                <a:solidFill>
                  <a:srgbClr val="252525"/>
                </a:solidFill>
                <a:effectLst/>
                <a:latin typeface="맑은고딕"/>
              </a:rPr>
              <a:t>송아지랑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 </a:t>
            </a:r>
            <a:r>
              <a:rPr lang="ko-KR" altLang="en-US" sz="1200" b="0" i="0" dirty="0" err="1">
                <a:solidFill>
                  <a:srgbClr val="252525"/>
                </a:solidFill>
                <a:effectLst/>
                <a:latin typeface="맑은고딕"/>
              </a:rPr>
              <a:t>놀아주기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 등과 같은 가벼운 체험활동이 포함된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1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박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2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일 코스의 목장 여행상품을 개발한다면 우유를 테마로 한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6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차산업은 더 활성화할 것이다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dirty="0">
              <a:solidFill>
                <a:srgbClr val="252525"/>
              </a:solidFill>
              <a:effectLst/>
              <a:latin typeface="맑은고딕"/>
            </a:endParaRP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페스티벌도 마찬가지로 </a:t>
            </a:r>
            <a:r>
              <a:rPr lang="ko-KR" altLang="en-US" sz="1200" b="0" i="0" baseline="0" dirty="0">
                <a:solidFill>
                  <a:srgbClr val="252525"/>
                </a:solidFill>
                <a:effectLst/>
                <a:latin typeface="맑은고딕"/>
              </a:rPr>
              <a:t>레저 욕구 충족을 통한 우유 인식 개선</a:t>
            </a:r>
            <a:endParaRPr lang="en-US" altLang="ko-KR" baseline="0" dirty="0"/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8276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462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15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54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670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2924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/>
              <a:t>공익 광고를 통해 잘못된 인식을 개선해야한다 </a:t>
            </a:r>
            <a:endParaRPr lang="en-US" altLang="ko-KR" baseline="0" dirty="0"/>
          </a:p>
          <a:p>
            <a:endParaRPr lang="en-US" altLang="ko-KR" baseline="0" dirty="0"/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미디어를 적극적으로 활용해야 한다</a:t>
            </a:r>
            <a:endParaRPr lang="en-US" altLang="ko-KR" sz="1200" b="0" i="0" dirty="0">
              <a:solidFill>
                <a:srgbClr val="252525"/>
              </a:solidFill>
              <a:effectLst/>
              <a:latin typeface="맑은고딕"/>
            </a:endParaRPr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181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/>
              <a:t>공익 광고를 통해 잘못된 인식을 개선해야한다 </a:t>
            </a:r>
            <a:endParaRPr lang="en-US" altLang="ko-KR" baseline="0" dirty="0"/>
          </a:p>
          <a:p>
            <a:endParaRPr lang="en-US" altLang="ko-KR" baseline="0" dirty="0"/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미디어를 적극적으로 활용해야 한다</a:t>
            </a:r>
            <a:endParaRPr lang="en-US" altLang="ko-KR" sz="1200" b="0" i="0" dirty="0">
              <a:solidFill>
                <a:srgbClr val="252525"/>
              </a:solidFill>
              <a:effectLst/>
              <a:latin typeface="맑은고딕"/>
            </a:endParaRPr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4463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증가하는 레저 욕구를 충족시키도록 우유를 주제로 하는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6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차산업을 활성화하는 것 역시 필요하다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 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직접 우유 및 유제품을 생산하는 프로그램은 이미 많이 있다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 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여기에 더해 젖소 먹이주기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, </a:t>
            </a:r>
            <a:r>
              <a:rPr lang="ko-KR" altLang="en-US" sz="1200" b="0" i="0" dirty="0" err="1">
                <a:solidFill>
                  <a:srgbClr val="252525"/>
                </a:solidFill>
                <a:effectLst/>
                <a:latin typeface="맑은고딕"/>
              </a:rPr>
              <a:t>송아지랑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 </a:t>
            </a:r>
            <a:r>
              <a:rPr lang="ko-KR" altLang="en-US" sz="1200" b="0" i="0" dirty="0" err="1">
                <a:solidFill>
                  <a:srgbClr val="252525"/>
                </a:solidFill>
                <a:effectLst/>
                <a:latin typeface="맑은고딕"/>
              </a:rPr>
              <a:t>놀아주기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 등과 같은 가벼운 체험활동이 포함된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1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박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2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일 코스의 목장 여행상품을 개발한다면 우유를 테마로 한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6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차산업은 더 활성화할 것이다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dirty="0">
              <a:solidFill>
                <a:srgbClr val="252525"/>
              </a:solidFill>
              <a:effectLst/>
              <a:latin typeface="맑은고딕"/>
            </a:endParaRP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페스티벌도 마찬가지로 </a:t>
            </a:r>
            <a:r>
              <a:rPr lang="ko-KR" altLang="en-US" sz="1200" b="0" i="0" baseline="0" dirty="0">
                <a:solidFill>
                  <a:srgbClr val="252525"/>
                </a:solidFill>
                <a:effectLst/>
                <a:latin typeface="맑은고딕"/>
              </a:rPr>
              <a:t>레저 욕구 충족을 통한 우유 인식 개선</a:t>
            </a:r>
            <a:endParaRPr lang="en-US" altLang="ko-KR" baseline="0" dirty="0"/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016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증가하는 레저 욕구를 충족시키도록 우유를 주제로 하는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6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차산업을 활성화하는 것 역시 필요하다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 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직접 우유 및 유제품을 생산하는 프로그램은 이미 많이 있다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 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여기에 더해 젖소 먹이주기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, </a:t>
            </a:r>
            <a:r>
              <a:rPr lang="ko-KR" altLang="en-US" sz="1200" b="0" i="0" dirty="0" err="1">
                <a:solidFill>
                  <a:srgbClr val="252525"/>
                </a:solidFill>
                <a:effectLst/>
                <a:latin typeface="맑은고딕"/>
              </a:rPr>
              <a:t>송아지랑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 </a:t>
            </a:r>
            <a:r>
              <a:rPr lang="ko-KR" altLang="en-US" sz="1200" b="0" i="0" dirty="0" err="1">
                <a:solidFill>
                  <a:srgbClr val="252525"/>
                </a:solidFill>
                <a:effectLst/>
                <a:latin typeface="맑은고딕"/>
              </a:rPr>
              <a:t>놀아주기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 등과 같은 가벼운 체험활동이 포함된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1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박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2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일 코스의 목장 여행상품을 개발한다면 우유를 테마로 한 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6</a:t>
            </a: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차산업은 더 활성화할 것이다</a:t>
            </a:r>
            <a:r>
              <a:rPr lang="en-US" altLang="ko-KR" sz="1200" b="0" i="0" dirty="0">
                <a:solidFill>
                  <a:srgbClr val="252525"/>
                </a:solidFill>
                <a:effectLst/>
                <a:latin typeface="맑은고딕"/>
              </a:rPr>
              <a:t>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dirty="0">
              <a:solidFill>
                <a:srgbClr val="252525"/>
              </a:solidFill>
              <a:effectLst/>
              <a:latin typeface="맑은고딕"/>
            </a:endParaRP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252525"/>
                </a:solidFill>
                <a:effectLst/>
                <a:latin typeface="맑은고딕"/>
              </a:rPr>
              <a:t>페스티벌도 마찬가지로 </a:t>
            </a:r>
            <a:r>
              <a:rPr lang="ko-KR" altLang="en-US" sz="1200" b="0" i="0" baseline="0" dirty="0">
                <a:solidFill>
                  <a:srgbClr val="252525"/>
                </a:solidFill>
                <a:effectLst/>
                <a:latin typeface="맑은고딕"/>
              </a:rPr>
              <a:t>레저 욕구 충족을 통한 우유 인식 개선</a:t>
            </a:r>
            <a:endParaRPr lang="en-US" altLang="ko-KR" baseline="0" dirty="0"/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FA6CAC-D58B-4CCA-9F88-7384003CEA0B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989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54435" y="908720"/>
            <a:ext cx="8352928" cy="2095512"/>
          </a:xfrm>
        </p:spPr>
        <p:txBody>
          <a:bodyPr/>
          <a:lstStyle>
            <a:lvl1pPr algn="ctr">
              <a:lnSpc>
                <a:spcPct val="150000"/>
              </a:lnSpc>
              <a:defRPr sz="2400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Applications of Lactobacillus </a:t>
            </a:r>
            <a:r>
              <a:rPr lang="en-US" altLang="ko-KR" dirty="0" err="1"/>
              <a:t>rhamnosus</a:t>
            </a:r>
            <a:r>
              <a:rPr lang="en-US" altLang="ko-KR" dirty="0"/>
              <a:t> Spent Culture Supernatant</a:t>
            </a:r>
            <a:br>
              <a:rPr lang="en-US" altLang="ko-KR" dirty="0"/>
            </a:br>
            <a:r>
              <a:rPr lang="en-US" altLang="ko-KR" dirty="0"/>
              <a:t>in Cosmetic Antioxidation, Whitening and Moisture Retention Applications</a:t>
            </a:r>
            <a:endParaRPr lang="ko-KR" altLang="en-US" dirty="0"/>
          </a:p>
        </p:txBody>
      </p:sp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85C1099D-A3DF-4264-82BE-6A212DF70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9028" y="6483267"/>
            <a:ext cx="2528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1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그룹 60"/>
          <p:cNvGrpSpPr/>
          <p:nvPr/>
        </p:nvGrpSpPr>
        <p:grpSpPr>
          <a:xfrm>
            <a:off x="-413716" y="699129"/>
            <a:ext cx="11601672" cy="5760640"/>
            <a:chOff x="0" y="548680"/>
            <a:chExt cx="11035555" cy="5760640"/>
          </a:xfrm>
        </p:grpSpPr>
        <p:cxnSp>
          <p:nvCxnSpPr>
            <p:cNvPr id="70" name="직선 연결선 69"/>
            <p:cNvCxnSpPr/>
            <p:nvPr/>
          </p:nvCxnSpPr>
          <p:spPr>
            <a:xfrm>
              <a:off x="0" y="54868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0" y="126876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0" y="198884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0" y="270892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0" y="342900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0" y="414908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0" y="486916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0" y="558924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0" y="6309320"/>
              <a:ext cx="11035555" cy="0"/>
            </a:xfrm>
            <a:prstGeom prst="line">
              <a:avLst/>
            </a:prstGeom>
            <a:ln cmpd="sng">
              <a:solidFill>
                <a:schemeClr val="bg1">
                  <a:alpha val="6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모서리가 둥근 직사각형 6"/>
          <p:cNvSpPr/>
          <p:nvPr userDrawn="1"/>
        </p:nvSpPr>
        <p:spPr>
          <a:xfrm>
            <a:off x="810419" y="114300"/>
            <a:ext cx="2456737" cy="6627068"/>
          </a:xfrm>
          <a:prstGeom prst="roundRect">
            <a:avLst>
              <a:gd name="adj" fmla="val 198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143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ko-KR" altLang="en-US" sz="2000" spc="-200" baseline="0" dirty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굴림" charset="-127"/>
            </a:endParaRPr>
          </a:p>
        </p:txBody>
      </p:sp>
      <p:sp>
        <p:nvSpPr>
          <p:cNvPr id="42" name="제목 1"/>
          <p:cNvSpPr txBox="1">
            <a:spLocks/>
          </p:cNvSpPr>
          <p:nvPr userDrawn="1"/>
        </p:nvSpPr>
        <p:spPr bwMode="auto">
          <a:xfrm>
            <a:off x="908553" y="1194252"/>
            <a:ext cx="2234391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INDEX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C3D0A4DA-100B-4DEA-9130-E08DE4873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9028" y="6483267"/>
            <a:ext cx="2528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654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4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-55943" y="-9212"/>
            <a:ext cx="1655595" cy="68672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noFill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1008000" rIns="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/>
            <a:endParaRPr lang="ko-KR" altLang="en-US" sz="2400" spc="-100" baseline="0" dirty="0"/>
          </a:p>
        </p:txBody>
      </p:sp>
      <p:sp>
        <p:nvSpPr>
          <p:cNvPr id="26" name="이등변 삼각형 25"/>
          <p:cNvSpPr/>
          <p:nvPr userDrawn="1"/>
        </p:nvSpPr>
        <p:spPr>
          <a:xfrm rot="10800000">
            <a:off x="142518" y="4420521"/>
            <a:ext cx="1323222" cy="1366004"/>
          </a:xfrm>
          <a:custGeom>
            <a:avLst/>
            <a:gdLst>
              <a:gd name="connsiteX0" fmla="*/ 0 w 954109"/>
              <a:gd name="connsiteY0" fmla="*/ 2438326 h 2438326"/>
              <a:gd name="connsiteX1" fmla="*/ 954109 w 954109"/>
              <a:gd name="connsiteY1" fmla="*/ 0 h 2438326"/>
              <a:gd name="connsiteX2" fmla="*/ 954109 w 954109"/>
              <a:gd name="connsiteY2" fmla="*/ 2438326 h 2438326"/>
              <a:gd name="connsiteX3" fmla="*/ 0 w 954109"/>
              <a:gd name="connsiteY3" fmla="*/ 2438326 h 2438326"/>
              <a:gd name="connsiteX0" fmla="*/ 0 w 1839934"/>
              <a:gd name="connsiteY0" fmla="*/ 2438326 h 2524051"/>
              <a:gd name="connsiteX1" fmla="*/ 954109 w 1839934"/>
              <a:gd name="connsiteY1" fmla="*/ 0 h 2524051"/>
              <a:gd name="connsiteX2" fmla="*/ 1839934 w 1839934"/>
              <a:gd name="connsiteY2" fmla="*/ 2524051 h 2524051"/>
              <a:gd name="connsiteX3" fmla="*/ 0 w 1839934"/>
              <a:gd name="connsiteY3" fmla="*/ 2438326 h 2524051"/>
              <a:gd name="connsiteX0" fmla="*/ 0 w 1473221"/>
              <a:gd name="connsiteY0" fmla="*/ 2247826 h 2524051"/>
              <a:gd name="connsiteX1" fmla="*/ 587396 w 1473221"/>
              <a:gd name="connsiteY1" fmla="*/ 0 h 2524051"/>
              <a:gd name="connsiteX2" fmla="*/ 1473221 w 1473221"/>
              <a:gd name="connsiteY2" fmla="*/ 2524051 h 2524051"/>
              <a:gd name="connsiteX3" fmla="*/ 0 w 1473221"/>
              <a:gd name="connsiteY3" fmla="*/ 2247826 h 2524051"/>
              <a:gd name="connsiteX0" fmla="*/ 0 w 1611334"/>
              <a:gd name="connsiteY0" fmla="*/ 1823964 h 2524051"/>
              <a:gd name="connsiteX1" fmla="*/ 725509 w 1611334"/>
              <a:gd name="connsiteY1" fmla="*/ 0 h 2524051"/>
              <a:gd name="connsiteX2" fmla="*/ 1611334 w 1611334"/>
              <a:gd name="connsiteY2" fmla="*/ 2524051 h 2524051"/>
              <a:gd name="connsiteX3" fmla="*/ 0 w 1611334"/>
              <a:gd name="connsiteY3" fmla="*/ 1823964 h 252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1334" h="2524051">
                <a:moveTo>
                  <a:pt x="0" y="1823964"/>
                </a:moveTo>
                <a:lnTo>
                  <a:pt x="725509" y="0"/>
                </a:lnTo>
                <a:lnTo>
                  <a:pt x="1611334" y="2524051"/>
                </a:lnTo>
                <a:lnTo>
                  <a:pt x="0" y="18239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sz="2000" spc="-220" dirty="0">
              <a:ln w="6350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5" name="이등변 삼각형 24"/>
          <p:cNvSpPr/>
          <p:nvPr userDrawn="1"/>
        </p:nvSpPr>
        <p:spPr>
          <a:xfrm>
            <a:off x="7707" y="4221087"/>
            <a:ext cx="1594800" cy="2644405"/>
          </a:xfrm>
          <a:prstGeom prst="triangle">
            <a:avLst>
              <a:gd name="adj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sz="2000" spc="-220" dirty="0">
              <a:ln w="6350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12"/>
          </p:nvPr>
        </p:nvSpPr>
        <p:spPr>
          <a:xfrm>
            <a:off x="1646375" y="6577461"/>
            <a:ext cx="288032" cy="288032"/>
          </a:xfrm>
          <a:solidFill>
            <a:schemeClr val="accent2">
              <a:lumMod val="75000"/>
            </a:schemeClr>
          </a:solidFill>
          <a:ln w="6350">
            <a:noFill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>
            <a:lvl1pPr algn="r">
              <a:defRPr kumimoji="1" lang="ko-KR" altLang="en-US" sz="1400" spc="-100" baseline="0" smtClean="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94A5E36-22B9-4BFC-B4E0-D2C8AE2C30E4}" type="slidenum">
              <a:rPr lang="en-US" altLang="ko-KR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34" name="모서리가 둥근 직사각형 33"/>
          <p:cNvSpPr/>
          <p:nvPr userDrawn="1"/>
        </p:nvSpPr>
        <p:spPr>
          <a:xfrm>
            <a:off x="929933" y="6577460"/>
            <a:ext cx="734270" cy="288031"/>
          </a:xfrm>
          <a:prstGeom prst="roundRect">
            <a:avLst>
              <a:gd name="adj" fmla="val 1983"/>
            </a:avLst>
          </a:prstGeom>
          <a:solidFill>
            <a:schemeClr val="accent2">
              <a:lumMod val="75000"/>
            </a:schemeClr>
          </a:solidFill>
          <a:ln w="6350">
            <a:noFill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lvl="0" algn="r" eaLnBrk="0" hangingPunct="0"/>
            <a:endParaRPr lang="ko-KR" altLang="en-US" sz="1800" spc="-100" baseline="0" dirty="0">
              <a:solidFill>
                <a:schemeClr val="bg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 userDrawn="1">
            <p:ph type="title" hasCustomPrompt="1"/>
          </p:nvPr>
        </p:nvSpPr>
        <p:spPr>
          <a:xfrm>
            <a:off x="-72778" y="108739"/>
            <a:ext cx="1595194" cy="2862147"/>
          </a:xfrm>
          <a:noFill/>
          <a:ln w="6350">
            <a:noFill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0000" tIns="1008000" rIns="0" bIns="45720" numCol="1" rtlCol="0" anchor="t" anchorCtr="0" compatLnSpc="1">
            <a:prstTxWarp prst="textNoShape">
              <a:avLst/>
            </a:prstTxWarp>
          </a:bodyPr>
          <a:lstStyle>
            <a:lvl1pPr algn="l">
              <a:defRPr kumimoji="1" lang="ko-KR" altLang="en-US" sz="2400" spc="-100" dirty="0"/>
            </a:lvl1pPr>
          </a:lstStyle>
          <a:p>
            <a:pPr lvl="0"/>
            <a:r>
              <a:rPr lang="ko-KR" altLang="en-US" dirty="0"/>
              <a:t>마스터</a:t>
            </a:r>
            <a:br>
              <a:rPr lang="en-US" altLang="ko-KR" dirty="0"/>
            </a:br>
            <a:r>
              <a:rPr lang="ko-KR" altLang="en-US" dirty="0"/>
              <a:t>제목 </a:t>
            </a:r>
            <a:br>
              <a:rPr lang="en-US" altLang="ko-KR" dirty="0"/>
            </a:br>
            <a:r>
              <a:rPr lang="ko-KR" altLang="en-US" dirty="0"/>
              <a:t>스타일 편집</a:t>
            </a:r>
          </a:p>
        </p:txBody>
      </p:sp>
      <p:sp>
        <p:nvSpPr>
          <p:cNvPr id="3" name="내용 개체 틀 2"/>
          <p:cNvSpPr>
            <a:spLocks noGrp="1"/>
          </p:cNvSpPr>
          <p:nvPr userDrawn="1">
            <p:ph idx="1"/>
          </p:nvPr>
        </p:nvSpPr>
        <p:spPr>
          <a:xfrm>
            <a:off x="1795322" y="1556792"/>
            <a:ext cx="4077458" cy="4809185"/>
          </a:xfrm>
          <a:prstGeom prst="snip1Rect">
            <a:avLst>
              <a:gd name="adj" fmla="val 1022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143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lang="ko-KR" altLang="en-US" sz="2000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  <a:lvl2pPr>
              <a:defRPr kumimoji="1" lang="ko-KR" altLang="en-US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2pPr>
            <a:lvl3pPr>
              <a:defRPr kumimoji="1" lang="ko-KR" altLang="en-US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3pPr>
            <a:lvl4pPr>
              <a:defRPr kumimoji="1" lang="ko-KR" altLang="en-US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4pPr>
            <a:lvl5pPr>
              <a:defRPr kumimoji="1" lang="ko-KR" altLang="en-US" spc="-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marL="457200" lvl="1">
              <a:spcBef>
                <a:spcPct val="0"/>
              </a:spcBef>
            </a:pPr>
            <a:r>
              <a:rPr lang="ko-KR" altLang="en-US" dirty="0"/>
              <a:t>둘째 수준</a:t>
            </a:r>
          </a:p>
          <a:p>
            <a:pPr marL="914400" lvl="2">
              <a:spcBef>
                <a:spcPct val="0"/>
              </a:spcBef>
            </a:pPr>
            <a:r>
              <a:rPr lang="ko-KR" altLang="en-US" dirty="0"/>
              <a:t>셋째 수준</a:t>
            </a:r>
          </a:p>
          <a:p>
            <a:pPr marL="1371600" lvl="3">
              <a:spcBef>
                <a:spcPct val="0"/>
              </a:spcBef>
            </a:pPr>
            <a:r>
              <a:rPr lang="ko-KR" altLang="en-US" dirty="0"/>
              <a:t>넷째 수준</a:t>
            </a:r>
          </a:p>
          <a:p>
            <a:pPr marL="1828800" lvl="4">
              <a:spcBef>
                <a:spcPct val="0"/>
              </a:spcBef>
            </a:pPr>
            <a:r>
              <a:rPr lang="ko-KR" altLang="en-US" dirty="0"/>
              <a:t>다섯째 수준</a:t>
            </a:r>
          </a:p>
        </p:txBody>
      </p:sp>
      <p:sp>
        <p:nvSpPr>
          <p:cNvPr id="20" name="이등변 삼각형 19"/>
          <p:cNvSpPr/>
          <p:nvPr userDrawn="1"/>
        </p:nvSpPr>
        <p:spPr>
          <a:xfrm flipH="1">
            <a:off x="-53677" y="3139505"/>
            <a:ext cx="1594800" cy="3725988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0" lang="ko-KR" altLang="en-US" sz="2000" spc="-220" dirty="0">
              <a:ln w="6350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내용 개체 틀 2"/>
          <p:cNvSpPr>
            <a:spLocks noGrp="1"/>
          </p:cNvSpPr>
          <p:nvPr>
            <p:ph idx="13"/>
          </p:nvPr>
        </p:nvSpPr>
        <p:spPr>
          <a:xfrm>
            <a:off x="6499051" y="1556792"/>
            <a:ext cx="4077458" cy="4809185"/>
          </a:xfrm>
          <a:prstGeom prst="snip1Rect">
            <a:avLst>
              <a:gd name="adj" fmla="val 1022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143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lang="ko-KR" altLang="en-US" sz="2000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  <a:lvl2pPr>
              <a:defRPr kumimoji="1" lang="ko-KR" altLang="en-US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2pPr>
            <a:lvl3pPr>
              <a:defRPr kumimoji="1" lang="ko-KR" altLang="en-US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3pPr>
            <a:lvl4pPr>
              <a:defRPr kumimoji="1" lang="ko-KR" altLang="en-US" spc="-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4pPr>
            <a:lvl5pPr>
              <a:defRPr kumimoji="1" lang="ko-KR" altLang="en-US" spc="-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marL="457200" lvl="1">
              <a:spcBef>
                <a:spcPct val="0"/>
              </a:spcBef>
            </a:pPr>
            <a:r>
              <a:rPr lang="ko-KR" altLang="en-US" dirty="0"/>
              <a:t>둘째 수준</a:t>
            </a:r>
          </a:p>
          <a:p>
            <a:pPr marL="914400" lvl="2">
              <a:spcBef>
                <a:spcPct val="0"/>
              </a:spcBef>
            </a:pPr>
            <a:r>
              <a:rPr lang="ko-KR" altLang="en-US" dirty="0"/>
              <a:t>셋째 수준</a:t>
            </a:r>
          </a:p>
          <a:p>
            <a:pPr marL="1371600" lvl="3">
              <a:spcBef>
                <a:spcPct val="0"/>
              </a:spcBef>
            </a:pPr>
            <a:r>
              <a:rPr lang="ko-KR" altLang="en-US" dirty="0"/>
              <a:t>넷째 수준</a:t>
            </a:r>
          </a:p>
          <a:p>
            <a:pPr marL="1828800" lvl="4">
              <a:spcBef>
                <a:spcPct val="0"/>
              </a:spcBef>
            </a:pPr>
            <a:r>
              <a:rPr lang="ko-KR" altLang="en-US" dirty="0"/>
              <a:t>다섯째 수준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03E198C7-0FB9-49D3-AE6F-0E3C2728002D}"/>
              </a:ext>
            </a:extLst>
          </p:cNvPr>
          <p:cNvSpPr txBox="1">
            <a:spLocks/>
          </p:cNvSpPr>
          <p:nvPr userDrawn="1"/>
        </p:nvSpPr>
        <p:spPr>
          <a:xfrm>
            <a:off x="8309028" y="6483267"/>
            <a:ext cx="2528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fontAlgn="auto" latinLnBrk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95000"/>
              </a:schemeClr>
            </a:gs>
            <a:gs pos="0">
              <a:schemeClr val="bg1">
                <a:lumMod val="0"/>
                <a:lumOff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541894" y="274638"/>
            <a:ext cx="975407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541894" y="1600202"/>
            <a:ext cx="97540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41894" y="6356352"/>
            <a:ext cx="2528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702937" y="6356352"/>
            <a:ext cx="3431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309028" y="6483267"/>
            <a:ext cx="2528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 spc="-20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 spc="-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 spc="-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 spc="-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 spc="-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 spc="-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E06168-9901-41B5-9E5D-2880EEC35FCD}"/>
              </a:ext>
            </a:extLst>
          </p:cNvPr>
          <p:cNvSpPr txBox="1"/>
          <p:nvPr/>
        </p:nvSpPr>
        <p:spPr>
          <a:xfrm>
            <a:off x="4517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261193" y="1700808"/>
            <a:ext cx="10315476" cy="2095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안티 우유 대응 전략</a:t>
            </a:r>
          </a:p>
        </p:txBody>
      </p:sp>
      <p:sp>
        <p:nvSpPr>
          <p:cNvPr id="5" name="제목 2">
            <a:extLst>
              <a:ext uri="{FF2B5EF4-FFF2-40B4-BE49-F238E27FC236}">
                <a16:creationId xmlns:a16="http://schemas.microsoft.com/office/drawing/2014/main" id="{8CD54FBB-3DAE-4FF5-8B27-B1EC11D11DA0}"/>
              </a:ext>
            </a:extLst>
          </p:cNvPr>
          <p:cNvSpPr txBox="1">
            <a:spLocks/>
          </p:cNvSpPr>
          <p:nvPr/>
        </p:nvSpPr>
        <p:spPr bwMode="auto">
          <a:xfrm>
            <a:off x="432047" y="4476756"/>
            <a:ext cx="1002744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400" i="0" kern="1200" spc="-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/>
            <a:r>
              <a:rPr kumimoji="0" lang="ko-KR" altLang="en-US" sz="1600" b="1" spc="3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치즈조</a:t>
            </a:r>
            <a:endParaRPr kumimoji="0" lang="en-US" altLang="ko-KR" sz="1600" b="1" spc="3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r"/>
            <a:r>
              <a:rPr kumimoji="0" lang="ko-KR" altLang="en-US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구재모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권주구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신완철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김선휘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차문기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안성일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윤덕철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이채림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김수연</a:t>
            </a:r>
            <a:r>
              <a:rPr kumimoji="0" lang="en-US" altLang="ko-KR" sz="1600" b="1" spc="300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600" b="1" spc="3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서미진</a:t>
            </a:r>
            <a:endParaRPr kumimoji="0" lang="ko-KR" altLang="en-US" sz="1600" b="1" spc="300" dirty="0">
              <a:solidFill>
                <a:schemeClr val="tx2">
                  <a:lumMod val="60000"/>
                  <a:lumOff val="4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C8AB820-BFAA-4DD1-BB34-D15190ED9053}"/>
              </a:ext>
            </a:extLst>
          </p:cNvPr>
          <p:cNvSpPr/>
          <p:nvPr/>
        </p:nvSpPr>
        <p:spPr>
          <a:xfrm>
            <a:off x="0" y="0"/>
            <a:ext cx="10792693" cy="6858000"/>
          </a:xfrm>
          <a:prstGeom prst="rect">
            <a:avLst/>
          </a:prstGeom>
          <a:noFill/>
          <a:ln w="190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sz="2000" spc="-220" dirty="0">
              <a:ln w="6350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687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1BE47-2738-450C-AD80-E68359D8CD32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중장기적 대책</a:t>
            </a:r>
            <a:endParaRPr lang="ko-KR" altLang="en-US" sz="2500" dirty="0">
              <a:solidFill>
                <a:schemeClr val="tx1">
                  <a:lumMod val="65000"/>
                  <a:lumOff val="35000"/>
                </a:schemeClr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D21250E-24FB-464A-8766-18B6EA022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3795-4158-4508-9CB4-2EFB1F4332C6}"/>
              </a:ext>
            </a:extLst>
          </p:cNvPr>
          <p:cNvSpPr txBox="1"/>
          <p:nvPr/>
        </p:nvSpPr>
        <p:spPr>
          <a:xfrm>
            <a:off x="234355" y="1269426"/>
            <a:ext cx="102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3. </a:t>
            </a:r>
            <a:r>
              <a:rPr lang="ko-KR" altLang="en-US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 이미지 개선을 위한 기업의 노력</a:t>
            </a:r>
            <a:r>
              <a:rPr lang="en-US" altLang="ko-KR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</a:t>
            </a:r>
            <a:r>
              <a:rPr lang="ko-KR" altLang="en-US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</a:t>
            </a:r>
            <a:endParaRPr lang="en-US" altLang="ko-KR" sz="2400" kern="100" dirty="0">
              <a:solidFill>
                <a:srgbClr val="000000"/>
              </a:solidFill>
              <a:effectLst/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D524F-8161-4595-B786-10B98E2D7931}"/>
              </a:ext>
            </a:extLst>
          </p:cNvPr>
          <p:cNvSpPr txBox="1"/>
          <p:nvPr/>
        </p:nvSpPr>
        <p:spPr>
          <a:xfrm>
            <a:off x="372664" y="1988840"/>
            <a:ext cx="41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2)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 이미지 개선을 위한 노력들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67BE93D-17F1-4E58-A977-3E09F3805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44" y="2394076"/>
            <a:ext cx="3136376" cy="20399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8D1A1F2-6AD5-4C1A-9C22-E2BAC5B7D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02"/>
          <a:stretch/>
        </p:blipFill>
        <p:spPr>
          <a:xfrm>
            <a:off x="3901573" y="2390046"/>
            <a:ext cx="3130593" cy="42195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BD4F6A4-834C-4990-B099-1A6F5553D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819" y="2374910"/>
            <a:ext cx="3209300" cy="213953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A130C08-4FCF-4A13-B9CC-2482A44E3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8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4E0F7-77F3-403F-8514-02DAC419CF8E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83795-4158-4508-9CB4-2EFB1F4332C6}"/>
              </a:ext>
            </a:extLst>
          </p:cNvPr>
          <p:cNvSpPr txBox="1"/>
          <p:nvPr/>
        </p:nvSpPr>
        <p:spPr>
          <a:xfrm>
            <a:off x="294585" y="5765773"/>
            <a:ext cx="10248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감사합니다</a:t>
            </a:r>
            <a:r>
              <a:rPr lang="en-US" altLang="ko-KR" sz="4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~</a:t>
            </a:r>
            <a:endParaRPr lang="ko-KR" altLang="ko-KR" sz="4000" kern="100" dirty="0">
              <a:effectLst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AFD0B81-93B9-4E6B-B0D1-24D78861F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77CEEB2-3686-4ED2-891D-9F760817B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2303" y="-41076"/>
            <a:ext cx="508518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31BFCF-E06F-416E-8C90-70198AE9A6AE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ko-KR" altLang="en-US" sz="25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B3EDA70-C571-43B8-B1A8-65FC17EA6422}"/>
              </a:ext>
            </a:extLst>
          </p:cNvPr>
          <p:cNvSpPr txBox="1"/>
          <p:nvPr/>
        </p:nvSpPr>
        <p:spPr>
          <a:xfrm>
            <a:off x="180679" y="1581581"/>
            <a:ext cx="1065718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ko-KR" altLang="en-US" sz="3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안티 우유</a:t>
            </a:r>
            <a:endParaRPr lang="en-US" altLang="ko-KR" sz="3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marL="514350" indent="-514350">
              <a:buAutoNum type="arabicPeriod"/>
            </a:pPr>
            <a:endParaRPr lang="en-US" altLang="ko-KR" sz="3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marL="514350" indent="-514350">
              <a:buAutoNum type="arabicPeriod"/>
            </a:pPr>
            <a:endParaRPr lang="en-US" altLang="ko-KR" sz="3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sz="32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2. </a:t>
            </a:r>
            <a:r>
              <a:rPr lang="ko-KR" altLang="en-US" sz="32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중장기적 대책</a:t>
            </a:r>
            <a:endParaRPr lang="en-US" altLang="ko-KR" sz="3200" dirty="0">
              <a:ln>
                <a:solidFill>
                  <a:schemeClr val="tx1">
                    <a:alpha val="0"/>
                  </a:schemeClr>
                </a:solidFill>
              </a:ln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en-US" altLang="ko-KR" sz="3200" dirty="0">
              <a:ln>
                <a:solidFill>
                  <a:schemeClr val="tx1">
                    <a:alpha val="0"/>
                  </a:schemeClr>
                </a:solidFill>
              </a:ln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en-US" altLang="ko-KR" dirty="0"/>
          </a:p>
          <a:p>
            <a:pPr marL="342900" indent="-342900">
              <a:buAutoNum type="arabicPeriod"/>
            </a:pPr>
            <a:endParaRPr lang="en-US" altLang="ko-KR" dirty="0"/>
          </a:p>
          <a:p>
            <a:pPr marL="342900" indent="-342900">
              <a:buAutoNum type="arabicPeriod"/>
            </a:pPr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3D4C106-4BF5-4860-9B6F-F6367AAEB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B644A17-4B42-4108-A8B4-776678EAA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9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BB3EF1-033D-4C70-BABD-522B1823DA8A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1705A99-CF4E-4591-AC0D-ECA7777E3FF0}"/>
              </a:ext>
            </a:extLst>
          </p:cNvPr>
          <p:cNvSpPr/>
          <p:nvPr/>
        </p:nvSpPr>
        <p:spPr>
          <a:xfrm>
            <a:off x="666403" y="1916832"/>
            <a:ext cx="9289032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sz="2000" spc="-220" dirty="0">
              <a:ln w="6350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안티 우유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7C9B9D2-D665-4C55-8D49-D052EF28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3</a:t>
            </a:fld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9A576-2429-48DC-BCF1-D28C8E2EFD8C}"/>
              </a:ext>
            </a:extLst>
          </p:cNvPr>
          <p:cNvSpPr txBox="1"/>
          <p:nvPr/>
        </p:nvSpPr>
        <p:spPr>
          <a:xfrm>
            <a:off x="378371" y="115058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▶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우유에 대한 오해로 부터 비롯</a:t>
            </a:r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C8B24D-590D-4B22-8EF0-7821A63B85F0}"/>
              </a:ext>
            </a:extLst>
          </p:cNvPr>
          <p:cNvSpPr txBox="1"/>
          <p:nvPr/>
        </p:nvSpPr>
        <p:spPr>
          <a:xfrm>
            <a:off x="729280" y="2193579"/>
            <a:ext cx="8856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•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 섭취가 각종 질병을 유발하고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영양소가 부족하다는 주장은 외국의 미완성 논문 일부만을 발췌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왜곡한 탓</a:t>
            </a:r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•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식습관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생활 패턴 등이 서로 다른 서양인과 동양인의 데이터에 적용시 오류</a:t>
            </a:r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ko-KR" altLang="en-US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6120690-E06A-4734-AD6B-4C0BB08A0DEE}"/>
              </a:ext>
            </a:extLst>
          </p:cNvPr>
          <p:cNvSpPr/>
          <p:nvPr/>
        </p:nvSpPr>
        <p:spPr>
          <a:xfrm>
            <a:off x="19237" y="4260913"/>
            <a:ext cx="10837863" cy="172818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ko-KR" altLang="en-US" sz="2000" spc="-220" dirty="0">
              <a:ln w="6350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0BB3B-37A0-4A1B-8FF7-C6F817BC9463}"/>
              </a:ext>
            </a:extLst>
          </p:cNvPr>
          <p:cNvSpPr txBox="1"/>
          <p:nvPr/>
        </p:nvSpPr>
        <p:spPr>
          <a:xfrm>
            <a:off x="486383" y="4545190"/>
            <a:ext cx="9865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의학</a:t>
            </a:r>
            <a:r>
              <a:rPr lang="en-US" altLang="ko-KR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축산</a:t>
            </a:r>
            <a:r>
              <a:rPr lang="en-US" altLang="ko-KR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3200" b="1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유가공</a:t>
            </a:r>
            <a:r>
              <a:rPr lang="ko-KR" altLang="en-US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외 다양한 분야 전문가를 통한 </a:t>
            </a:r>
            <a:endParaRPr lang="en-US" altLang="ko-KR" sz="3200" b="1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한국인 맞춤형 연구 데이터 자료를 축적해야 한다</a:t>
            </a:r>
            <a:r>
              <a:rPr lang="en-US" altLang="ko-KR" sz="32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A75E18E7-BDAD-4C16-AC70-0296C73E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1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BB3EF1-033D-4C70-BABD-522B1823DA8A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안티 우유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7C9B9D2-D665-4C55-8D49-D052EF28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4</a:t>
            </a:fld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9A576-2429-48DC-BCF1-D28C8E2EFD8C}"/>
              </a:ext>
            </a:extLst>
          </p:cNvPr>
          <p:cNvSpPr txBox="1"/>
          <p:nvPr/>
        </p:nvSpPr>
        <p:spPr>
          <a:xfrm>
            <a:off x="378371" y="115058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▶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우유의 여러 오해들 </a:t>
            </a:r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C8B24D-590D-4B22-8EF0-7821A63B85F0}"/>
              </a:ext>
            </a:extLst>
          </p:cNvPr>
          <p:cNvSpPr txBox="1"/>
          <p:nvPr/>
        </p:nvSpPr>
        <p:spPr>
          <a:xfrm>
            <a:off x="729280" y="2193579"/>
            <a:ext cx="88569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• </a:t>
            </a:r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유지방이 심혈관계 질병을 일으킨다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?</a:t>
            </a:r>
          </a:p>
          <a:p>
            <a:endParaRPr lang="en-US" altLang="ko-KR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• </a:t>
            </a:r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유지방이 제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</a:t>
            </a:r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형 당뇨병을 일으킨다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?</a:t>
            </a:r>
          </a:p>
          <a:p>
            <a:endParaRPr lang="en-US" altLang="ko-KR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• </a:t>
            </a:r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우유가 암세포 증식을 돕는다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?</a:t>
            </a:r>
          </a:p>
          <a:p>
            <a:endParaRPr lang="en-US" altLang="ko-KR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• </a:t>
            </a:r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우유의 섭취가 골다공증을 유발한다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?</a:t>
            </a:r>
          </a:p>
          <a:p>
            <a:endParaRPr lang="en-US" altLang="ko-KR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•</a:t>
            </a:r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우유의 섭취는 어린이의 성장에 영향이 없는가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?</a:t>
            </a:r>
          </a:p>
          <a:p>
            <a:endParaRPr lang="en-US" altLang="ko-KR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•</a:t>
            </a:r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우유의 섭취는 알레르기 질환을 유발하는가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?</a:t>
            </a:r>
          </a:p>
          <a:p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0A7F9BA-9761-4BED-BDD8-D11805C81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5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BB3EF1-033D-4C70-BABD-522B1823DA8A}"/>
              </a:ext>
            </a:extLst>
          </p:cNvPr>
          <p:cNvSpPr txBox="1"/>
          <p:nvPr/>
        </p:nvSpPr>
        <p:spPr>
          <a:xfrm>
            <a:off x="-1" y="-32945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안티 우유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7C9B9D2-D665-4C55-8D49-D052EF28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5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9FCEE09-07FE-447C-B771-870C60159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1"/>
          <a:stretch/>
        </p:blipFill>
        <p:spPr>
          <a:xfrm>
            <a:off x="3798931" y="1491922"/>
            <a:ext cx="3240000" cy="190112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3D8548C-B243-4401-8DC0-18A12662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7375251" y="3852117"/>
            <a:ext cx="3240000" cy="189431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36B0AC-7FAE-46CC-A83D-6E8F38433A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7"/>
          <a:stretch/>
        </p:blipFill>
        <p:spPr>
          <a:xfrm>
            <a:off x="237827" y="3890748"/>
            <a:ext cx="3240000" cy="18689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254CC39-98CF-48F3-ADBB-ED716FC921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7"/>
          <a:stretch/>
        </p:blipFill>
        <p:spPr>
          <a:xfrm>
            <a:off x="7315783" y="1495268"/>
            <a:ext cx="3240000" cy="187674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BC5A0BB-AB0C-4369-8020-21031574F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" b="11376"/>
          <a:stretch/>
        </p:blipFill>
        <p:spPr>
          <a:xfrm>
            <a:off x="3902045" y="3890971"/>
            <a:ext cx="3240000" cy="1930328"/>
          </a:xfrm>
          <a:prstGeom prst="rect">
            <a:avLst/>
          </a:prstGeom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A5C99B0E-65D8-4E59-9F83-87132192D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0"/>
          <a:stretch/>
        </p:blipFill>
        <p:spPr>
          <a:xfrm>
            <a:off x="268516" y="1479957"/>
            <a:ext cx="3240000" cy="190113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F1348F4-0D43-4DA7-8F7F-F8CC1564F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1BE47-2738-450C-AD80-E68359D8CD32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중장기적 대책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D21250E-24FB-464A-8766-18B6EA022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3795-4158-4508-9CB4-2EFB1F4332C6}"/>
              </a:ext>
            </a:extLst>
          </p:cNvPr>
          <p:cNvSpPr txBox="1"/>
          <p:nvPr/>
        </p:nvSpPr>
        <p:spPr>
          <a:xfrm>
            <a:off x="234355" y="1269426"/>
            <a:ext cx="102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1. </a:t>
            </a:r>
            <a:r>
              <a:rPr lang="ko-KR" altLang="en-US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잘못된 인식 개선을 위한 노력</a:t>
            </a:r>
            <a:endParaRPr lang="en-US" altLang="ko-KR" sz="2400" kern="100" dirty="0">
              <a:solidFill>
                <a:srgbClr val="000000"/>
              </a:solidFill>
              <a:effectLst/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4" name="그림 13" descr="실내, 사람, 창문, 젊은이(가) 표시된 사진&#10;&#10;자동 생성된 설명">
            <a:extLst>
              <a:ext uri="{FF2B5EF4-FFF2-40B4-BE49-F238E27FC236}">
                <a16:creationId xmlns:a16="http://schemas.microsoft.com/office/drawing/2014/main" id="{DA39228D-6F2D-4812-945C-543BFC832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7" y="2763341"/>
            <a:ext cx="2399268" cy="16017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2D524F-8161-4595-B786-10B98E2D7931}"/>
              </a:ext>
            </a:extLst>
          </p:cNvPr>
          <p:cNvSpPr txBox="1"/>
          <p:nvPr/>
        </p:nvSpPr>
        <p:spPr>
          <a:xfrm>
            <a:off x="372664" y="1988840"/>
            <a:ext cx="41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1)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공익 광고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F52F0F0-A9FF-47D3-8CAF-8355D1F50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7" y="4365103"/>
            <a:ext cx="2399268" cy="160176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17BF842-FADA-4DC8-933A-173ED378F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65" y="4379966"/>
            <a:ext cx="2399268" cy="1569313"/>
          </a:xfrm>
          <a:prstGeom prst="rect">
            <a:avLst/>
          </a:prstGeom>
        </p:spPr>
      </p:pic>
      <p:pic>
        <p:nvPicPr>
          <p:cNvPr id="29" name="그림 28" descr="실내, 사람, 여자, 대비중이(가) 표시된 사진&#10;&#10;자동 생성된 설명">
            <a:extLst>
              <a:ext uri="{FF2B5EF4-FFF2-40B4-BE49-F238E27FC236}">
                <a16:creationId xmlns:a16="http://schemas.microsoft.com/office/drawing/2014/main" id="{31AE853C-A3A7-46B5-9E91-582E5E525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65" y="2763341"/>
            <a:ext cx="2399268" cy="16017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14D2AA7-80AA-447B-BCC5-A8B11086374F}"/>
              </a:ext>
            </a:extLst>
          </p:cNvPr>
          <p:cNvSpPr txBox="1"/>
          <p:nvPr/>
        </p:nvSpPr>
        <p:spPr>
          <a:xfrm>
            <a:off x="5418931" y="1984005"/>
            <a:ext cx="41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2)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SNS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를 통한 매체 노출</a:t>
            </a:r>
          </a:p>
        </p:txBody>
      </p:sp>
      <p:pic>
        <p:nvPicPr>
          <p:cNvPr id="34" name="그림 33" descr="텍스트이(가) 표시된 사진&#10;&#10;자동 생성된 설명">
            <a:extLst>
              <a:ext uri="{FF2B5EF4-FFF2-40B4-BE49-F238E27FC236}">
                <a16:creationId xmlns:a16="http://schemas.microsoft.com/office/drawing/2014/main" id="{1B9FC9E7-F744-43C2-ACCF-0A3C0ECD6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10" y="2763341"/>
            <a:ext cx="1939629" cy="3203525"/>
          </a:xfrm>
          <a:prstGeom prst="rect">
            <a:avLst/>
          </a:prstGeom>
        </p:spPr>
      </p:pic>
      <p:pic>
        <p:nvPicPr>
          <p:cNvPr id="36" name="그림 35" descr="텍스트, 음료, 알코올이(가) 표시된 사진&#10;&#10;자동 생성된 설명">
            <a:extLst>
              <a:ext uri="{FF2B5EF4-FFF2-40B4-BE49-F238E27FC236}">
                <a16:creationId xmlns:a16="http://schemas.microsoft.com/office/drawing/2014/main" id="{33A696AB-9079-4165-A994-1CE8364E8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99" y="2777560"/>
            <a:ext cx="1939629" cy="320352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7B93455-AD25-4BDB-B703-D32E1FC710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1BE47-2738-450C-AD80-E68359D8CD32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중장기적 대책</a:t>
            </a:r>
            <a:endParaRPr lang="ko-KR" altLang="en-US" sz="2500" dirty="0">
              <a:solidFill>
                <a:schemeClr val="tx1">
                  <a:lumMod val="65000"/>
                  <a:lumOff val="35000"/>
                </a:schemeClr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D21250E-24FB-464A-8766-18B6EA022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3795-4158-4508-9CB4-2EFB1F4332C6}"/>
              </a:ext>
            </a:extLst>
          </p:cNvPr>
          <p:cNvSpPr txBox="1"/>
          <p:nvPr/>
        </p:nvSpPr>
        <p:spPr>
          <a:xfrm>
            <a:off x="234355" y="1269426"/>
            <a:ext cx="102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1. </a:t>
            </a:r>
            <a:r>
              <a:rPr lang="ko-KR" altLang="en-US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잘못된 인식 개선을 위한 노력</a:t>
            </a:r>
            <a:endParaRPr lang="en-US" altLang="ko-KR" sz="2400" kern="100" dirty="0">
              <a:solidFill>
                <a:srgbClr val="000000"/>
              </a:solidFill>
              <a:effectLst/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D524F-8161-4595-B786-10B98E2D7931}"/>
              </a:ext>
            </a:extLst>
          </p:cNvPr>
          <p:cNvSpPr txBox="1"/>
          <p:nvPr/>
        </p:nvSpPr>
        <p:spPr>
          <a:xfrm>
            <a:off x="372664" y="1988840"/>
            <a:ext cx="41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3)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우유 조기교육 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9D89B2A-0DC1-4544-91EC-26FE3D6A1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4" y="2420279"/>
            <a:ext cx="5190785" cy="388904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7A4F8F9-03E3-41E2-B1D9-01E73197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62" y="2422303"/>
            <a:ext cx="2940206" cy="388904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8D96684-736F-4F34-B639-DC509DA2A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1BE47-2738-450C-AD80-E68359D8CD32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중장기적 대책</a:t>
            </a:r>
            <a:endParaRPr lang="ko-KR" altLang="en-US" sz="2500" dirty="0">
              <a:solidFill>
                <a:schemeClr val="tx1">
                  <a:lumMod val="65000"/>
                  <a:lumOff val="35000"/>
                </a:schemeClr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D21250E-24FB-464A-8766-18B6EA022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3795-4158-4508-9CB4-2EFB1F4332C6}"/>
              </a:ext>
            </a:extLst>
          </p:cNvPr>
          <p:cNvSpPr txBox="1"/>
          <p:nvPr/>
        </p:nvSpPr>
        <p:spPr>
          <a:xfrm>
            <a:off x="234355" y="1269426"/>
            <a:ext cx="102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2. </a:t>
            </a:r>
            <a:r>
              <a:rPr lang="ko-KR" altLang="en-US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소비자 참여 기회  </a:t>
            </a:r>
            <a:endParaRPr lang="en-US" altLang="ko-KR" sz="2400" kern="100" dirty="0">
              <a:solidFill>
                <a:srgbClr val="000000"/>
              </a:solidFill>
              <a:effectLst/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D524F-8161-4595-B786-10B98E2D7931}"/>
              </a:ext>
            </a:extLst>
          </p:cNvPr>
          <p:cNvSpPr txBox="1"/>
          <p:nvPr/>
        </p:nvSpPr>
        <p:spPr>
          <a:xfrm>
            <a:off x="372664" y="1988840"/>
            <a:ext cx="41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1)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낙농 체험 프로젝트 확대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4D2AA7-80AA-447B-BCC5-A8B11086374F}"/>
              </a:ext>
            </a:extLst>
          </p:cNvPr>
          <p:cNvSpPr txBox="1"/>
          <p:nvPr/>
        </p:nvSpPr>
        <p:spPr>
          <a:xfrm>
            <a:off x="5808487" y="1988840"/>
            <a:ext cx="41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2)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우유 페스티벌 개최</a:t>
            </a:r>
          </a:p>
        </p:txBody>
      </p:sp>
      <p:pic>
        <p:nvPicPr>
          <p:cNvPr id="5" name="그림 4" descr="지도이(가) 표시된 사진&#10;&#10;자동 생성된 설명">
            <a:extLst>
              <a:ext uri="{FF2B5EF4-FFF2-40B4-BE49-F238E27FC236}">
                <a16:creationId xmlns:a16="http://schemas.microsoft.com/office/drawing/2014/main" id="{99A0F1F2-49A4-45B7-9635-938D5B11A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5" y="2461492"/>
            <a:ext cx="2448272" cy="372623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7526A4A-B2AD-4A6F-A375-71A9A63E5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95" y="2461491"/>
            <a:ext cx="2714611" cy="3726232"/>
          </a:xfrm>
          <a:prstGeom prst="rect">
            <a:avLst/>
          </a:prstGeom>
        </p:spPr>
      </p:pic>
      <p:pic>
        <p:nvPicPr>
          <p:cNvPr id="12" name="그림 11" descr="사람, 아기이(가) 표시된 사진&#10;&#10;자동 생성된 설명">
            <a:extLst>
              <a:ext uri="{FF2B5EF4-FFF2-40B4-BE49-F238E27FC236}">
                <a16:creationId xmlns:a16="http://schemas.microsoft.com/office/drawing/2014/main" id="{8926B908-5695-4CBE-BF0A-21BE3089C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67" y="4499829"/>
            <a:ext cx="2376263" cy="1687896"/>
          </a:xfrm>
          <a:prstGeom prst="rect">
            <a:avLst/>
          </a:prstGeom>
        </p:spPr>
      </p:pic>
      <p:pic>
        <p:nvPicPr>
          <p:cNvPr id="16" name="그림 15" descr="소, 검은색, 소과, 쓰다듬는이(가) 표시된 사진&#10;&#10;자동 생성된 설명">
            <a:extLst>
              <a:ext uri="{FF2B5EF4-FFF2-40B4-BE49-F238E27FC236}">
                <a16:creationId xmlns:a16="http://schemas.microsoft.com/office/drawing/2014/main" id="{C0DB70C6-00B1-4949-A418-07A989DC9E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67" y="2461491"/>
            <a:ext cx="2376263" cy="203833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EFEAAA7-5268-4C87-9893-AC13109C4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7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1BE47-2738-450C-AD80-E68359D8CD32}"/>
              </a:ext>
            </a:extLst>
          </p:cNvPr>
          <p:cNvSpPr txBox="1"/>
          <p:nvPr/>
        </p:nvSpPr>
        <p:spPr>
          <a:xfrm>
            <a:off x="0" y="0"/>
            <a:ext cx="10837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34355" y="278604"/>
            <a:ext cx="9047472" cy="56154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08000" tIns="0" rIns="0" bIns="0" numCol="1" rtlCol="0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2000" kern="1200" spc="-1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중장기적 대책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9E0CDD-37EC-4F3D-A2B4-8EE4199F4000}"/>
              </a:ext>
            </a:extLst>
          </p:cNvPr>
          <p:cNvCxnSpPr>
            <a:cxnSpLocks/>
          </p:cNvCxnSpPr>
          <p:nvPr/>
        </p:nvCxnSpPr>
        <p:spPr>
          <a:xfrm>
            <a:off x="90339" y="908720"/>
            <a:ext cx="1065718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D21250E-24FB-464A-8766-18B6EA022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17345E0-5AC7-4F23-836D-448A3D32FFE3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3795-4158-4508-9CB4-2EFB1F4332C6}"/>
              </a:ext>
            </a:extLst>
          </p:cNvPr>
          <p:cNvSpPr txBox="1"/>
          <p:nvPr/>
        </p:nvSpPr>
        <p:spPr>
          <a:xfrm>
            <a:off x="234355" y="1269426"/>
            <a:ext cx="102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3. </a:t>
            </a:r>
            <a:r>
              <a:rPr lang="ko-KR" altLang="en-US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 이미지 개선을 위한 기업의 노력</a:t>
            </a:r>
            <a:r>
              <a:rPr lang="en-US" altLang="ko-KR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2400" kern="100" dirty="0">
                <a:solidFill>
                  <a:srgbClr val="00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</a:t>
            </a:r>
            <a:endParaRPr lang="en-US" altLang="ko-KR" sz="2400" kern="100" dirty="0">
              <a:solidFill>
                <a:srgbClr val="000000"/>
              </a:solidFill>
              <a:effectLst/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D524F-8161-4595-B786-10B98E2D7931}"/>
              </a:ext>
            </a:extLst>
          </p:cNvPr>
          <p:cNvSpPr txBox="1"/>
          <p:nvPr/>
        </p:nvSpPr>
        <p:spPr>
          <a:xfrm>
            <a:off x="372664" y="1988840"/>
            <a:ext cx="41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1)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우유 이미지 개선을 위한 제품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D1FB8BF-12C4-41FA-A390-EA8213A2B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7" t="6170" r="6382" b="12662"/>
          <a:stretch/>
        </p:blipFill>
        <p:spPr>
          <a:xfrm>
            <a:off x="396898" y="2526618"/>
            <a:ext cx="4392488" cy="316666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708B7E9-E5E9-4F64-8DB7-001E1EAA8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2" r="4502" b="15420"/>
          <a:stretch/>
        </p:blipFill>
        <p:spPr>
          <a:xfrm>
            <a:off x="5344990" y="2599697"/>
            <a:ext cx="4593597" cy="29456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82CFBE8-3EF5-4827-82A5-7E0E166DB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165" y="0"/>
            <a:ext cx="855990" cy="8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20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KoPub돋움체 Bold"/>
        <a:ea typeface="KoPub돋움체 Bold"/>
        <a:cs typeface=""/>
      </a:majorFont>
      <a:minorFont>
        <a:latin typeface="KoPub돋움체 Medium"/>
        <a:ea typeface="KoPub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100000">
              <a:schemeClr val="tx2">
                <a:lumMod val="75000"/>
              </a:schemeClr>
            </a:gs>
            <a:gs pos="0">
              <a:schemeClr val="tx2">
                <a:lumMod val="60000"/>
                <a:lumOff val="40000"/>
              </a:schemeClr>
            </a:gs>
          </a:gsLst>
          <a:lin ang="2700000" scaled="1"/>
          <a:tileRect/>
        </a:gradFill>
        <a:ln>
          <a:noFill/>
        </a:ln>
      </a:spPr>
      <a:bodyPr rtlCol="0" anchor="ctr"/>
      <a:lstStyle>
        <a:defPPr algn="ctr">
          <a:defRPr kumimoji="0" sz="2000" spc="-220" dirty="0">
            <a:ln w="6350" cmpd="sng">
              <a:noFill/>
              <a:prstDash val="solid"/>
            </a:ln>
            <a:solidFill>
              <a:schemeClr val="bg1">
                <a:lumMod val="85000"/>
              </a:schemeClr>
            </a:solidFill>
            <a:latin typeface="+mj-ea"/>
            <a:ea typeface="+mj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28196</TotalTime>
  <Words>457</Words>
  <Application>Microsoft Office PowerPoint</Application>
  <PresentationFormat>사용자 지정</PresentationFormat>
  <Paragraphs>86</Paragraphs>
  <Slides>11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KoPub돋움체 Bold</vt:lpstr>
      <vt:lpstr>Times New Roman</vt:lpstr>
      <vt:lpstr>함초롬돋움</vt:lpstr>
      <vt:lpstr>Arial</vt:lpstr>
      <vt:lpstr>맑은 고딕</vt:lpstr>
      <vt:lpstr>맑은고딕</vt:lpstr>
      <vt:lpstr>KoPub돋움체 Medium</vt:lpstr>
      <vt:lpstr>Calibri</vt:lpstr>
      <vt:lpstr>Office 테마</vt:lpstr>
      <vt:lpstr>안티 우유 대응 전략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표지</dc:title>
  <dc:creator>애드포션;Choi Won Seok</dc:creator>
  <cp:keywords>Adpotion.tistory.com</cp:keywords>
  <cp:lastModifiedBy>구 재모</cp:lastModifiedBy>
  <cp:revision>1073</cp:revision>
  <cp:lastPrinted>2019-05-19T14:05:33Z</cp:lastPrinted>
  <dcterms:created xsi:type="dcterms:W3CDTF">2011-05-12T13:17:36Z</dcterms:created>
  <dcterms:modified xsi:type="dcterms:W3CDTF">2022-06-16T10:01:31Z</dcterms:modified>
</cp:coreProperties>
</file>